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404" r:id="rId2"/>
    <p:sldId id="331" r:id="rId3"/>
    <p:sldId id="268" r:id="rId4"/>
    <p:sldId id="405" r:id="rId5"/>
    <p:sldId id="451" r:id="rId6"/>
    <p:sldId id="458" r:id="rId7"/>
    <p:sldId id="459" r:id="rId8"/>
    <p:sldId id="442" r:id="rId9"/>
    <p:sldId id="444" r:id="rId10"/>
    <p:sldId id="443" r:id="rId11"/>
    <p:sldId id="441" r:id="rId12"/>
    <p:sldId id="457" r:id="rId13"/>
    <p:sldId id="460" r:id="rId14"/>
    <p:sldId id="463" r:id="rId15"/>
    <p:sldId id="446" r:id="rId16"/>
    <p:sldId id="448" r:id="rId17"/>
    <p:sldId id="447" r:id="rId18"/>
    <p:sldId id="449" r:id="rId19"/>
    <p:sldId id="450" r:id="rId20"/>
    <p:sldId id="461" r:id="rId21"/>
    <p:sldId id="469" r:id="rId22"/>
    <p:sldId id="464" r:id="rId23"/>
    <p:sldId id="477" r:id="rId24"/>
    <p:sldId id="500" r:id="rId25"/>
    <p:sldId id="501" r:id="rId26"/>
    <p:sldId id="475" r:id="rId27"/>
    <p:sldId id="478" r:id="rId28"/>
    <p:sldId id="479" r:id="rId29"/>
    <p:sldId id="480" r:id="rId30"/>
    <p:sldId id="481" r:id="rId31"/>
    <p:sldId id="465" r:id="rId32"/>
    <p:sldId id="466" r:id="rId33"/>
    <p:sldId id="410" r:id="rId34"/>
    <p:sldId id="409" r:id="rId35"/>
    <p:sldId id="433" r:id="rId36"/>
    <p:sldId id="436" r:id="rId37"/>
    <p:sldId id="483" r:id="rId38"/>
    <p:sldId id="496" r:id="rId39"/>
    <p:sldId id="497" r:id="rId40"/>
    <p:sldId id="490" r:id="rId41"/>
    <p:sldId id="435" r:id="rId42"/>
    <p:sldId id="430" r:id="rId43"/>
    <p:sldId id="432" r:id="rId44"/>
    <p:sldId id="492" r:id="rId45"/>
    <p:sldId id="495" r:id="rId46"/>
    <p:sldId id="494" r:id="rId47"/>
    <p:sldId id="493" r:id="rId48"/>
    <p:sldId id="484" r:id="rId49"/>
    <p:sldId id="487" r:id="rId50"/>
    <p:sldId id="486" r:id="rId51"/>
    <p:sldId id="488" r:id="rId52"/>
    <p:sldId id="502" r:id="rId53"/>
    <p:sldId id="503" r:id="rId54"/>
    <p:sldId id="504" r:id="rId55"/>
    <p:sldId id="505" r:id="rId56"/>
    <p:sldId id="491" r:id="rId57"/>
    <p:sldId id="454" r:id="rId58"/>
    <p:sldId id="453" r:id="rId59"/>
    <p:sldId id="455" r:id="rId60"/>
    <p:sldId id="456" r:id="rId61"/>
    <p:sldId id="485" r:id="rId62"/>
    <p:sldId id="498" r:id="rId63"/>
    <p:sldId id="508" r:id="rId64"/>
    <p:sldId id="507" r:id="rId65"/>
    <p:sldId id="509" r:id="rId66"/>
    <p:sldId id="506" r:id="rId67"/>
    <p:sldId id="510" r:id="rId68"/>
    <p:sldId id="511" r:id="rId69"/>
    <p:sldId id="356" r:id="rId7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7DBFC"/>
    <a:srgbClr val="B1E3EF"/>
    <a:srgbClr val="2AC6F0"/>
    <a:srgbClr val="D6F0FC"/>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24" autoAdjust="0"/>
    <p:restoredTop sz="65379" autoAdjust="0"/>
  </p:normalViewPr>
  <p:slideViewPr>
    <p:cSldViewPr snapToObjects="1" showGuides="1">
      <p:cViewPr varScale="1">
        <p:scale>
          <a:sx n="74" d="100"/>
          <a:sy n="74" d="100"/>
        </p:scale>
        <p:origin x="2408" y="168"/>
      </p:cViewPr>
      <p:guideLst>
        <p:guide orient="horz" pos="2160"/>
        <p:guide pos="384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84B9CA-ADE0-304A-897A-18B07726EB75}" type="doc">
      <dgm:prSet loTypeId="urn:microsoft.com/office/officeart/2008/layout/RadialCluster" loCatId="" qsTypeId="urn:microsoft.com/office/officeart/2005/8/quickstyle/simple1" qsCatId="simple" csTypeId="urn:microsoft.com/office/officeart/2005/8/colors/colorful1" csCatId="colorful" phldr="1"/>
      <dgm:spPr/>
      <dgm:t>
        <a:bodyPr/>
        <a:lstStyle/>
        <a:p>
          <a:endParaRPr lang="en-US"/>
        </a:p>
      </dgm:t>
    </dgm:pt>
    <dgm:pt modelId="{BCAE66DF-A625-124A-8D31-5101589925DD}">
      <dgm:prSet phldrT="[Text]" custT="1"/>
      <dgm:spPr>
        <a:xfrm>
          <a:off x="4079353" y="596400"/>
          <a:ext cx="2159999" cy="1079999"/>
        </a:xfrm>
        <a:prstGeom prst="roundRect">
          <a:avLst/>
        </a:prstGeom>
        <a:solidFill>
          <a:schemeClr val="bg1">
            <a:lumMod val="75000"/>
          </a:schemeClr>
        </a:solidFill>
        <a:ln w="25400" cap="flat" cmpd="sng" algn="ctr">
          <a:noFill/>
          <a:prstDash val="solid"/>
        </a:ln>
        <a:effectLst/>
      </dgm:spPr>
      <dgm:t>
        <a:bodyPr/>
        <a:lstStyle/>
        <a:p>
          <a:pPr>
            <a:buNone/>
          </a:pPr>
          <a:r>
            <a:rPr lang="en-GB" sz="1400" b="1"/>
            <a:t>Customer focus</a:t>
          </a:r>
          <a:endParaRPr lang="en-US" sz="1400" b="1" dirty="0">
            <a:solidFill>
              <a:srgbClr val="FFFFFF"/>
            </a:solidFill>
            <a:latin typeface="Noto Sans" panose="020B0502040504020204" pitchFamily="34" charset="0"/>
            <a:ea typeface="+mn-ea"/>
            <a:cs typeface="+mn-cs"/>
          </a:endParaRPr>
        </a:p>
      </dgm:t>
    </dgm:pt>
    <dgm:pt modelId="{96A8E437-2F8D-A040-8FEB-A46A3073AB14}" type="parTrans" cxnId="{C3C85A14-756B-B048-AAD9-F25BFAACC3E2}">
      <dgm:prSet/>
      <dgm:spPr>
        <a:xfrm rot="16169610">
          <a:off x="4982172" y="1859970"/>
          <a:ext cx="367154" cy="0"/>
        </a:xfrm>
        <a:custGeom>
          <a:avLst/>
          <a:gdLst/>
          <a:ahLst/>
          <a:cxnLst/>
          <a:rect l="0" t="0" r="0" b="0"/>
          <a:pathLst>
            <a:path>
              <a:moveTo>
                <a:pt x="0" y="0"/>
              </a:moveTo>
              <a:lnTo>
                <a:pt x="367154" y="0"/>
              </a:lnTo>
            </a:path>
          </a:pathLst>
        </a:custGeom>
        <a:noFill/>
        <a:ln w="19050" cap="flat" cmpd="sng" algn="ctr">
          <a:solidFill>
            <a:srgbClr val="B1E3EF"/>
          </a:solidFill>
          <a:prstDash val="solid"/>
        </a:ln>
        <a:effectLst/>
      </dgm:spPr>
      <dgm:t>
        <a:bodyPr/>
        <a:lstStyle/>
        <a:p>
          <a:endParaRPr lang="en-US" sz="1800"/>
        </a:p>
      </dgm:t>
    </dgm:pt>
    <dgm:pt modelId="{03E6FCEE-139E-9E49-A853-4B5EFD5024F7}" type="sibTrans" cxnId="{C3C85A14-756B-B048-AAD9-F25BFAACC3E2}">
      <dgm:prSet/>
      <dgm:spPr>
        <a:solidFill>
          <a:schemeClr val="accent3"/>
        </a:solidFill>
      </dgm:spPr>
      <dgm:t>
        <a:bodyPr/>
        <a:lstStyle/>
        <a:p>
          <a:endParaRPr lang="en-US" sz="1800"/>
        </a:p>
      </dgm:t>
    </dgm:pt>
    <dgm:pt modelId="{472063DF-D378-D041-BB57-46118BD730A3}">
      <dgm:prSet phldrT="[Text]" custT="1"/>
      <dgm:spPr>
        <a:xfrm>
          <a:off x="4181813" y="2043540"/>
          <a:ext cx="1988698" cy="1988698"/>
        </a:xfrm>
        <a:prstGeom prst="roundRect">
          <a:avLst/>
        </a:prstGeom>
        <a:solidFill>
          <a:srgbClr val="2AC6F0">
            <a:alpha val="85000"/>
          </a:srgbClr>
        </a:solidFill>
        <a:ln w="25400" cap="flat" cmpd="sng" algn="ctr">
          <a:noFill/>
          <a:prstDash val="solid"/>
        </a:ln>
        <a:effectLst/>
      </dgm:spPr>
      <dgm:t>
        <a:bodyPr/>
        <a:lstStyle/>
        <a:p>
          <a:pPr>
            <a:buNone/>
          </a:pPr>
          <a:r>
            <a:rPr lang="en-US" sz="2000" b="1">
              <a:solidFill>
                <a:srgbClr val="FFFFFF"/>
              </a:solidFill>
              <a:latin typeface="Noto Sans" panose="020B0502040504020204" pitchFamily="34" charset="0"/>
              <a:ea typeface="+mn-ea"/>
              <a:cs typeface="+mn-cs"/>
            </a:rPr>
            <a:t>Lean Six Sigma Principles</a:t>
          </a:r>
          <a:endParaRPr lang="en-US" sz="2000" b="1" dirty="0">
            <a:solidFill>
              <a:srgbClr val="FFFFFF"/>
            </a:solidFill>
            <a:latin typeface="Noto Sans" panose="020B0502040504020204" pitchFamily="34" charset="0"/>
            <a:ea typeface="+mn-ea"/>
            <a:cs typeface="+mn-cs"/>
          </a:endParaRPr>
        </a:p>
      </dgm:t>
    </dgm:pt>
    <dgm:pt modelId="{4572EE69-2934-4A4C-8E12-15BE7238E6EB}" type="parTrans" cxnId="{849B8ECF-4A03-A74C-B33E-48B14E9234AA}">
      <dgm:prSet/>
      <dgm:spPr/>
      <dgm:t>
        <a:bodyPr/>
        <a:lstStyle/>
        <a:p>
          <a:endParaRPr lang="en-US"/>
        </a:p>
      </dgm:t>
    </dgm:pt>
    <dgm:pt modelId="{26F5D878-97C7-6A48-8777-CA4B8FC602EF}" type="sibTrans" cxnId="{849B8ECF-4A03-A74C-B33E-48B14E9234AA}">
      <dgm:prSet/>
      <dgm:spPr/>
      <dgm:t>
        <a:bodyPr/>
        <a:lstStyle/>
        <a:p>
          <a:endParaRPr lang="en-US"/>
        </a:p>
      </dgm:t>
    </dgm:pt>
    <dgm:pt modelId="{AB1154E5-24D9-B04D-9289-B75715D261B1}">
      <dgm:prSet custT="1"/>
      <dgm:spPr>
        <a:solidFill>
          <a:schemeClr val="bg1">
            <a:lumMod val="75000"/>
          </a:schemeClr>
        </a:solidFill>
        <a:ln>
          <a:noFill/>
        </a:ln>
      </dgm:spPr>
      <dgm:t>
        <a:bodyPr/>
        <a:lstStyle/>
        <a:p>
          <a:pPr>
            <a:buFont typeface="Arial" panose="020B0604020202020204" pitchFamily="34" charset="0"/>
            <a:buChar char="•"/>
          </a:pPr>
          <a:r>
            <a:rPr lang="en-GB" sz="1400" b="1" dirty="0"/>
            <a:t>Continuous Improvement</a:t>
          </a:r>
        </a:p>
      </dgm:t>
    </dgm:pt>
    <dgm:pt modelId="{88F53C49-932B-7A48-962A-2EE4F055B0E5}" type="parTrans" cxnId="{84829DD3-4C4C-9A43-B4AF-8B9A2DDFAB5C}">
      <dgm:prSet/>
      <dgm:spPr>
        <a:ln w="19050">
          <a:solidFill>
            <a:srgbClr val="B1E3EF"/>
          </a:solidFill>
        </a:ln>
      </dgm:spPr>
      <dgm:t>
        <a:bodyPr/>
        <a:lstStyle/>
        <a:p>
          <a:endParaRPr lang="en-GB"/>
        </a:p>
      </dgm:t>
    </dgm:pt>
    <dgm:pt modelId="{FAC1C800-B4A7-1142-A5D9-C8860AFE0D09}" type="sibTrans" cxnId="{84829DD3-4C4C-9A43-B4AF-8B9A2DDFAB5C}">
      <dgm:prSet/>
      <dgm:spPr/>
      <dgm:t>
        <a:bodyPr/>
        <a:lstStyle/>
        <a:p>
          <a:endParaRPr lang="en-GB"/>
        </a:p>
      </dgm:t>
    </dgm:pt>
    <dgm:pt modelId="{19ED448A-8614-1D4B-8487-525D30366E49}">
      <dgm:prSet custT="1"/>
      <dgm:spPr>
        <a:solidFill>
          <a:schemeClr val="bg1">
            <a:lumMod val="75000"/>
          </a:schemeClr>
        </a:solidFill>
        <a:ln>
          <a:noFill/>
        </a:ln>
      </dgm:spPr>
      <dgm:t>
        <a:bodyPr/>
        <a:lstStyle/>
        <a:p>
          <a:pPr>
            <a:buFont typeface="Arial" panose="020B0604020202020204" pitchFamily="34" charset="0"/>
            <a:buChar char="•"/>
          </a:pPr>
          <a:r>
            <a:rPr lang="en-GB" sz="1400" b="1" dirty="0"/>
            <a:t>Data-driven decision  making</a:t>
          </a:r>
        </a:p>
      </dgm:t>
    </dgm:pt>
    <dgm:pt modelId="{B0A936AA-7843-1344-B882-50313E4A7FD4}" type="parTrans" cxnId="{A4C99445-DEFE-5F4B-BCF6-CCC1878E726D}">
      <dgm:prSet/>
      <dgm:spPr>
        <a:ln w="19050">
          <a:solidFill>
            <a:srgbClr val="B1E3EF"/>
          </a:solidFill>
        </a:ln>
      </dgm:spPr>
      <dgm:t>
        <a:bodyPr/>
        <a:lstStyle/>
        <a:p>
          <a:endParaRPr lang="en-GB"/>
        </a:p>
      </dgm:t>
    </dgm:pt>
    <dgm:pt modelId="{DB1376B4-3E95-EE4C-B3C3-19156EAD0AE2}" type="sibTrans" cxnId="{A4C99445-DEFE-5F4B-BCF6-CCC1878E726D}">
      <dgm:prSet/>
      <dgm:spPr/>
      <dgm:t>
        <a:bodyPr/>
        <a:lstStyle/>
        <a:p>
          <a:endParaRPr lang="en-GB"/>
        </a:p>
      </dgm:t>
    </dgm:pt>
    <dgm:pt modelId="{93897B79-DE86-1849-A05F-C0DF3DBADABC}">
      <dgm:prSet custT="1"/>
      <dgm:spPr>
        <a:solidFill>
          <a:schemeClr val="bg1">
            <a:lumMod val="75000"/>
          </a:schemeClr>
        </a:solidFill>
        <a:ln>
          <a:noFill/>
        </a:ln>
      </dgm:spPr>
      <dgm:t>
        <a:bodyPr/>
        <a:lstStyle/>
        <a:p>
          <a:pPr>
            <a:buFont typeface="Arial" panose="020B0604020202020204" pitchFamily="34" charset="0"/>
            <a:buChar char="•"/>
          </a:pPr>
          <a:r>
            <a:rPr lang="en-GB" sz="1400" b="1" dirty="0"/>
            <a:t>Structured problem solving</a:t>
          </a:r>
        </a:p>
      </dgm:t>
    </dgm:pt>
    <dgm:pt modelId="{805641DF-BBEE-9545-B25B-85659A7A9BF3}" type="parTrans" cxnId="{02B23D01-EF5D-544B-A79A-48C6F4D70A0F}">
      <dgm:prSet/>
      <dgm:spPr>
        <a:ln w="19050">
          <a:solidFill>
            <a:srgbClr val="B1E3EF"/>
          </a:solidFill>
        </a:ln>
      </dgm:spPr>
      <dgm:t>
        <a:bodyPr/>
        <a:lstStyle/>
        <a:p>
          <a:endParaRPr lang="en-GB"/>
        </a:p>
      </dgm:t>
    </dgm:pt>
    <dgm:pt modelId="{8D416671-0522-0F48-9A8F-2BFF408AB014}" type="sibTrans" cxnId="{02B23D01-EF5D-544B-A79A-48C6F4D70A0F}">
      <dgm:prSet/>
      <dgm:spPr/>
      <dgm:t>
        <a:bodyPr/>
        <a:lstStyle/>
        <a:p>
          <a:endParaRPr lang="en-GB"/>
        </a:p>
      </dgm:t>
    </dgm:pt>
    <dgm:pt modelId="{706BD30B-190C-8A4A-8880-D975C44E39E2}">
      <dgm:prSet custT="1"/>
      <dgm:spPr>
        <a:solidFill>
          <a:schemeClr val="bg1">
            <a:lumMod val="75000"/>
          </a:schemeClr>
        </a:solidFill>
        <a:ln>
          <a:noFill/>
        </a:ln>
      </dgm:spPr>
      <dgm:t>
        <a:bodyPr/>
        <a:lstStyle/>
        <a:p>
          <a:pPr>
            <a:buFont typeface="Arial" panose="020B0604020202020204" pitchFamily="34" charset="0"/>
            <a:buChar char="•"/>
          </a:pPr>
          <a:r>
            <a:rPr lang="en-GB" sz="1400" b="1" dirty="0"/>
            <a:t>Standardization</a:t>
          </a:r>
        </a:p>
      </dgm:t>
    </dgm:pt>
    <dgm:pt modelId="{9B1DF6D6-8F5C-9E43-AEFC-FF48ADA7A571}" type="parTrans" cxnId="{F7D932DF-695E-6A41-AD81-57812C8F070B}">
      <dgm:prSet/>
      <dgm:spPr>
        <a:ln w="19050">
          <a:solidFill>
            <a:srgbClr val="B1E3EF"/>
          </a:solidFill>
        </a:ln>
      </dgm:spPr>
      <dgm:t>
        <a:bodyPr/>
        <a:lstStyle/>
        <a:p>
          <a:endParaRPr lang="en-GB"/>
        </a:p>
      </dgm:t>
    </dgm:pt>
    <dgm:pt modelId="{08C6582C-6475-9149-9BA3-B20AE5561FAE}" type="sibTrans" cxnId="{F7D932DF-695E-6A41-AD81-57812C8F070B}">
      <dgm:prSet/>
      <dgm:spPr/>
      <dgm:t>
        <a:bodyPr/>
        <a:lstStyle/>
        <a:p>
          <a:endParaRPr lang="en-GB"/>
        </a:p>
      </dgm:t>
    </dgm:pt>
    <dgm:pt modelId="{500B9AB9-DEF7-CA4D-BB6F-B2FE08CDD0EB}">
      <dgm:prSet custT="1"/>
      <dgm:spPr>
        <a:solidFill>
          <a:schemeClr val="bg1">
            <a:lumMod val="75000"/>
          </a:schemeClr>
        </a:solidFill>
        <a:ln>
          <a:noFill/>
        </a:ln>
      </dgm:spPr>
      <dgm:t>
        <a:bodyPr/>
        <a:lstStyle/>
        <a:p>
          <a:pPr>
            <a:buFont typeface="Arial" panose="020B0604020202020204" pitchFamily="34" charset="0"/>
            <a:buChar char="•"/>
          </a:pPr>
          <a:r>
            <a:rPr lang="en-GB" sz="1400" b="1" dirty="0"/>
            <a:t>Leadership commitment</a:t>
          </a:r>
        </a:p>
      </dgm:t>
    </dgm:pt>
    <dgm:pt modelId="{ED38DEBF-34B0-4B4C-8F0A-DF858B01C5BC}" type="parTrans" cxnId="{8F145D78-CC66-9644-A898-22BDB9B433C2}">
      <dgm:prSet/>
      <dgm:spPr>
        <a:ln w="19050">
          <a:solidFill>
            <a:srgbClr val="B1E3EF"/>
          </a:solidFill>
        </a:ln>
      </dgm:spPr>
      <dgm:t>
        <a:bodyPr/>
        <a:lstStyle/>
        <a:p>
          <a:endParaRPr lang="en-GB"/>
        </a:p>
      </dgm:t>
    </dgm:pt>
    <dgm:pt modelId="{140F8F95-39F2-8748-B78D-294EBFA374AF}" type="sibTrans" cxnId="{8F145D78-CC66-9644-A898-22BDB9B433C2}">
      <dgm:prSet/>
      <dgm:spPr/>
      <dgm:t>
        <a:bodyPr/>
        <a:lstStyle/>
        <a:p>
          <a:endParaRPr lang="en-GB"/>
        </a:p>
      </dgm:t>
    </dgm:pt>
    <dgm:pt modelId="{A6BF0570-BA64-7E4F-A5EC-EAF7043078C7}" type="pres">
      <dgm:prSet presAssocID="{7E84B9CA-ADE0-304A-897A-18B07726EB75}" presName="Name0" presStyleCnt="0">
        <dgm:presLayoutVars>
          <dgm:chMax val="1"/>
          <dgm:chPref val="1"/>
          <dgm:dir/>
          <dgm:animOne val="branch"/>
          <dgm:animLvl val="lvl"/>
        </dgm:presLayoutVars>
      </dgm:prSet>
      <dgm:spPr/>
    </dgm:pt>
    <dgm:pt modelId="{D05AFF62-5381-AF41-83D4-8C7BB50DDD21}" type="pres">
      <dgm:prSet presAssocID="{472063DF-D378-D041-BB57-46118BD730A3}" presName="singleCycle" presStyleCnt="0"/>
      <dgm:spPr/>
    </dgm:pt>
    <dgm:pt modelId="{5518A75A-A88D-D741-B8CF-FF0F397E6019}" type="pres">
      <dgm:prSet presAssocID="{472063DF-D378-D041-BB57-46118BD730A3}" presName="singleCenter" presStyleLbl="node1" presStyleIdx="0" presStyleCnt="7" custScaleX="110000" custScaleY="110000" custLinFactNeighborX="0" custLinFactNeighborY="42">
        <dgm:presLayoutVars>
          <dgm:chMax val="7"/>
          <dgm:chPref val="7"/>
        </dgm:presLayoutVars>
      </dgm:prSet>
      <dgm:spPr>
        <a:prstGeom prst="ellipse">
          <a:avLst/>
        </a:prstGeom>
      </dgm:spPr>
    </dgm:pt>
    <dgm:pt modelId="{09444C9C-AC94-844A-8EE7-D7E6FB703FFB}" type="pres">
      <dgm:prSet presAssocID="{96A8E437-2F8D-A040-8FEB-A46A3073AB14}" presName="Name56" presStyleLbl="parChTrans1D2" presStyleIdx="0" presStyleCnt="6"/>
      <dgm:spPr/>
    </dgm:pt>
    <dgm:pt modelId="{1A6A6043-FEC9-6843-BE16-AA28C0197E3C}" type="pres">
      <dgm:prSet presAssocID="{BCAE66DF-A625-124A-8D31-5101589925DD}" presName="text0" presStyleLbl="node1" presStyleIdx="1" presStyleCnt="7" custScaleX="145998" custScaleY="81055" custRadScaleRad="86095" custRadScaleInc="0">
        <dgm:presLayoutVars>
          <dgm:bulletEnabled val="1"/>
        </dgm:presLayoutVars>
      </dgm:prSet>
      <dgm:spPr/>
    </dgm:pt>
    <dgm:pt modelId="{D03A8933-8A61-254A-8A04-3C21BB771587}" type="pres">
      <dgm:prSet presAssocID="{88F53C49-932B-7A48-962A-2EE4F055B0E5}" presName="Name56" presStyleLbl="parChTrans1D2" presStyleIdx="1" presStyleCnt="6"/>
      <dgm:spPr/>
    </dgm:pt>
    <dgm:pt modelId="{DAD00853-FC8E-F241-B741-60CA0F9FA00C}" type="pres">
      <dgm:prSet presAssocID="{AB1154E5-24D9-B04D-9289-B75715D261B1}" presName="text0" presStyleLbl="node1" presStyleIdx="2" presStyleCnt="7" custScaleX="130550" custScaleY="81722" custRadScaleRad="115150" custRadScaleInc="29185">
        <dgm:presLayoutVars>
          <dgm:bulletEnabled val="1"/>
        </dgm:presLayoutVars>
      </dgm:prSet>
      <dgm:spPr/>
    </dgm:pt>
    <dgm:pt modelId="{91FCC180-4DC5-274A-ADC9-EEDD0C0A5E98}" type="pres">
      <dgm:prSet presAssocID="{B0A936AA-7843-1344-B882-50313E4A7FD4}" presName="Name56" presStyleLbl="parChTrans1D2" presStyleIdx="2" presStyleCnt="6"/>
      <dgm:spPr/>
    </dgm:pt>
    <dgm:pt modelId="{76F6AD12-9281-FD45-A360-44D2791D1762}" type="pres">
      <dgm:prSet presAssocID="{19ED448A-8614-1D4B-8487-525D30366E49}" presName="text0" presStyleLbl="node1" presStyleIdx="3" presStyleCnt="7" custScaleX="130550" custScaleY="81722" custRadScaleRad="113162" custRadScaleInc="-11264">
        <dgm:presLayoutVars>
          <dgm:bulletEnabled val="1"/>
        </dgm:presLayoutVars>
      </dgm:prSet>
      <dgm:spPr/>
    </dgm:pt>
    <dgm:pt modelId="{F111F660-8281-2045-938F-B2AC0690EF04}" type="pres">
      <dgm:prSet presAssocID="{805641DF-BBEE-9545-B25B-85659A7A9BF3}" presName="Name56" presStyleLbl="parChTrans1D2" presStyleIdx="3" presStyleCnt="6"/>
      <dgm:spPr/>
    </dgm:pt>
    <dgm:pt modelId="{DFE807E3-476E-D14D-BBA0-7A3DA83D6F8F}" type="pres">
      <dgm:prSet presAssocID="{93897B79-DE86-1849-A05F-C0DF3DBADABC}" presName="text0" presStyleLbl="node1" presStyleIdx="4" presStyleCnt="7" custScaleX="130550" custScaleY="81722">
        <dgm:presLayoutVars>
          <dgm:bulletEnabled val="1"/>
        </dgm:presLayoutVars>
      </dgm:prSet>
      <dgm:spPr/>
    </dgm:pt>
    <dgm:pt modelId="{5E05A0C8-7318-C448-A827-9841D129BDBD}" type="pres">
      <dgm:prSet presAssocID="{9B1DF6D6-8F5C-9E43-AEFC-FF48ADA7A571}" presName="Name56" presStyleLbl="parChTrans1D2" presStyleIdx="4" presStyleCnt="6"/>
      <dgm:spPr/>
    </dgm:pt>
    <dgm:pt modelId="{4071959C-57E1-D042-B6F7-5C3A1814CD79}" type="pres">
      <dgm:prSet presAssocID="{706BD30B-190C-8A4A-8880-D975C44E39E2}" presName="text0" presStyleLbl="node1" presStyleIdx="5" presStyleCnt="7" custScaleX="130550" custScaleY="81722" custRadScaleRad="109510" custRadScaleInc="2641">
        <dgm:presLayoutVars>
          <dgm:bulletEnabled val="1"/>
        </dgm:presLayoutVars>
      </dgm:prSet>
      <dgm:spPr/>
    </dgm:pt>
    <dgm:pt modelId="{F41DB63C-AF7F-044A-B51E-F7EECEF71AE0}" type="pres">
      <dgm:prSet presAssocID="{ED38DEBF-34B0-4B4C-8F0A-DF858B01C5BC}" presName="Name56" presStyleLbl="parChTrans1D2" presStyleIdx="5" presStyleCnt="6"/>
      <dgm:spPr/>
    </dgm:pt>
    <dgm:pt modelId="{D3FB49C7-4CC6-784E-8921-E83C505F3D9A}" type="pres">
      <dgm:prSet presAssocID="{500B9AB9-DEF7-CA4D-BB6F-B2FE08CDD0EB}" presName="text0" presStyleLbl="node1" presStyleIdx="6" presStyleCnt="7" custScaleX="130550" custScaleY="81722" custRadScaleRad="111732" custRadScaleInc="-15817">
        <dgm:presLayoutVars>
          <dgm:bulletEnabled val="1"/>
        </dgm:presLayoutVars>
      </dgm:prSet>
      <dgm:spPr/>
    </dgm:pt>
  </dgm:ptLst>
  <dgm:cxnLst>
    <dgm:cxn modelId="{02B23D01-EF5D-544B-A79A-48C6F4D70A0F}" srcId="{472063DF-D378-D041-BB57-46118BD730A3}" destId="{93897B79-DE86-1849-A05F-C0DF3DBADABC}" srcOrd="3" destOrd="0" parTransId="{805641DF-BBEE-9545-B25B-85659A7A9BF3}" sibTransId="{8D416671-0522-0F48-9A8F-2BFF408AB014}"/>
    <dgm:cxn modelId="{C3C85A14-756B-B048-AAD9-F25BFAACC3E2}" srcId="{472063DF-D378-D041-BB57-46118BD730A3}" destId="{BCAE66DF-A625-124A-8D31-5101589925DD}" srcOrd="0" destOrd="0" parTransId="{96A8E437-2F8D-A040-8FEB-A46A3073AB14}" sibTransId="{03E6FCEE-139E-9E49-A853-4B5EFD5024F7}"/>
    <dgm:cxn modelId="{8E7A3219-8437-294F-B673-D08A7BAA0028}" type="presOf" srcId="{96A8E437-2F8D-A040-8FEB-A46A3073AB14}" destId="{09444C9C-AC94-844A-8EE7-D7E6FB703FFB}" srcOrd="0" destOrd="0" presId="urn:microsoft.com/office/officeart/2008/layout/RadialCluster"/>
    <dgm:cxn modelId="{674D7D39-BAA1-A946-96E6-B5BC5D1183E5}" type="presOf" srcId="{BCAE66DF-A625-124A-8D31-5101589925DD}" destId="{1A6A6043-FEC9-6843-BE16-AA28C0197E3C}" srcOrd="0" destOrd="0" presId="urn:microsoft.com/office/officeart/2008/layout/RadialCluster"/>
    <dgm:cxn modelId="{9E760F3C-243E-3349-A6F3-0E4EBF613775}" type="presOf" srcId="{88F53C49-932B-7A48-962A-2EE4F055B0E5}" destId="{D03A8933-8A61-254A-8A04-3C21BB771587}" srcOrd="0" destOrd="0" presId="urn:microsoft.com/office/officeart/2008/layout/RadialCluster"/>
    <dgm:cxn modelId="{A4C99445-DEFE-5F4B-BCF6-CCC1878E726D}" srcId="{472063DF-D378-D041-BB57-46118BD730A3}" destId="{19ED448A-8614-1D4B-8487-525D30366E49}" srcOrd="2" destOrd="0" parTransId="{B0A936AA-7843-1344-B882-50313E4A7FD4}" sibTransId="{DB1376B4-3E95-EE4C-B3C3-19156EAD0AE2}"/>
    <dgm:cxn modelId="{F69A4F55-2AC9-044A-8391-5F80E1227C12}" type="presOf" srcId="{ED38DEBF-34B0-4B4C-8F0A-DF858B01C5BC}" destId="{F41DB63C-AF7F-044A-B51E-F7EECEF71AE0}" srcOrd="0" destOrd="0" presId="urn:microsoft.com/office/officeart/2008/layout/RadialCluster"/>
    <dgm:cxn modelId="{BEA5F16E-D093-F049-8FD5-BCF87D79880F}" type="presOf" srcId="{93897B79-DE86-1849-A05F-C0DF3DBADABC}" destId="{DFE807E3-476E-D14D-BBA0-7A3DA83D6F8F}" srcOrd="0" destOrd="0" presId="urn:microsoft.com/office/officeart/2008/layout/RadialCluster"/>
    <dgm:cxn modelId="{8F145D78-CC66-9644-A898-22BDB9B433C2}" srcId="{472063DF-D378-D041-BB57-46118BD730A3}" destId="{500B9AB9-DEF7-CA4D-BB6F-B2FE08CDD0EB}" srcOrd="5" destOrd="0" parTransId="{ED38DEBF-34B0-4B4C-8F0A-DF858B01C5BC}" sibTransId="{140F8F95-39F2-8748-B78D-294EBFA374AF}"/>
    <dgm:cxn modelId="{FEAB7385-7114-EF45-8EDE-A5D0A5ABF000}" type="presOf" srcId="{706BD30B-190C-8A4A-8880-D975C44E39E2}" destId="{4071959C-57E1-D042-B6F7-5C3A1814CD79}" srcOrd="0" destOrd="0" presId="urn:microsoft.com/office/officeart/2008/layout/RadialCluster"/>
    <dgm:cxn modelId="{86BD41A5-5890-7B4A-973B-F079DC3BD9DA}" type="presOf" srcId="{805641DF-BBEE-9545-B25B-85659A7A9BF3}" destId="{F111F660-8281-2045-938F-B2AC0690EF04}" srcOrd="0" destOrd="0" presId="urn:microsoft.com/office/officeart/2008/layout/RadialCluster"/>
    <dgm:cxn modelId="{383780AB-043B-8145-8D1A-05AA819FE429}" type="presOf" srcId="{9B1DF6D6-8F5C-9E43-AEFC-FF48ADA7A571}" destId="{5E05A0C8-7318-C448-A827-9841D129BDBD}" srcOrd="0" destOrd="0" presId="urn:microsoft.com/office/officeart/2008/layout/RadialCluster"/>
    <dgm:cxn modelId="{6095B3BC-EECB-D240-8673-BEA998C312C3}" type="presOf" srcId="{472063DF-D378-D041-BB57-46118BD730A3}" destId="{5518A75A-A88D-D741-B8CF-FF0F397E6019}" srcOrd="0" destOrd="0" presId="urn:microsoft.com/office/officeart/2008/layout/RadialCluster"/>
    <dgm:cxn modelId="{5C0AC7C0-9FF6-A545-A9D6-EDFB9A96E06D}" type="presOf" srcId="{7E84B9CA-ADE0-304A-897A-18B07726EB75}" destId="{A6BF0570-BA64-7E4F-A5EC-EAF7043078C7}" srcOrd="0" destOrd="0" presId="urn:microsoft.com/office/officeart/2008/layout/RadialCluster"/>
    <dgm:cxn modelId="{849B8ECF-4A03-A74C-B33E-48B14E9234AA}" srcId="{7E84B9CA-ADE0-304A-897A-18B07726EB75}" destId="{472063DF-D378-D041-BB57-46118BD730A3}" srcOrd="0" destOrd="0" parTransId="{4572EE69-2934-4A4C-8E12-15BE7238E6EB}" sibTransId="{26F5D878-97C7-6A48-8777-CA4B8FC602EF}"/>
    <dgm:cxn modelId="{84829DD3-4C4C-9A43-B4AF-8B9A2DDFAB5C}" srcId="{472063DF-D378-D041-BB57-46118BD730A3}" destId="{AB1154E5-24D9-B04D-9289-B75715D261B1}" srcOrd="1" destOrd="0" parTransId="{88F53C49-932B-7A48-962A-2EE4F055B0E5}" sibTransId="{FAC1C800-B4A7-1142-A5D9-C8860AFE0D09}"/>
    <dgm:cxn modelId="{F7D932DF-695E-6A41-AD81-57812C8F070B}" srcId="{472063DF-D378-D041-BB57-46118BD730A3}" destId="{706BD30B-190C-8A4A-8880-D975C44E39E2}" srcOrd="4" destOrd="0" parTransId="{9B1DF6D6-8F5C-9E43-AEFC-FF48ADA7A571}" sibTransId="{08C6582C-6475-9149-9BA3-B20AE5561FAE}"/>
    <dgm:cxn modelId="{03E1CCEC-C8C4-D549-97AE-CC2F7EF42D2A}" type="presOf" srcId="{AB1154E5-24D9-B04D-9289-B75715D261B1}" destId="{DAD00853-FC8E-F241-B741-60CA0F9FA00C}" srcOrd="0" destOrd="0" presId="urn:microsoft.com/office/officeart/2008/layout/RadialCluster"/>
    <dgm:cxn modelId="{37B771F1-4E4E-F349-8EAE-5A136E89C3BC}" type="presOf" srcId="{19ED448A-8614-1D4B-8487-525D30366E49}" destId="{76F6AD12-9281-FD45-A360-44D2791D1762}" srcOrd="0" destOrd="0" presId="urn:microsoft.com/office/officeart/2008/layout/RadialCluster"/>
    <dgm:cxn modelId="{D258FEF6-6C4E-F446-96EF-F7EF6398E585}" type="presOf" srcId="{500B9AB9-DEF7-CA4D-BB6F-B2FE08CDD0EB}" destId="{D3FB49C7-4CC6-784E-8921-E83C505F3D9A}" srcOrd="0" destOrd="0" presId="urn:microsoft.com/office/officeart/2008/layout/RadialCluster"/>
    <dgm:cxn modelId="{E369F6FF-25C8-5E4A-BD8A-FE631EE0BCE8}" type="presOf" srcId="{B0A936AA-7843-1344-B882-50313E4A7FD4}" destId="{91FCC180-4DC5-274A-ADC9-EEDD0C0A5E98}" srcOrd="0" destOrd="0" presId="urn:microsoft.com/office/officeart/2008/layout/RadialCluster"/>
    <dgm:cxn modelId="{A4D443A7-A3B7-9E48-BA30-AF1C5174CB2E}" type="presParOf" srcId="{A6BF0570-BA64-7E4F-A5EC-EAF7043078C7}" destId="{D05AFF62-5381-AF41-83D4-8C7BB50DDD21}" srcOrd="0" destOrd="0" presId="urn:microsoft.com/office/officeart/2008/layout/RadialCluster"/>
    <dgm:cxn modelId="{4495D5E8-772C-7F47-9DD6-CC2B95CCFD29}" type="presParOf" srcId="{D05AFF62-5381-AF41-83D4-8C7BB50DDD21}" destId="{5518A75A-A88D-D741-B8CF-FF0F397E6019}" srcOrd="0" destOrd="0" presId="urn:microsoft.com/office/officeart/2008/layout/RadialCluster"/>
    <dgm:cxn modelId="{376511C9-1CD5-C84E-A101-8E9A5DDFCC1D}" type="presParOf" srcId="{D05AFF62-5381-AF41-83D4-8C7BB50DDD21}" destId="{09444C9C-AC94-844A-8EE7-D7E6FB703FFB}" srcOrd="1" destOrd="0" presId="urn:microsoft.com/office/officeart/2008/layout/RadialCluster"/>
    <dgm:cxn modelId="{DD65FC28-66EA-F441-8556-49C3C9F6C316}" type="presParOf" srcId="{D05AFF62-5381-AF41-83D4-8C7BB50DDD21}" destId="{1A6A6043-FEC9-6843-BE16-AA28C0197E3C}" srcOrd="2" destOrd="0" presId="urn:microsoft.com/office/officeart/2008/layout/RadialCluster"/>
    <dgm:cxn modelId="{7F5C4A75-D17A-8742-889B-1815DFE59429}" type="presParOf" srcId="{D05AFF62-5381-AF41-83D4-8C7BB50DDD21}" destId="{D03A8933-8A61-254A-8A04-3C21BB771587}" srcOrd="3" destOrd="0" presId="urn:microsoft.com/office/officeart/2008/layout/RadialCluster"/>
    <dgm:cxn modelId="{5233E94B-74C8-634F-8670-A54035CFDA61}" type="presParOf" srcId="{D05AFF62-5381-AF41-83D4-8C7BB50DDD21}" destId="{DAD00853-FC8E-F241-B741-60CA0F9FA00C}" srcOrd="4" destOrd="0" presId="urn:microsoft.com/office/officeart/2008/layout/RadialCluster"/>
    <dgm:cxn modelId="{00933138-4DFE-3D47-BEAC-58110ACBCD51}" type="presParOf" srcId="{D05AFF62-5381-AF41-83D4-8C7BB50DDD21}" destId="{91FCC180-4DC5-274A-ADC9-EEDD0C0A5E98}" srcOrd="5" destOrd="0" presId="urn:microsoft.com/office/officeart/2008/layout/RadialCluster"/>
    <dgm:cxn modelId="{319B0C27-C3A4-F64F-96C2-F5E0D9AE99B2}" type="presParOf" srcId="{D05AFF62-5381-AF41-83D4-8C7BB50DDD21}" destId="{76F6AD12-9281-FD45-A360-44D2791D1762}" srcOrd="6" destOrd="0" presId="urn:microsoft.com/office/officeart/2008/layout/RadialCluster"/>
    <dgm:cxn modelId="{8C9688BA-0DD8-7E43-B565-EE82673C8215}" type="presParOf" srcId="{D05AFF62-5381-AF41-83D4-8C7BB50DDD21}" destId="{F111F660-8281-2045-938F-B2AC0690EF04}" srcOrd="7" destOrd="0" presId="urn:microsoft.com/office/officeart/2008/layout/RadialCluster"/>
    <dgm:cxn modelId="{2DB22E3E-8268-3145-9BD9-9F68C7692278}" type="presParOf" srcId="{D05AFF62-5381-AF41-83D4-8C7BB50DDD21}" destId="{DFE807E3-476E-D14D-BBA0-7A3DA83D6F8F}" srcOrd="8" destOrd="0" presId="urn:microsoft.com/office/officeart/2008/layout/RadialCluster"/>
    <dgm:cxn modelId="{7C0411D2-A7D8-3E42-996C-371052C2BC3A}" type="presParOf" srcId="{D05AFF62-5381-AF41-83D4-8C7BB50DDD21}" destId="{5E05A0C8-7318-C448-A827-9841D129BDBD}" srcOrd="9" destOrd="0" presId="urn:microsoft.com/office/officeart/2008/layout/RadialCluster"/>
    <dgm:cxn modelId="{77596F88-E676-6D4B-9236-4616307AAC41}" type="presParOf" srcId="{D05AFF62-5381-AF41-83D4-8C7BB50DDD21}" destId="{4071959C-57E1-D042-B6F7-5C3A1814CD79}" srcOrd="10" destOrd="0" presId="urn:microsoft.com/office/officeart/2008/layout/RadialCluster"/>
    <dgm:cxn modelId="{30096414-18B0-D54F-BFD6-D8A62F29CF28}" type="presParOf" srcId="{D05AFF62-5381-AF41-83D4-8C7BB50DDD21}" destId="{F41DB63C-AF7F-044A-B51E-F7EECEF71AE0}" srcOrd="11" destOrd="0" presId="urn:microsoft.com/office/officeart/2008/layout/RadialCluster"/>
    <dgm:cxn modelId="{541AA96C-CE37-AB4E-9A2F-0A7B717E85F1}" type="presParOf" srcId="{D05AFF62-5381-AF41-83D4-8C7BB50DDD21}" destId="{D3FB49C7-4CC6-784E-8921-E83C505F3D9A}" srcOrd="12"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3512864-B04B-9C48-9B00-E839291569EE}" type="doc">
      <dgm:prSet loTypeId="urn:microsoft.com/office/officeart/2005/8/layout/chevron1" loCatId="" qsTypeId="urn:microsoft.com/office/officeart/2005/8/quickstyle/simple1" qsCatId="simple" csTypeId="urn:microsoft.com/office/officeart/2005/8/colors/accent1_2" csCatId="accent1" phldr="1"/>
      <dgm:spPr/>
    </dgm:pt>
    <dgm:pt modelId="{F151DF99-86D7-F648-B076-95487822D5C6}">
      <dgm:prSet phldrT="[Text]" custT="1"/>
      <dgm:spPr>
        <a:solidFill>
          <a:srgbClr val="8FD6FB">
            <a:alpha val="80720"/>
          </a:srgbClr>
        </a:solidFill>
      </dgm:spPr>
      <dgm:t>
        <a:bodyPr/>
        <a:lstStyle/>
        <a:p>
          <a:r>
            <a:rPr lang="en-GB" sz="2000" dirty="0"/>
            <a:t>Define</a:t>
          </a:r>
        </a:p>
      </dgm:t>
    </dgm:pt>
    <dgm:pt modelId="{418E631F-2657-2F43-AC55-FE2D595CA56F}" type="parTrans" cxnId="{C0DA217C-8B7F-5D48-AC20-BEA30BD0705C}">
      <dgm:prSet/>
      <dgm:spPr/>
      <dgm:t>
        <a:bodyPr/>
        <a:lstStyle/>
        <a:p>
          <a:endParaRPr lang="en-GB"/>
        </a:p>
      </dgm:t>
    </dgm:pt>
    <dgm:pt modelId="{065CC002-25E0-5649-A576-283685CC25D8}" type="sibTrans" cxnId="{C0DA217C-8B7F-5D48-AC20-BEA30BD0705C}">
      <dgm:prSet/>
      <dgm:spPr/>
      <dgm:t>
        <a:bodyPr/>
        <a:lstStyle/>
        <a:p>
          <a:endParaRPr lang="en-GB"/>
        </a:p>
      </dgm:t>
    </dgm:pt>
    <dgm:pt modelId="{D01D9FB3-E753-664F-B3DF-84E33E30BE6D}">
      <dgm:prSet phldrT="[Text]" custT="1"/>
      <dgm:spPr>
        <a:solidFill>
          <a:srgbClr val="8FD6FB"/>
        </a:solidFill>
      </dgm:spPr>
      <dgm:t>
        <a:bodyPr/>
        <a:lstStyle/>
        <a:p>
          <a:r>
            <a:rPr lang="en-GB" sz="2000" dirty="0"/>
            <a:t>Measure</a:t>
          </a:r>
        </a:p>
      </dgm:t>
    </dgm:pt>
    <dgm:pt modelId="{C26FB957-9C98-6D41-89EC-ED39C4F72892}" type="parTrans" cxnId="{87DDCAF9-8512-0546-816E-98177064ED6A}">
      <dgm:prSet/>
      <dgm:spPr/>
      <dgm:t>
        <a:bodyPr/>
        <a:lstStyle/>
        <a:p>
          <a:endParaRPr lang="en-GB"/>
        </a:p>
      </dgm:t>
    </dgm:pt>
    <dgm:pt modelId="{771F8A40-562A-1246-BA36-D3A911A10474}" type="sibTrans" cxnId="{87DDCAF9-8512-0546-816E-98177064ED6A}">
      <dgm:prSet/>
      <dgm:spPr/>
      <dgm:t>
        <a:bodyPr/>
        <a:lstStyle/>
        <a:p>
          <a:endParaRPr lang="en-GB"/>
        </a:p>
      </dgm:t>
    </dgm:pt>
    <dgm:pt modelId="{FF96D7DB-D39D-F040-8C09-5F60B70B9DB1}">
      <dgm:prSet phldrT="[Text]" custT="1"/>
      <dgm:spPr>
        <a:solidFill>
          <a:srgbClr val="1CB5F2">
            <a:alpha val="58905"/>
          </a:srgbClr>
        </a:solidFill>
      </dgm:spPr>
      <dgm:t>
        <a:bodyPr/>
        <a:lstStyle/>
        <a:p>
          <a:r>
            <a:rPr lang="en-GB" sz="2000" dirty="0" err="1"/>
            <a:t>Analyze</a:t>
          </a:r>
          <a:endParaRPr lang="en-GB" sz="2000" dirty="0"/>
        </a:p>
      </dgm:t>
    </dgm:pt>
    <dgm:pt modelId="{1AFFBAFE-E73A-5247-BA8B-674FC9EF21AA}" type="parTrans" cxnId="{92E0D74B-8C9B-5B42-9006-F7F01EEB3493}">
      <dgm:prSet/>
      <dgm:spPr/>
      <dgm:t>
        <a:bodyPr/>
        <a:lstStyle/>
        <a:p>
          <a:endParaRPr lang="en-GB"/>
        </a:p>
      </dgm:t>
    </dgm:pt>
    <dgm:pt modelId="{A2C0B90A-6BA7-8F43-985E-E8D3B2374F8C}" type="sibTrans" cxnId="{92E0D74B-8C9B-5B42-9006-F7F01EEB3493}">
      <dgm:prSet/>
      <dgm:spPr/>
      <dgm:t>
        <a:bodyPr/>
        <a:lstStyle/>
        <a:p>
          <a:endParaRPr lang="en-GB"/>
        </a:p>
      </dgm:t>
    </dgm:pt>
    <dgm:pt modelId="{08EAF2A9-26D3-3B46-AA7B-D0B5AA16862B}">
      <dgm:prSet custT="1"/>
      <dgm:spPr>
        <a:solidFill>
          <a:srgbClr val="1CB5F2">
            <a:alpha val="79000"/>
          </a:srgbClr>
        </a:solidFill>
        <a:ln>
          <a:solidFill>
            <a:schemeClr val="lt1">
              <a:hueOff val="0"/>
              <a:satOff val="0"/>
              <a:lumOff val="0"/>
            </a:schemeClr>
          </a:solidFill>
        </a:ln>
      </dgm:spPr>
      <dgm:t>
        <a:bodyPr/>
        <a:lstStyle/>
        <a:p>
          <a:r>
            <a:rPr lang="en-GB" sz="2000" dirty="0"/>
            <a:t>Improve</a:t>
          </a:r>
        </a:p>
      </dgm:t>
    </dgm:pt>
    <dgm:pt modelId="{8A4FE76A-0DAC-8E4A-BE42-8BDA7F5ABC52}" type="parTrans" cxnId="{4A8C2BFF-BD43-B448-BAE1-B43471D15AD6}">
      <dgm:prSet/>
      <dgm:spPr/>
      <dgm:t>
        <a:bodyPr/>
        <a:lstStyle/>
        <a:p>
          <a:endParaRPr lang="en-GB"/>
        </a:p>
      </dgm:t>
    </dgm:pt>
    <dgm:pt modelId="{D510E20E-AAA7-B547-8B0F-54DF094036C8}" type="sibTrans" cxnId="{4A8C2BFF-BD43-B448-BAE1-B43471D15AD6}">
      <dgm:prSet/>
      <dgm:spPr/>
      <dgm:t>
        <a:bodyPr/>
        <a:lstStyle/>
        <a:p>
          <a:endParaRPr lang="en-GB"/>
        </a:p>
      </dgm:t>
    </dgm:pt>
    <dgm:pt modelId="{BE5F590B-F9E4-1B4E-82B8-77F3019DC692}">
      <dgm:prSet custT="1"/>
      <dgm:spPr>
        <a:solidFill>
          <a:srgbClr val="00B0F0"/>
        </a:solidFill>
      </dgm:spPr>
      <dgm:t>
        <a:bodyPr/>
        <a:lstStyle/>
        <a:p>
          <a:r>
            <a:rPr lang="en-GB" sz="2000" dirty="0"/>
            <a:t>Control</a:t>
          </a:r>
        </a:p>
      </dgm:t>
    </dgm:pt>
    <dgm:pt modelId="{9D785F81-8988-4540-880A-74B3077B6CB1}" type="parTrans" cxnId="{DE419A67-A2F0-E647-AC78-7B11572EEAB1}">
      <dgm:prSet/>
      <dgm:spPr/>
      <dgm:t>
        <a:bodyPr/>
        <a:lstStyle/>
        <a:p>
          <a:endParaRPr lang="en-GB"/>
        </a:p>
      </dgm:t>
    </dgm:pt>
    <dgm:pt modelId="{42B4406A-AAD0-2642-9781-0B136AF6AF11}" type="sibTrans" cxnId="{DE419A67-A2F0-E647-AC78-7B11572EEAB1}">
      <dgm:prSet/>
      <dgm:spPr/>
      <dgm:t>
        <a:bodyPr/>
        <a:lstStyle/>
        <a:p>
          <a:endParaRPr lang="en-GB"/>
        </a:p>
      </dgm:t>
    </dgm:pt>
    <dgm:pt modelId="{57669DA6-14B9-B449-91D8-9135E28E55DF}" type="pres">
      <dgm:prSet presAssocID="{E3512864-B04B-9C48-9B00-E839291569EE}" presName="Name0" presStyleCnt="0">
        <dgm:presLayoutVars>
          <dgm:dir/>
          <dgm:animLvl val="lvl"/>
          <dgm:resizeHandles val="exact"/>
        </dgm:presLayoutVars>
      </dgm:prSet>
      <dgm:spPr/>
    </dgm:pt>
    <dgm:pt modelId="{83E4AD89-6D8B-AD49-BCD3-375C042A9212}" type="pres">
      <dgm:prSet presAssocID="{F151DF99-86D7-F648-B076-95487822D5C6}" presName="parTxOnly" presStyleLbl="node1" presStyleIdx="0" presStyleCnt="5">
        <dgm:presLayoutVars>
          <dgm:chMax val="0"/>
          <dgm:chPref val="0"/>
          <dgm:bulletEnabled val="1"/>
        </dgm:presLayoutVars>
      </dgm:prSet>
      <dgm:spPr/>
    </dgm:pt>
    <dgm:pt modelId="{AF6567BA-BECC-A446-8108-D4225458174D}" type="pres">
      <dgm:prSet presAssocID="{065CC002-25E0-5649-A576-283685CC25D8}" presName="parTxOnlySpace" presStyleCnt="0"/>
      <dgm:spPr/>
    </dgm:pt>
    <dgm:pt modelId="{830F0D62-3010-344A-8B1C-1ADEE7AE7D65}" type="pres">
      <dgm:prSet presAssocID="{D01D9FB3-E753-664F-B3DF-84E33E30BE6D}" presName="parTxOnly" presStyleLbl="node1" presStyleIdx="1" presStyleCnt="5">
        <dgm:presLayoutVars>
          <dgm:chMax val="0"/>
          <dgm:chPref val="0"/>
          <dgm:bulletEnabled val="1"/>
        </dgm:presLayoutVars>
      </dgm:prSet>
      <dgm:spPr/>
    </dgm:pt>
    <dgm:pt modelId="{3FC27B86-65ED-A743-9648-F60337E02734}" type="pres">
      <dgm:prSet presAssocID="{771F8A40-562A-1246-BA36-D3A911A10474}" presName="parTxOnlySpace" presStyleCnt="0"/>
      <dgm:spPr/>
    </dgm:pt>
    <dgm:pt modelId="{D83A04FE-F661-3249-92B1-AD135D5D478C}" type="pres">
      <dgm:prSet presAssocID="{FF96D7DB-D39D-F040-8C09-5F60B70B9DB1}" presName="parTxOnly" presStyleLbl="node1" presStyleIdx="2" presStyleCnt="5">
        <dgm:presLayoutVars>
          <dgm:chMax val="0"/>
          <dgm:chPref val="0"/>
          <dgm:bulletEnabled val="1"/>
        </dgm:presLayoutVars>
      </dgm:prSet>
      <dgm:spPr/>
    </dgm:pt>
    <dgm:pt modelId="{F4CE8A34-ED07-1545-A830-EA5C2EACDAE0}" type="pres">
      <dgm:prSet presAssocID="{A2C0B90A-6BA7-8F43-985E-E8D3B2374F8C}" presName="parTxOnlySpace" presStyleCnt="0"/>
      <dgm:spPr/>
    </dgm:pt>
    <dgm:pt modelId="{7A004EEF-32F9-F640-9FF4-CE322696D4A5}" type="pres">
      <dgm:prSet presAssocID="{08EAF2A9-26D3-3B46-AA7B-D0B5AA16862B}" presName="parTxOnly" presStyleLbl="node1" presStyleIdx="3" presStyleCnt="5">
        <dgm:presLayoutVars>
          <dgm:chMax val="0"/>
          <dgm:chPref val="0"/>
          <dgm:bulletEnabled val="1"/>
        </dgm:presLayoutVars>
      </dgm:prSet>
      <dgm:spPr/>
    </dgm:pt>
    <dgm:pt modelId="{56F846F2-2C6D-1C42-883B-3F08425B0430}" type="pres">
      <dgm:prSet presAssocID="{D510E20E-AAA7-B547-8B0F-54DF094036C8}" presName="parTxOnlySpace" presStyleCnt="0"/>
      <dgm:spPr/>
    </dgm:pt>
    <dgm:pt modelId="{AB7FDACB-38DD-FA45-8397-AB9997F52753}" type="pres">
      <dgm:prSet presAssocID="{BE5F590B-F9E4-1B4E-82B8-77F3019DC692}" presName="parTxOnly" presStyleLbl="node1" presStyleIdx="4" presStyleCnt="5">
        <dgm:presLayoutVars>
          <dgm:chMax val="0"/>
          <dgm:chPref val="0"/>
          <dgm:bulletEnabled val="1"/>
        </dgm:presLayoutVars>
      </dgm:prSet>
      <dgm:spPr/>
    </dgm:pt>
  </dgm:ptLst>
  <dgm:cxnLst>
    <dgm:cxn modelId="{AA7EF32D-A5D6-6841-824A-A31D565848C1}" type="presOf" srcId="{E3512864-B04B-9C48-9B00-E839291569EE}" destId="{57669DA6-14B9-B449-91D8-9135E28E55DF}" srcOrd="0" destOrd="0" presId="urn:microsoft.com/office/officeart/2005/8/layout/chevron1"/>
    <dgm:cxn modelId="{63C94848-D7C8-124D-9B94-F6E2DA545B05}" type="presOf" srcId="{FF96D7DB-D39D-F040-8C09-5F60B70B9DB1}" destId="{D83A04FE-F661-3249-92B1-AD135D5D478C}" srcOrd="0" destOrd="0" presId="urn:microsoft.com/office/officeart/2005/8/layout/chevron1"/>
    <dgm:cxn modelId="{92E0D74B-8C9B-5B42-9006-F7F01EEB3493}" srcId="{E3512864-B04B-9C48-9B00-E839291569EE}" destId="{FF96D7DB-D39D-F040-8C09-5F60B70B9DB1}" srcOrd="2" destOrd="0" parTransId="{1AFFBAFE-E73A-5247-BA8B-674FC9EF21AA}" sibTransId="{A2C0B90A-6BA7-8F43-985E-E8D3B2374F8C}"/>
    <dgm:cxn modelId="{C229BF57-576B-3D4D-8D24-DEFEAA31D145}" type="presOf" srcId="{F151DF99-86D7-F648-B076-95487822D5C6}" destId="{83E4AD89-6D8B-AD49-BCD3-375C042A9212}" srcOrd="0" destOrd="0" presId="urn:microsoft.com/office/officeart/2005/8/layout/chevron1"/>
    <dgm:cxn modelId="{DE419A67-A2F0-E647-AC78-7B11572EEAB1}" srcId="{E3512864-B04B-9C48-9B00-E839291569EE}" destId="{BE5F590B-F9E4-1B4E-82B8-77F3019DC692}" srcOrd="4" destOrd="0" parTransId="{9D785F81-8988-4540-880A-74B3077B6CB1}" sibTransId="{42B4406A-AAD0-2642-9781-0B136AF6AF11}"/>
    <dgm:cxn modelId="{C0DA217C-8B7F-5D48-AC20-BEA30BD0705C}" srcId="{E3512864-B04B-9C48-9B00-E839291569EE}" destId="{F151DF99-86D7-F648-B076-95487822D5C6}" srcOrd="0" destOrd="0" parTransId="{418E631F-2657-2F43-AC55-FE2D595CA56F}" sibTransId="{065CC002-25E0-5649-A576-283685CC25D8}"/>
    <dgm:cxn modelId="{F0A52D99-2956-754B-AB64-3FC46EFCBA69}" type="presOf" srcId="{D01D9FB3-E753-664F-B3DF-84E33E30BE6D}" destId="{830F0D62-3010-344A-8B1C-1ADEE7AE7D65}" srcOrd="0" destOrd="0" presId="urn:microsoft.com/office/officeart/2005/8/layout/chevron1"/>
    <dgm:cxn modelId="{A14255C6-64C4-5A43-8E7D-C0E8E4EE7DD0}" type="presOf" srcId="{08EAF2A9-26D3-3B46-AA7B-D0B5AA16862B}" destId="{7A004EEF-32F9-F640-9FF4-CE322696D4A5}" srcOrd="0" destOrd="0" presId="urn:microsoft.com/office/officeart/2005/8/layout/chevron1"/>
    <dgm:cxn modelId="{87DDCAF9-8512-0546-816E-98177064ED6A}" srcId="{E3512864-B04B-9C48-9B00-E839291569EE}" destId="{D01D9FB3-E753-664F-B3DF-84E33E30BE6D}" srcOrd="1" destOrd="0" parTransId="{C26FB957-9C98-6D41-89EC-ED39C4F72892}" sibTransId="{771F8A40-562A-1246-BA36-D3A911A10474}"/>
    <dgm:cxn modelId="{4370C3FB-0AFC-AC41-9F1C-B3C787189B25}" type="presOf" srcId="{BE5F590B-F9E4-1B4E-82B8-77F3019DC692}" destId="{AB7FDACB-38DD-FA45-8397-AB9997F52753}" srcOrd="0" destOrd="0" presId="urn:microsoft.com/office/officeart/2005/8/layout/chevron1"/>
    <dgm:cxn modelId="{4A8C2BFF-BD43-B448-BAE1-B43471D15AD6}" srcId="{E3512864-B04B-9C48-9B00-E839291569EE}" destId="{08EAF2A9-26D3-3B46-AA7B-D0B5AA16862B}" srcOrd="3" destOrd="0" parTransId="{8A4FE76A-0DAC-8E4A-BE42-8BDA7F5ABC52}" sibTransId="{D510E20E-AAA7-B547-8B0F-54DF094036C8}"/>
    <dgm:cxn modelId="{8A21DFFE-7394-254B-99D6-B1AD58F865F4}" type="presParOf" srcId="{57669DA6-14B9-B449-91D8-9135E28E55DF}" destId="{83E4AD89-6D8B-AD49-BCD3-375C042A9212}" srcOrd="0" destOrd="0" presId="urn:microsoft.com/office/officeart/2005/8/layout/chevron1"/>
    <dgm:cxn modelId="{1A5450CE-CC66-A14D-87DD-0D5F94BAC392}" type="presParOf" srcId="{57669DA6-14B9-B449-91D8-9135E28E55DF}" destId="{AF6567BA-BECC-A446-8108-D4225458174D}" srcOrd="1" destOrd="0" presId="urn:microsoft.com/office/officeart/2005/8/layout/chevron1"/>
    <dgm:cxn modelId="{5A6FEEF4-CC8F-1842-BA39-99D051AC404D}" type="presParOf" srcId="{57669DA6-14B9-B449-91D8-9135E28E55DF}" destId="{830F0D62-3010-344A-8B1C-1ADEE7AE7D65}" srcOrd="2" destOrd="0" presId="urn:microsoft.com/office/officeart/2005/8/layout/chevron1"/>
    <dgm:cxn modelId="{D2738FC8-A52E-E945-A80B-1619B0BF8A51}" type="presParOf" srcId="{57669DA6-14B9-B449-91D8-9135E28E55DF}" destId="{3FC27B86-65ED-A743-9648-F60337E02734}" srcOrd="3" destOrd="0" presId="urn:microsoft.com/office/officeart/2005/8/layout/chevron1"/>
    <dgm:cxn modelId="{A597F185-0FE6-3E4B-980C-7CB5E7925AC9}" type="presParOf" srcId="{57669DA6-14B9-B449-91D8-9135E28E55DF}" destId="{D83A04FE-F661-3249-92B1-AD135D5D478C}" srcOrd="4" destOrd="0" presId="urn:microsoft.com/office/officeart/2005/8/layout/chevron1"/>
    <dgm:cxn modelId="{157F32AE-BEBD-5D45-851E-2491E5E5508C}" type="presParOf" srcId="{57669DA6-14B9-B449-91D8-9135E28E55DF}" destId="{F4CE8A34-ED07-1545-A830-EA5C2EACDAE0}" srcOrd="5" destOrd="0" presId="urn:microsoft.com/office/officeart/2005/8/layout/chevron1"/>
    <dgm:cxn modelId="{87AE6D7C-A4E6-764B-AD64-C93F65EA10B9}" type="presParOf" srcId="{57669DA6-14B9-B449-91D8-9135E28E55DF}" destId="{7A004EEF-32F9-F640-9FF4-CE322696D4A5}" srcOrd="6" destOrd="0" presId="urn:microsoft.com/office/officeart/2005/8/layout/chevron1"/>
    <dgm:cxn modelId="{017F4462-5341-2C4D-9E46-145C7D77069C}" type="presParOf" srcId="{57669DA6-14B9-B449-91D8-9135E28E55DF}" destId="{56F846F2-2C6D-1C42-883B-3F08425B0430}" srcOrd="7" destOrd="0" presId="urn:microsoft.com/office/officeart/2005/8/layout/chevron1"/>
    <dgm:cxn modelId="{676A7439-3E66-CE41-942E-B6C8831DE3D3}" type="presParOf" srcId="{57669DA6-14B9-B449-91D8-9135E28E55DF}" destId="{AB7FDACB-38DD-FA45-8397-AB9997F52753}"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3D2F31-C6FB-2C43-A5AE-1BA3AF2DD36D}" type="doc">
      <dgm:prSet loTypeId="urn:microsoft.com/office/officeart/2005/8/layout/bProcess4" loCatId="" qsTypeId="urn:microsoft.com/office/officeart/2005/8/quickstyle/simple1" qsCatId="simple" csTypeId="urn:microsoft.com/office/officeart/2005/8/colors/accent1_2" csCatId="accent1" phldr="1"/>
      <dgm:spPr/>
      <dgm:t>
        <a:bodyPr/>
        <a:lstStyle/>
        <a:p>
          <a:endParaRPr lang="en-GB"/>
        </a:p>
      </dgm:t>
    </dgm:pt>
    <dgm:pt modelId="{27CF2B59-65D0-284C-8DB7-7C0E9DFB38B1}">
      <dgm:prSet phldrT="[Text]" custT="1"/>
      <dgm:spPr/>
      <dgm:t>
        <a:bodyPr/>
        <a:lstStyle/>
        <a:p>
          <a:r>
            <a:rPr lang="en-US" sz="1800" b="0" dirty="0">
              <a:latin typeface="SF Pro Display" pitchFamily="2" charset="0"/>
              <a:ea typeface="SF Pro Display" pitchFamily="2" charset="0"/>
            </a:rPr>
            <a:t>1. Identify the problem</a:t>
          </a:r>
          <a:endParaRPr lang="en-GB" sz="1800" b="0" dirty="0">
            <a:latin typeface="SF Pro Display" pitchFamily="2" charset="0"/>
            <a:ea typeface="SF Pro Display" pitchFamily="2" charset="0"/>
          </a:endParaRPr>
        </a:p>
      </dgm:t>
    </dgm:pt>
    <dgm:pt modelId="{2AAD01FC-BA71-3445-B61D-534492ECE7F9}" type="parTrans" cxnId="{C9347DAF-A8BA-A044-954F-99B890589F43}">
      <dgm:prSet/>
      <dgm:spPr/>
      <dgm:t>
        <a:bodyPr/>
        <a:lstStyle/>
        <a:p>
          <a:endParaRPr lang="en-GB"/>
        </a:p>
      </dgm:t>
    </dgm:pt>
    <dgm:pt modelId="{6DCF7FEE-9D29-F046-9E69-B4AAF4166C26}" type="sibTrans" cxnId="{C9347DAF-A8BA-A044-954F-99B890589F43}">
      <dgm:prSet/>
      <dgm:spPr/>
      <dgm:t>
        <a:bodyPr/>
        <a:lstStyle/>
        <a:p>
          <a:endParaRPr lang="en-GB"/>
        </a:p>
      </dgm:t>
    </dgm:pt>
    <dgm:pt modelId="{138B1470-2886-7E40-A204-028B57E1617C}">
      <dgm:prSet phldrT="[Text]" custT="1"/>
      <dgm:spPr/>
      <dgm:t>
        <a:bodyPr/>
        <a:lstStyle/>
        <a:p>
          <a:r>
            <a:rPr lang="en-US" sz="1800" b="0" dirty="0">
              <a:latin typeface="SF Pro Display" pitchFamily="2" charset="0"/>
              <a:ea typeface="SF Pro Display" pitchFamily="2" charset="0"/>
            </a:rPr>
            <a:t>2. Choose the team</a:t>
          </a:r>
          <a:endParaRPr lang="en-GB" sz="1800" b="0" dirty="0">
            <a:latin typeface="SF Pro Display" pitchFamily="2" charset="0"/>
            <a:ea typeface="SF Pro Display" pitchFamily="2" charset="0"/>
          </a:endParaRPr>
        </a:p>
      </dgm:t>
    </dgm:pt>
    <dgm:pt modelId="{A97F8A66-E95F-CD41-AB94-C69948E3386C}" type="parTrans" cxnId="{7E68B46C-F111-C946-93DD-F47C2DEE4F85}">
      <dgm:prSet/>
      <dgm:spPr/>
      <dgm:t>
        <a:bodyPr/>
        <a:lstStyle/>
        <a:p>
          <a:endParaRPr lang="en-GB"/>
        </a:p>
      </dgm:t>
    </dgm:pt>
    <dgm:pt modelId="{F63DBA80-E4CA-234D-A9D3-424E045E9187}" type="sibTrans" cxnId="{7E68B46C-F111-C946-93DD-F47C2DEE4F85}">
      <dgm:prSet/>
      <dgm:spPr/>
      <dgm:t>
        <a:bodyPr/>
        <a:lstStyle/>
        <a:p>
          <a:endParaRPr lang="en-GB"/>
        </a:p>
      </dgm:t>
    </dgm:pt>
    <dgm:pt modelId="{E9C97029-0BC7-8343-B1A3-EC80A0D13A91}">
      <dgm:prSet phldrT="[Text]" custT="1"/>
      <dgm:spPr/>
      <dgm:t>
        <a:bodyPr/>
        <a:lstStyle/>
        <a:p>
          <a:r>
            <a:rPr lang="en-US" sz="1800" b="0" dirty="0">
              <a:latin typeface="SF Pro Display" pitchFamily="2" charset="0"/>
              <a:ea typeface="SF Pro Display" pitchFamily="2" charset="0"/>
            </a:rPr>
            <a:t>3. Define the scope </a:t>
          </a:r>
          <a:endParaRPr lang="en-GB" sz="1800" b="0" dirty="0">
            <a:latin typeface="SF Pro Display" pitchFamily="2" charset="0"/>
            <a:ea typeface="SF Pro Display" pitchFamily="2" charset="0"/>
          </a:endParaRPr>
        </a:p>
      </dgm:t>
    </dgm:pt>
    <dgm:pt modelId="{221AE530-C943-1D4D-AE39-E9FCD9A0AEB0}" type="parTrans" cxnId="{999BEFF5-E65C-2547-9315-5B89B0DD5EC3}">
      <dgm:prSet/>
      <dgm:spPr/>
      <dgm:t>
        <a:bodyPr/>
        <a:lstStyle/>
        <a:p>
          <a:endParaRPr lang="en-GB"/>
        </a:p>
      </dgm:t>
    </dgm:pt>
    <dgm:pt modelId="{E6D8CF61-518A-DA4C-A384-212777B49875}" type="sibTrans" cxnId="{999BEFF5-E65C-2547-9315-5B89B0DD5EC3}">
      <dgm:prSet/>
      <dgm:spPr/>
      <dgm:t>
        <a:bodyPr/>
        <a:lstStyle/>
        <a:p>
          <a:endParaRPr lang="en-GB"/>
        </a:p>
      </dgm:t>
    </dgm:pt>
    <dgm:pt modelId="{693C471D-BE39-A248-AFCE-C5BB491279AF}">
      <dgm:prSet phldrT="[Text]" custT="1"/>
      <dgm:spPr/>
      <dgm:t>
        <a:bodyPr/>
        <a:lstStyle/>
        <a:p>
          <a:br>
            <a:rPr lang="en-US" sz="1800" b="0" dirty="0">
              <a:latin typeface="SF Pro Display" pitchFamily="2" charset="0"/>
              <a:ea typeface="SF Pro Display" pitchFamily="2" charset="0"/>
            </a:rPr>
          </a:br>
          <a:r>
            <a:rPr lang="en-US" sz="1800" b="0" dirty="0">
              <a:latin typeface="SF Pro Display" pitchFamily="2" charset="0"/>
              <a:ea typeface="SF Pro Display" pitchFamily="2" charset="0"/>
            </a:rPr>
            <a:t>4. Create a timeline </a:t>
          </a:r>
          <a:br>
            <a:rPr lang="en-US" sz="1800" b="0" dirty="0">
              <a:latin typeface="SF Pro Display" pitchFamily="2" charset="0"/>
              <a:ea typeface="SF Pro Display" pitchFamily="2" charset="0"/>
            </a:rPr>
          </a:br>
          <a:endParaRPr lang="en-GB" sz="1800" b="0" dirty="0">
            <a:latin typeface="SF Pro Display" pitchFamily="2" charset="0"/>
            <a:ea typeface="SF Pro Display" pitchFamily="2" charset="0"/>
          </a:endParaRPr>
        </a:p>
      </dgm:t>
    </dgm:pt>
    <dgm:pt modelId="{9B0DF6A6-7183-8040-A090-05108BF4D2F4}" type="parTrans" cxnId="{3DC830A0-1557-2E47-A2EB-E5FF7CA6B015}">
      <dgm:prSet/>
      <dgm:spPr/>
      <dgm:t>
        <a:bodyPr/>
        <a:lstStyle/>
        <a:p>
          <a:endParaRPr lang="en-GB"/>
        </a:p>
      </dgm:t>
    </dgm:pt>
    <dgm:pt modelId="{4C656486-88AF-1745-B586-7F0D7591025E}" type="sibTrans" cxnId="{3DC830A0-1557-2E47-A2EB-E5FF7CA6B015}">
      <dgm:prSet/>
      <dgm:spPr/>
      <dgm:t>
        <a:bodyPr/>
        <a:lstStyle/>
        <a:p>
          <a:endParaRPr lang="en-GB"/>
        </a:p>
      </dgm:t>
    </dgm:pt>
    <dgm:pt modelId="{8D79B9F2-354E-D84E-BCF9-7BB5C6AA8A5E}">
      <dgm:prSet phldrT="[Text]" custT="1"/>
      <dgm:spPr/>
      <dgm:t>
        <a:bodyPr/>
        <a:lstStyle/>
        <a:p>
          <a:r>
            <a:rPr lang="en-US" sz="1800" b="0" dirty="0">
              <a:latin typeface="SF Pro Display" pitchFamily="2" charset="0"/>
              <a:ea typeface="SF Pro Display" pitchFamily="2" charset="0"/>
            </a:rPr>
            <a:t>5. Add project data</a:t>
          </a:r>
          <a:endParaRPr lang="en-GB" sz="1800" b="0" dirty="0">
            <a:latin typeface="SF Pro Display" pitchFamily="2" charset="0"/>
            <a:ea typeface="SF Pro Display" pitchFamily="2" charset="0"/>
          </a:endParaRPr>
        </a:p>
      </dgm:t>
    </dgm:pt>
    <dgm:pt modelId="{DAD3FCA2-5D36-9743-8917-65C2396CAE64}" type="parTrans" cxnId="{BD214887-8FB9-FB46-9189-8B6044116FBA}">
      <dgm:prSet/>
      <dgm:spPr/>
      <dgm:t>
        <a:bodyPr/>
        <a:lstStyle/>
        <a:p>
          <a:endParaRPr lang="en-GB"/>
        </a:p>
      </dgm:t>
    </dgm:pt>
    <dgm:pt modelId="{42D9E85D-1AE5-5D4D-91CC-D492126CB04F}" type="sibTrans" cxnId="{BD214887-8FB9-FB46-9189-8B6044116FBA}">
      <dgm:prSet/>
      <dgm:spPr/>
      <dgm:t>
        <a:bodyPr/>
        <a:lstStyle/>
        <a:p>
          <a:endParaRPr lang="en-GB"/>
        </a:p>
      </dgm:t>
    </dgm:pt>
    <dgm:pt modelId="{7A5FB11C-85E7-DA4C-B8D6-0FBE5300B092}">
      <dgm:prSet phldrT="[Text]" custT="1"/>
      <dgm:spPr/>
      <dgm:t>
        <a:bodyPr/>
        <a:lstStyle/>
        <a:p>
          <a:r>
            <a:rPr lang="en-US" sz="1800" b="0" dirty="0">
              <a:latin typeface="SF Pro Display" pitchFamily="2" charset="0"/>
              <a:ea typeface="SF Pro Display" pitchFamily="2" charset="0"/>
            </a:rPr>
            <a:t>6. Map your value stream</a:t>
          </a:r>
          <a:endParaRPr lang="en-GB" sz="1800" b="0" dirty="0">
            <a:latin typeface="SF Pro Display" pitchFamily="2" charset="0"/>
            <a:ea typeface="SF Pro Display" pitchFamily="2" charset="0"/>
          </a:endParaRPr>
        </a:p>
      </dgm:t>
    </dgm:pt>
    <dgm:pt modelId="{BAEFB11A-F558-0F46-BBE4-7CC98181FBDE}" type="parTrans" cxnId="{5F665144-5604-4644-92DD-906757013133}">
      <dgm:prSet/>
      <dgm:spPr/>
      <dgm:t>
        <a:bodyPr/>
        <a:lstStyle/>
        <a:p>
          <a:endParaRPr lang="en-GB"/>
        </a:p>
      </dgm:t>
    </dgm:pt>
    <dgm:pt modelId="{A0DF94E1-F02E-A042-8AF1-7888A374196B}" type="sibTrans" cxnId="{5F665144-5604-4644-92DD-906757013133}">
      <dgm:prSet/>
      <dgm:spPr/>
      <dgm:t>
        <a:bodyPr/>
        <a:lstStyle/>
        <a:p>
          <a:endParaRPr lang="en-GB"/>
        </a:p>
      </dgm:t>
    </dgm:pt>
    <dgm:pt modelId="{ADFE6A6B-18C4-8A49-98F2-0857B76562B9}">
      <dgm:prSet phldrT="[Text]" custT="1"/>
      <dgm:spPr/>
      <dgm:t>
        <a:bodyPr/>
        <a:lstStyle/>
        <a:p>
          <a:r>
            <a:rPr lang="en-US" sz="1800" b="0" dirty="0">
              <a:latin typeface="SF Pro Display" pitchFamily="2" charset="0"/>
              <a:ea typeface="SF Pro Display" pitchFamily="2" charset="0"/>
            </a:rPr>
            <a:t>7. Analyze the current map</a:t>
          </a:r>
          <a:endParaRPr lang="en-GB" sz="1800" b="0" dirty="0">
            <a:latin typeface="SF Pro Display" pitchFamily="2" charset="0"/>
            <a:ea typeface="SF Pro Display" pitchFamily="2" charset="0"/>
          </a:endParaRPr>
        </a:p>
      </dgm:t>
    </dgm:pt>
    <dgm:pt modelId="{568E7740-EACF-3148-91C3-AEA7CEF49D67}" type="parTrans" cxnId="{4817FEAA-C1FF-D44F-A36E-DEF6B0E0E1B6}">
      <dgm:prSet/>
      <dgm:spPr/>
      <dgm:t>
        <a:bodyPr/>
        <a:lstStyle/>
        <a:p>
          <a:endParaRPr lang="en-GB"/>
        </a:p>
      </dgm:t>
    </dgm:pt>
    <dgm:pt modelId="{35F9D204-F53E-974A-ACDA-932E52B1D78E}" type="sibTrans" cxnId="{4817FEAA-C1FF-D44F-A36E-DEF6B0E0E1B6}">
      <dgm:prSet/>
      <dgm:spPr/>
      <dgm:t>
        <a:bodyPr/>
        <a:lstStyle/>
        <a:p>
          <a:endParaRPr lang="en-GB"/>
        </a:p>
      </dgm:t>
    </dgm:pt>
    <dgm:pt modelId="{4094CFFF-C687-AA4E-BB88-A782443BCC9A}">
      <dgm:prSet phldrT="[Text]" custT="1"/>
      <dgm:spPr/>
      <dgm:t>
        <a:bodyPr/>
        <a:lstStyle/>
        <a:p>
          <a:r>
            <a:rPr lang="en-US" sz="1800" b="0" dirty="0">
              <a:latin typeface="SF Pro Display" pitchFamily="2" charset="0"/>
              <a:ea typeface="SF Pro Display" pitchFamily="2" charset="0"/>
            </a:rPr>
            <a:t>8. Design the new map</a:t>
          </a:r>
          <a:endParaRPr lang="en-GB" sz="1800" b="0" dirty="0">
            <a:latin typeface="SF Pro Display" pitchFamily="2" charset="0"/>
            <a:ea typeface="SF Pro Display" pitchFamily="2" charset="0"/>
          </a:endParaRPr>
        </a:p>
      </dgm:t>
    </dgm:pt>
    <dgm:pt modelId="{6019153D-E4F7-1B44-8FBF-E1D669112E21}" type="parTrans" cxnId="{6FCC323F-1E98-9047-B07D-1EE0CB149247}">
      <dgm:prSet/>
      <dgm:spPr/>
      <dgm:t>
        <a:bodyPr/>
        <a:lstStyle/>
        <a:p>
          <a:endParaRPr lang="en-GB"/>
        </a:p>
      </dgm:t>
    </dgm:pt>
    <dgm:pt modelId="{B1596DCA-E5DF-6247-8747-B03614575473}" type="sibTrans" cxnId="{6FCC323F-1E98-9047-B07D-1EE0CB149247}">
      <dgm:prSet/>
      <dgm:spPr/>
      <dgm:t>
        <a:bodyPr/>
        <a:lstStyle/>
        <a:p>
          <a:endParaRPr lang="en-GB"/>
        </a:p>
      </dgm:t>
    </dgm:pt>
    <dgm:pt modelId="{B99283AD-9B2D-F245-A00A-517BAB2E7208}">
      <dgm:prSet phldrT="[Text]" custT="1"/>
      <dgm:spPr/>
      <dgm:t>
        <a:bodyPr/>
        <a:lstStyle/>
        <a:p>
          <a:r>
            <a:rPr lang="en-US" sz="1800" b="0" dirty="0">
              <a:latin typeface="SF Pro Display" pitchFamily="2" charset="0"/>
              <a:ea typeface="SF Pro Display" pitchFamily="2" charset="0"/>
            </a:rPr>
            <a:t>9. Implement the new map</a:t>
          </a:r>
          <a:endParaRPr lang="en-GB" sz="1800" b="0" dirty="0">
            <a:latin typeface="SF Pro Display" pitchFamily="2" charset="0"/>
            <a:ea typeface="SF Pro Display" pitchFamily="2" charset="0"/>
          </a:endParaRPr>
        </a:p>
      </dgm:t>
    </dgm:pt>
    <dgm:pt modelId="{2FB678E2-7746-F64C-988F-7200CB61D9F9}" type="parTrans" cxnId="{C086A895-8035-C249-A14F-DFF16C566ACC}">
      <dgm:prSet/>
      <dgm:spPr/>
      <dgm:t>
        <a:bodyPr/>
        <a:lstStyle/>
        <a:p>
          <a:endParaRPr lang="en-GB"/>
        </a:p>
      </dgm:t>
    </dgm:pt>
    <dgm:pt modelId="{DB5E56F7-F977-D042-A8F9-C5B8B4754FFD}" type="sibTrans" cxnId="{C086A895-8035-C249-A14F-DFF16C566ACC}">
      <dgm:prSet/>
      <dgm:spPr/>
      <dgm:t>
        <a:bodyPr/>
        <a:lstStyle/>
        <a:p>
          <a:endParaRPr lang="en-GB"/>
        </a:p>
      </dgm:t>
    </dgm:pt>
    <dgm:pt modelId="{3BDBC585-0D94-4246-9047-54586E51845D}" type="pres">
      <dgm:prSet presAssocID="{053D2F31-C6FB-2C43-A5AE-1BA3AF2DD36D}" presName="Name0" presStyleCnt="0">
        <dgm:presLayoutVars>
          <dgm:dir/>
          <dgm:resizeHandles/>
        </dgm:presLayoutVars>
      </dgm:prSet>
      <dgm:spPr/>
    </dgm:pt>
    <dgm:pt modelId="{BEADE759-6A3D-ED42-B394-A71D20535E0E}" type="pres">
      <dgm:prSet presAssocID="{27CF2B59-65D0-284C-8DB7-7C0E9DFB38B1}" presName="compNode" presStyleCnt="0"/>
      <dgm:spPr/>
    </dgm:pt>
    <dgm:pt modelId="{39DAF005-7F40-D144-8CC3-97EF51BAA1A6}" type="pres">
      <dgm:prSet presAssocID="{27CF2B59-65D0-284C-8DB7-7C0E9DFB38B1}" presName="dummyConnPt" presStyleCnt="0"/>
      <dgm:spPr/>
    </dgm:pt>
    <dgm:pt modelId="{05A33859-4B9E-C94C-B2F4-3C3D257780B6}" type="pres">
      <dgm:prSet presAssocID="{27CF2B59-65D0-284C-8DB7-7C0E9DFB38B1}" presName="node" presStyleLbl="node1" presStyleIdx="0" presStyleCnt="9" custScaleY="69644">
        <dgm:presLayoutVars>
          <dgm:bulletEnabled val="1"/>
        </dgm:presLayoutVars>
      </dgm:prSet>
      <dgm:spPr/>
    </dgm:pt>
    <dgm:pt modelId="{3EBC43BD-50A5-BA4D-A5D5-2FD884E2580D}" type="pres">
      <dgm:prSet presAssocID="{6DCF7FEE-9D29-F046-9E69-B4AAF4166C26}" presName="sibTrans" presStyleLbl="bgSibTrans2D1" presStyleIdx="0" presStyleCnt="8"/>
      <dgm:spPr/>
    </dgm:pt>
    <dgm:pt modelId="{7139BAAE-6554-9B48-A7FE-02978D9C4749}" type="pres">
      <dgm:prSet presAssocID="{138B1470-2886-7E40-A204-028B57E1617C}" presName="compNode" presStyleCnt="0"/>
      <dgm:spPr/>
    </dgm:pt>
    <dgm:pt modelId="{15A95A4C-2C5F-A04D-B11E-116AF85567A3}" type="pres">
      <dgm:prSet presAssocID="{138B1470-2886-7E40-A204-028B57E1617C}" presName="dummyConnPt" presStyleCnt="0"/>
      <dgm:spPr/>
    </dgm:pt>
    <dgm:pt modelId="{2A7D91EC-32E8-324E-978C-E519FD62430F}" type="pres">
      <dgm:prSet presAssocID="{138B1470-2886-7E40-A204-028B57E1617C}" presName="node" presStyleLbl="node1" presStyleIdx="1" presStyleCnt="9" custScaleY="69644">
        <dgm:presLayoutVars>
          <dgm:bulletEnabled val="1"/>
        </dgm:presLayoutVars>
      </dgm:prSet>
      <dgm:spPr/>
    </dgm:pt>
    <dgm:pt modelId="{CC5CFF82-D146-A94D-AC1F-FA2E43085FC3}" type="pres">
      <dgm:prSet presAssocID="{F63DBA80-E4CA-234D-A9D3-424E045E9187}" presName="sibTrans" presStyleLbl="bgSibTrans2D1" presStyleIdx="1" presStyleCnt="8"/>
      <dgm:spPr/>
    </dgm:pt>
    <dgm:pt modelId="{0D62AB0B-8F9A-AF47-BF81-8B480515641D}" type="pres">
      <dgm:prSet presAssocID="{E9C97029-0BC7-8343-B1A3-EC80A0D13A91}" presName="compNode" presStyleCnt="0"/>
      <dgm:spPr/>
    </dgm:pt>
    <dgm:pt modelId="{2EF8B9C4-81D9-5D42-8816-1BF03C3AA452}" type="pres">
      <dgm:prSet presAssocID="{E9C97029-0BC7-8343-B1A3-EC80A0D13A91}" presName="dummyConnPt" presStyleCnt="0"/>
      <dgm:spPr/>
    </dgm:pt>
    <dgm:pt modelId="{862460A1-AE41-9D4A-B2E3-6B63C206AF11}" type="pres">
      <dgm:prSet presAssocID="{E9C97029-0BC7-8343-B1A3-EC80A0D13A91}" presName="node" presStyleLbl="node1" presStyleIdx="2" presStyleCnt="9" custScaleY="69644">
        <dgm:presLayoutVars>
          <dgm:bulletEnabled val="1"/>
        </dgm:presLayoutVars>
      </dgm:prSet>
      <dgm:spPr/>
    </dgm:pt>
    <dgm:pt modelId="{9068BD2F-D83C-9F45-A202-C89665DB59DB}" type="pres">
      <dgm:prSet presAssocID="{E6D8CF61-518A-DA4C-A384-212777B49875}" presName="sibTrans" presStyleLbl="bgSibTrans2D1" presStyleIdx="2" presStyleCnt="8"/>
      <dgm:spPr/>
    </dgm:pt>
    <dgm:pt modelId="{E0F3244E-A620-6146-997D-4B42C03CF76E}" type="pres">
      <dgm:prSet presAssocID="{693C471D-BE39-A248-AFCE-C5BB491279AF}" presName="compNode" presStyleCnt="0"/>
      <dgm:spPr/>
    </dgm:pt>
    <dgm:pt modelId="{1F4E728E-99C1-154E-93E4-D1E0473084C8}" type="pres">
      <dgm:prSet presAssocID="{693C471D-BE39-A248-AFCE-C5BB491279AF}" presName="dummyConnPt" presStyleCnt="0"/>
      <dgm:spPr/>
    </dgm:pt>
    <dgm:pt modelId="{941AE1AA-37BA-E441-87DC-D788580EB1F3}" type="pres">
      <dgm:prSet presAssocID="{693C471D-BE39-A248-AFCE-C5BB491279AF}" presName="node" presStyleLbl="node1" presStyleIdx="3" presStyleCnt="9" custScaleY="69644">
        <dgm:presLayoutVars>
          <dgm:bulletEnabled val="1"/>
        </dgm:presLayoutVars>
      </dgm:prSet>
      <dgm:spPr/>
    </dgm:pt>
    <dgm:pt modelId="{A2EA1FE1-4EEB-464C-8FC0-EC69A91E5C96}" type="pres">
      <dgm:prSet presAssocID="{4C656486-88AF-1745-B586-7F0D7591025E}" presName="sibTrans" presStyleLbl="bgSibTrans2D1" presStyleIdx="3" presStyleCnt="8"/>
      <dgm:spPr/>
    </dgm:pt>
    <dgm:pt modelId="{F89B04A7-B02C-804F-9DBB-CCB1AA32F2F9}" type="pres">
      <dgm:prSet presAssocID="{8D79B9F2-354E-D84E-BCF9-7BB5C6AA8A5E}" presName="compNode" presStyleCnt="0"/>
      <dgm:spPr/>
    </dgm:pt>
    <dgm:pt modelId="{CCF045C7-E805-F240-BDE7-25619B1A10B8}" type="pres">
      <dgm:prSet presAssocID="{8D79B9F2-354E-D84E-BCF9-7BB5C6AA8A5E}" presName="dummyConnPt" presStyleCnt="0"/>
      <dgm:spPr/>
    </dgm:pt>
    <dgm:pt modelId="{8469C6CF-6734-6E43-A966-D241E171C64B}" type="pres">
      <dgm:prSet presAssocID="{8D79B9F2-354E-D84E-BCF9-7BB5C6AA8A5E}" presName="node" presStyleLbl="node1" presStyleIdx="4" presStyleCnt="9" custScaleY="69644">
        <dgm:presLayoutVars>
          <dgm:bulletEnabled val="1"/>
        </dgm:presLayoutVars>
      </dgm:prSet>
      <dgm:spPr/>
    </dgm:pt>
    <dgm:pt modelId="{E654E87D-06BE-1449-8A9A-E16014E28A03}" type="pres">
      <dgm:prSet presAssocID="{42D9E85D-1AE5-5D4D-91CC-D492126CB04F}" presName="sibTrans" presStyleLbl="bgSibTrans2D1" presStyleIdx="4" presStyleCnt="8"/>
      <dgm:spPr/>
    </dgm:pt>
    <dgm:pt modelId="{D56FFC0A-51F4-044B-AEAA-20281A3F3A75}" type="pres">
      <dgm:prSet presAssocID="{7A5FB11C-85E7-DA4C-B8D6-0FBE5300B092}" presName="compNode" presStyleCnt="0"/>
      <dgm:spPr/>
    </dgm:pt>
    <dgm:pt modelId="{351CD940-42D7-514A-9E7D-D59B4B99F6E6}" type="pres">
      <dgm:prSet presAssocID="{7A5FB11C-85E7-DA4C-B8D6-0FBE5300B092}" presName="dummyConnPt" presStyleCnt="0"/>
      <dgm:spPr/>
    </dgm:pt>
    <dgm:pt modelId="{54D0A77F-C791-9648-A4AE-AB14DAC04BD3}" type="pres">
      <dgm:prSet presAssocID="{7A5FB11C-85E7-DA4C-B8D6-0FBE5300B092}" presName="node" presStyleLbl="node1" presStyleIdx="5" presStyleCnt="9" custScaleY="69644">
        <dgm:presLayoutVars>
          <dgm:bulletEnabled val="1"/>
        </dgm:presLayoutVars>
      </dgm:prSet>
      <dgm:spPr/>
    </dgm:pt>
    <dgm:pt modelId="{061A8B5D-A1D3-5445-8F0A-0CD581620CA0}" type="pres">
      <dgm:prSet presAssocID="{A0DF94E1-F02E-A042-8AF1-7888A374196B}" presName="sibTrans" presStyleLbl="bgSibTrans2D1" presStyleIdx="5" presStyleCnt="8"/>
      <dgm:spPr/>
    </dgm:pt>
    <dgm:pt modelId="{E4A2701A-097E-B540-9A79-82DD97ED9F66}" type="pres">
      <dgm:prSet presAssocID="{ADFE6A6B-18C4-8A49-98F2-0857B76562B9}" presName="compNode" presStyleCnt="0"/>
      <dgm:spPr/>
    </dgm:pt>
    <dgm:pt modelId="{CEB86413-424D-1F4F-9D92-998F79FBA3FC}" type="pres">
      <dgm:prSet presAssocID="{ADFE6A6B-18C4-8A49-98F2-0857B76562B9}" presName="dummyConnPt" presStyleCnt="0"/>
      <dgm:spPr/>
    </dgm:pt>
    <dgm:pt modelId="{A2D3E9C9-E44C-4F40-A5B6-C2B8D95D1FE7}" type="pres">
      <dgm:prSet presAssocID="{ADFE6A6B-18C4-8A49-98F2-0857B76562B9}" presName="node" presStyleLbl="node1" presStyleIdx="6" presStyleCnt="9" custScaleY="69644">
        <dgm:presLayoutVars>
          <dgm:bulletEnabled val="1"/>
        </dgm:presLayoutVars>
      </dgm:prSet>
      <dgm:spPr/>
    </dgm:pt>
    <dgm:pt modelId="{74C907A2-515A-744D-A010-C12F79E3DC43}" type="pres">
      <dgm:prSet presAssocID="{35F9D204-F53E-974A-ACDA-932E52B1D78E}" presName="sibTrans" presStyleLbl="bgSibTrans2D1" presStyleIdx="6" presStyleCnt="8"/>
      <dgm:spPr/>
    </dgm:pt>
    <dgm:pt modelId="{D17FC7A7-B0B1-5246-8DD2-B9784CD32C97}" type="pres">
      <dgm:prSet presAssocID="{4094CFFF-C687-AA4E-BB88-A782443BCC9A}" presName="compNode" presStyleCnt="0"/>
      <dgm:spPr/>
    </dgm:pt>
    <dgm:pt modelId="{F4F22092-2DF1-A845-815C-47CFFEE25673}" type="pres">
      <dgm:prSet presAssocID="{4094CFFF-C687-AA4E-BB88-A782443BCC9A}" presName="dummyConnPt" presStyleCnt="0"/>
      <dgm:spPr/>
    </dgm:pt>
    <dgm:pt modelId="{9BE29230-AD12-A44C-8342-F72D121EA0A4}" type="pres">
      <dgm:prSet presAssocID="{4094CFFF-C687-AA4E-BB88-A782443BCC9A}" presName="node" presStyleLbl="node1" presStyleIdx="7" presStyleCnt="9" custScaleY="69644">
        <dgm:presLayoutVars>
          <dgm:bulletEnabled val="1"/>
        </dgm:presLayoutVars>
      </dgm:prSet>
      <dgm:spPr/>
    </dgm:pt>
    <dgm:pt modelId="{EC05B372-2854-034E-B5C7-454C6511AF6A}" type="pres">
      <dgm:prSet presAssocID="{B1596DCA-E5DF-6247-8747-B03614575473}" presName="sibTrans" presStyleLbl="bgSibTrans2D1" presStyleIdx="7" presStyleCnt="8"/>
      <dgm:spPr/>
    </dgm:pt>
    <dgm:pt modelId="{E069D9EA-63B2-D24C-A10C-06B70AE44D7F}" type="pres">
      <dgm:prSet presAssocID="{B99283AD-9B2D-F245-A00A-517BAB2E7208}" presName="compNode" presStyleCnt="0"/>
      <dgm:spPr/>
    </dgm:pt>
    <dgm:pt modelId="{4D87CAE0-AEAE-FE45-93AD-34D793DAC48C}" type="pres">
      <dgm:prSet presAssocID="{B99283AD-9B2D-F245-A00A-517BAB2E7208}" presName="dummyConnPt" presStyleCnt="0"/>
      <dgm:spPr/>
    </dgm:pt>
    <dgm:pt modelId="{469D1916-2CE1-9641-B98F-D94A0FCE8D91}" type="pres">
      <dgm:prSet presAssocID="{B99283AD-9B2D-F245-A00A-517BAB2E7208}" presName="node" presStyleLbl="node1" presStyleIdx="8" presStyleCnt="9" custScaleY="69644">
        <dgm:presLayoutVars>
          <dgm:bulletEnabled val="1"/>
        </dgm:presLayoutVars>
      </dgm:prSet>
      <dgm:spPr/>
    </dgm:pt>
  </dgm:ptLst>
  <dgm:cxnLst>
    <dgm:cxn modelId="{5EB9650F-E824-5340-9AD2-8D43C9C23A33}" type="presOf" srcId="{4094CFFF-C687-AA4E-BB88-A782443BCC9A}" destId="{9BE29230-AD12-A44C-8342-F72D121EA0A4}" srcOrd="0" destOrd="0" presId="urn:microsoft.com/office/officeart/2005/8/layout/bProcess4"/>
    <dgm:cxn modelId="{04B5E31B-43DB-4F45-9F84-3FC5A99BA6CF}" type="presOf" srcId="{35F9D204-F53E-974A-ACDA-932E52B1D78E}" destId="{74C907A2-515A-744D-A010-C12F79E3DC43}" srcOrd="0" destOrd="0" presId="urn:microsoft.com/office/officeart/2005/8/layout/bProcess4"/>
    <dgm:cxn modelId="{F708011D-8649-C744-A11A-444552542E57}" type="presOf" srcId="{ADFE6A6B-18C4-8A49-98F2-0857B76562B9}" destId="{A2D3E9C9-E44C-4F40-A5B6-C2B8D95D1FE7}" srcOrd="0" destOrd="0" presId="urn:microsoft.com/office/officeart/2005/8/layout/bProcess4"/>
    <dgm:cxn modelId="{B7ED9A38-3CF5-3847-9504-4FEDB67AF295}" type="presOf" srcId="{E6D8CF61-518A-DA4C-A384-212777B49875}" destId="{9068BD2F-D83C-9F45-A202-C89665DB59DB}" srcOrd="0" destOrd="0" presId="urn:microsoft.com/office/officeart/2005/8/layout/bProcess4"/>
    <dgm:cxn modelId="{C331683B-65B9-1341-A5AD-3FB46E61DFEA}" type="presOf" srcId="{B99283AD-9B2D-F245-A00A-517BAB2E7208}" destId="{469D1916-2CE1-9641-B98F-D94A0FCE8D91}" srcOrd="0" destOrd="0" presId="urn:microsoft.com/office/officeart/2005/8/layout/bProcess4"/>
    <dgm:cxn modelId="{6FCC323F-1E98-9047-B07D-1EE0CB149247}" srcId="{053D2F31-C6FB-2C43-A5AE-1BA3AF2DD36D}" destId="{4094CFFF-C687-AA4E-BB88-A782443BCC9A}" srcOrd="7" destOrd="0" parTransId="{6019153D-E4F7-1B44-8FBF-E1D669112E21}" sibTransId="{B1596DCA-E5DF-6247-8747-B03614575473}"/>
    <dgm:cxn modelId="{5F665144-5604-4644-92DD-906757013133}" srcId="{053D2F31-C6FB-2C43-A5AE-1BA3AF2DD36D}" destId="{7A5FB11C-85E7-DA4C-B8D6-0FBE5300B092}" srcOrd="5" destOrd="0" parTransId="{BAEFB11A-F558-0F46-BBE4-7CC98181FBDE}" sibTransId="{A0DF94E1-F02E-A042-8AF1-7888A374196B}"/>
    <dgm:cxn modelId="{E4EC7D6C-ADD1-5A4A-9889-89413AE12F98}" type="presOf" srcId="{7A5FB11C-85E7-DA4C-B8D6-0FBE5300B092}" destId="{54D0A77F-C791-9648-A4AE-AB14DAC04BD3}" srcOrd="0" destOrd="0" presId="urn:microsoft.com/office/officeart/2005/8/layout/bProcess4"/>
    <dgm:cxn modelId="{7E68B46C-F111-C946-93DD-F47C2DEE4F85}" srcId="{053D2F31-C6FB-2C43-A5AE-1BA3AF2DD36D}" destId="{138B1470-2886-7E40-A204-028B57E1617C}" srcOrd="1" destOrd="0" parTransId="{A97F8A66-E95F-CD41-AB94-C69948E3386C}" sibTransId="{F63DBA80-E4CA-234D-A9D3-424E045E9187}"/>
    <dgm:cxn modelId="{CD456074-DEF2-BD43-BB40-AA24DEEDB922}" type="presOf" srcId="{138B1470-2886-7E40-A204-028B57E1617C}" destId="{2A7D91EC-32E8-324E-978C-E519FD62430F}" srcOrd="0" destOrd="0" presId="urn:microsoft.com/office/officeart/2005/8/layout/bProcess4"/>
    <dgm:cxn modelId="{911E137E-C238-0D4C-9EA2-BCDCC16F83E7}" type="presOf" srcId="{693C471D-BE39-A248-AFCE-C5BB491279AF}" destId="{941AE1AA-37BA-E441-87DC-D788580EB1F3}" srcOrd="0" destOrd="0" presId="urn:microsoft.com/office/officeart/2005/8/layout/bProcess4"/>
    <dgm:cxn modelId="{C5736484-3D34-4644-996F-89E1F32103AF}" type="presOf" srcId="{B1596DCA-E5DF-6247-8747-B03614575473}" destId="{EC05B372-2854-034E-B5C7-454C6511AF6A}" srcOrd="0" destOrd="0" presId="urn:microsoft.com/office/officeart/2005/8/layout/bProcess4"/>
    <dgm:cxn modelId="{BD214887-8FB9-FB46-9189-8B6044116FBA}" srcId="{053D2F31-C6FB-2C43-A5AE-1BA3AF2DD36D}" destId="{8D79B9F2-354E-D84E-BCF9-7BB5C6AA8A5E}" srcOrd="4" destOrd="0" parTransId="{DAD3FCA2-5D36-9743-8917-65C2396CAE64}" sibTransId="{42D9E85D-1AE5-5D4D-91CC-D492126CB04F}"/>
    <dgm:cxn modelId="{16CB1D88-8AC7-5A45-960D-03195673CD14}" type="presOf" srcId="{A0DF94E1-F02E-A042-8AF1-7888A374196B}" destId="{061A8B5D-A1D3-5445-8F0A-0CD581620CA0}" srcOrd="0" destOrd="0" presId="urn:microsoft.com/office/officeart/2005/8/layout/bProcess4"/>
    <dgm:cxn modelId="{728B998B-C6D0-2E4B-90DF-9BF86B97FA65}" type="presOf" srcId="{F63DBA80-E4CA-234D-A9D3-424E045E9187}" destId="{CC5CFF82-D146-A94D-AC1F-FA2E43085FC3}" srcOrd="0" destOrd="0" presId="urn:microsoft.com/office/officeart/2005/8/layout/bProcess4"/>
    <dgm:cxn modelId="{C086A895-8035-C249-A14F-DFF16C566ACC}" srcId="{053D2F31-C6FB-2C43-A5AE-1BA3AF2DD36D}" destId="{B99283AD-9B2D-F245-A00A-517BAB2E7208}" srcOrd="8" destOrd="0" parTransId="{2FB678E2-7746-F64C-988F-7200CB61D9F9}" sibTransId="{DB5E56F7-F977-D042-A8F9-C5B8B4754FFD}"/>
    <dgm:cxn modelId="{FDD8B396-1483-7145-A9C6-8B422D61C532}" type="presOf" srcId="{27CF2B59-65D0-284C-8DB7-7C0E9DFB38B1}" destId="{05A33859-4B9E-C94C-B2F4-3C3D257780B6}" srcOrd="0" destOrd="0" presId="urn:microsoft.com/office/officeart/2005/8/layout/bProcess4"/>
    <dgm:cxn modelId="{27CAA79A-941A-B543-8D96-827D7F68FB65}" type="presOf" srcId="{053D2F31-C6FB-2C43-A5AE-1BA3AF2DD36D}" destId="{3BDBC585-0D94-4246-9047-54586E51845D}" srcOrd="0" destOrd="0" presId="urn:microsoft.com/office/officeart/2005/8/layout/bProcess4"/>
    <dgm:cxn modelId="{C51A359B-BCD3-4F45-A4B6-DF1881717E23}" type="presOf" srcId="{4C656486-88AF-1745-B586-7F0D7591025E}" destId="{A2EA1FE1-4EEB-464C-8FC0-EC69A91E5C96}" srcOrd="0" destOrd="0" presId="urn:microsoft.com/office/officeart/2005/8/layout/bProcess4"/>
    <dgm:cxn modelId="{3DC830A0-1557-2E47-A2EB-E5FF7CA6B015}" srcId="{053D2F31-C6FB-2C43-A5AE-1BA3AF2DD36D}" destId="{693C471D-BE39-A248-AFCE-C5BB491279AF}" srcOrd="3" destOrd="0" parTransId="{9B0DF6A6-7183-8040-A090-05108BF4D2F4}" sibTransId="{4C656486-88AF-1745-B586-7F0D7591025E}"/>
    <dgm:cxn modelId="{C2E044A2-4348-9745-B514-6ECB5FCACB91}" type="presOf" srcId="{42D9E85D-1AE5-5D4D-91CC-D492126CB04F}" destId="{E654E87D-06BE-1449-8A9A-E16014E28A03}" srcOrd="0" destOrd="0" presId="urn:microsoft.com/office/officeart/2005/8/layout/bProcess4"/>
    <dgm:cxn modelId="{4817FEAA-C1FF-D44F-A36E-DEF6B0E0E1B6}" srcId="{053D2F31-C6FB-2C43-A5AE-1BA3AF2DD36D}" destId="{ADFE6A6B-18C4-8A49-98F2-0857B76562B9}" srcOrd="6" destOrd="0" parTransId="{568E7740-EACF-3148-91C3-AEA7CEF49D67}" sibTransId="{35F9D204-F53E-974A-ACDA-932E52B1D78E}"/>
    <dgm:cxn modelId="{C9347DAF-A8BA-A044-954F-99B890589F43}" srcId="{053D2F31-C6FB-2C43-A5AE-1BA3AF2DD36D}" destId="{27CF2B59-65D0-284C-8DB7-7C0E9DFB38B1}" srcOrd="0" destOrd="0" parTransId="{2AAD01FC-BA71-3445-B61D-534492ECE7F9}" sibTransId="{6DCF7FEE-9D29-F046-9E69-B4AAF4166C26}"/>
    <dgm:cxn modelId="{5BC5FDB3-6B1B-CA41-A2BC-BD53FB4D4B0C}" type="presOf" srcId="{6DCF7FEE-9D29-F046-9E69-B4AAF4166C26}" destId="{3EBC43BD-50A5-BA4D-A5D5-2FD884E2580D}" srcOrd="0" destOrd="0" presId="urn:microsoft.com/office/officeart/2005/8/layout/bProcess4"/>
    <dgm:cxn modelId="{DF0D7CC6-E929-A947-9BAE-1EB3DC646596}" type="presOf" srcId="{8D79B9F2-354E-D84E-BCF9-7BB5C6AA8A5E}" destId="{8469C6CF-6734-6E43-A966-D241E171C64B}" srcOrd="0" destOrd="0" presId="urn:microsoft.com/office/officeart/2005/8/layout/bProcess4"/>
    <dgm:cxn modelId="{656098D5-FF34-F844-B501-6EC4E95D08E8}" type="presOf" srcId="{E9C97029-0BC7-8343-B1A3-EC80A0D13A91}" destId="{862460A1-AE41-9D4A-B2E3-6B63C206AF11}" srcOrd="0" destOrd="0" presId="urn:microsoft.com/office/officeart/2005/8/layout/bProcess4"/>
    <dgm:cxn modelId="{999BEFF5-E65C-2547-9315-5B89B0DD5EC3}" srcId="{053D2F31-C6FB-2C43-A5AE-1BA3AF2DD36D}" destId="{E9C97029-0BC7-8343-B1A3-EC80A0D13A91}" srcOrd="2" destOrd="0" parTransId="{221AE530-C943-1D4D-AE39-E9FCD9A0AEB0}" sibTransId="{E6D8CF61-518A-DA4C-A384-212777B49875}"/>
    <dgm:cxn modelId="{E1B8E53B-6B2A-F14A-AAF7-645549360C05}" type="presParOf" srcId="{3BDBC585-0D94-4246-9047-54586E51845D}" destId="{BEADE759-6A3D-ED42-B394-A71D20535E0E}" srcOrd="0" destOrd="0" presId="urn:microsoft.com/office/officeart/2005/8/layout/bProcess4"/>
    <dgm:cxn modelId="{65259F77-007A-DA44-B92F-2966D2549897}" type="presParOf" srcId="{BEADE759-6A3D-ED42-B394-A71D20535E0E}" destId="{39DAF005-7F40-D144-8CC3-97EF51BAA1A6}" srcOrd="0" destOrd="0" presId="urn:microsoft.com/office/officeart/2005/8/layout/bProcess4"/>
    <dgm:cxn modelId="{A3D2E364-EDD1-464E-971A-390FE1714BA3}" type="presParOf" srcId="{BEADE759-6A3D-ED42-B394-A71D20535E0E}" destId="{05A33859-4B9E-C94C-B2F4-3C3D257780B6}" srcOrd="1" destOrd="0" presId="urn:microsoft.com/office/officeart/2005/8/layout/bProcess4"/>
    <dgm:cxn modelId="{E0069636-A02C-2E48-894A-50D683CF5292}" type="presParOf" srcId="{3BDBC585-0D94-4246-9047-54586E51845D}" destId="{3EBC43BD-50A5-BA4D-A5D5-2FD884E2580D}" srcOrd="1" destOrd="0" presId="urn:microsoft.com/office/officeart/2005/8/layout/bProcess4"/>
    <dgm:cxn modelId="{F0B46DAD-4D2B-0A4E-A833-86AB5E81E8ED}" type="presParOf" srcId="{3BDBC585-0D94-4246-9047-54586E51845D}" destId="{7139BAAE-6554-9B48-A7FE-02978D9C4749}" srcOrd="2" destOrd="0" presId="urn:microsoft.com/office/officeart/2005/8/layout/bProcess4"/>
    <dgm:cxn modelId="{CCDC521B-B54E-344C-8633-4D84B2A7574D}" type="presParOf" srcId="{7139BAAE-6554-9B48-A7FE-02978D9C4749}" destId="{15A95A4C-2C5F-A04D-B11E-116AF85567A3}" srcOrd="0" destOrd="0" presId="urn:microsoft.com/office/officeart/2005/8/layout/bProcess4"/>
    <dgm:cxn modelId="{35385C44-0451-E346-B71C-08D5E043C887}" type="presParOf" srcId="{7139BAAE-6554-9B48-A7FE-02978D9C4749}" destId="{2A7D91EC-32E8-324E-978C-E519FD62430F}" srcOrd="1" destOrd="0" presId="urn:microsoft.com/office/officeart/2005/8/layout/bProcess4"/>
    <dgm:cxn modelId="{966979CB-9C87-A64E-8120-634EA5F35054}" type="presParOf" srcId="{3BDBC585-0D94-4246-9047-54586E51845D}" destId="{CC5CFF82-D146-A94D-AC1F-FA2E43085FC3}" srcOrd="3" destOrd="0" presId="urn:microsoft.com/office/officeart/2005/8/layout/bProcess4"/>
    <dgm:cxn modelId="{75DFB570-696C-964C-8617-412CBE2C7D04}" type="presParOf" srcId="{3BDBC585-0D94-4246-9047-54586E51845D}" destId="{0D62AB0B-8F9A-AF47-BF81-8B480515641D}" srcOrd="4" destOrd="0" presId="urn:microsoft.com/office/officeart/2005/8/layout/bProcess4"/>
    <dgm:cxn modelId="{36BB2330-BD60-5D4C-8740-EF95E9E43FE0}" type="presParOf" srcId="{0D62AB0B-8F9A-AF47-BF81-8B480515641D}" destId="{2EF8B9C4-81D9-5D42-8816-1BF03C3AA452}" srcOrd="0" destOrd="0" presId="urn:microsoft.com/office/officeart/2005/8/layout/bProcess4"/>
    <dgm:cxn modelId="{10AB23DD-66B3-CE4D-8778-EC7DB1C4992A}" type="presParOf" srcId="{0D62AB0B-8F9A-AF47-BF81-8B480515641D}" destId="{862460A1-AE41-9D4A-B2E3-6B63C206AF11}" srcOrd="1" destOrd="0" presId="urn:microsoft.com/office/officeart/2005/8/layout/bProcess4"/>
    <dgm:cxn modelId="{5A3C80A1-8DFD-0445-ABAB-74098CD8D45F}" type="presParOf" srcId="{3BDBC585-0D94-4246-9047-54586E51845D}" destId="{9068BD2F-D83C-9F45-A202-C89665DB59DB}" srcOrd="5" destOrd="0" presId="urn:microsoft.com/office/officeart/2005/8/layout/bProcess4"/>
    <dgm:cxn modelId="{33947F4A-C884-5A46-B77B-ACA05D5605C9}" type="presParOf" srcId="{3BDBC585-0D94-4246-9047-54586E51845D}" destId="{E0F3244E-A620-6146-997D-4B42C03CF76E}" srcOrd="6" destOrd="0" presId="urn:microsoft.com/office/officeart/2005/8/layout/bProcess4"/>
    <dgm:cxn modelId="{7E12F8A6-F14C-1E40-8055-9ABA5AF0B1DB}" type="presParOf" srcId="{E0F3244E-A620-6146-997D-4B42C03CF76E}" destId="{1F4E728E-99C1-154E-93E4-D1E0473084C8}" srcOrd="0" destOrd="0" presId="urn:microsoft.com/office/officeart/2005/8/layout/bProcess4"/>
    <dgm:cxn modelId="{7726067E-B6ED-5E41-BB3C-77ABA421D70A}" type="presParOf" srcId="{E0F3244E-A620-6146-997D-4B42C03CF76E}" destId="{941AE1AA-37BA-E441-87DC-D788580EB1F3}" srcOrd="1" destOrd="0" presId="urn:microsoft.com/office/officeart/2005/8/layout/bProcess4"/>
    <dgm:cxn modelId="{297C7C1D-57DF-D748-A337-FF75E001D49B}" type="presParOf" srcId="{3BDBC585-0D94-4246-9047-54586E51845D}" destId="{A2EA1FE1-4EEB-464C-8FC0-EC69A91E5C96}" srcOrd="7" destOrd="0" presId="urn:microsoft.com/office/officeart/2005/8/layout/bProcess4"/>
    <dgm:cxn modelId="{6AA5BC21-664D-7747-97B0-9A6FFA7B2488}" type="presParOf" srcId="{3BDBC585-0D94-4246-9047-54586E51845D}" destId="{F89B04A7-B02C-804F-9DBB-CCB1AA32F2F9}" srcOrd="8" destOrd="0" presId="urn:microsoft.com/office/officeart/2005/8/layout/bProcess4"/>
    <dgm:cxn modelId="{C7250E99-7C87-8C4F-8146-6F8F77EE287D}" type="presParOf" srcId="{F89B04A7-B02C-804F-9DBB-CCB1AA32F2F9}" destId="{CCF045C7-E805-F240-BDE7-25619B1A10B8}" srcOrd="0" destOrd="0" presId="urn:microsoft.com/office/officeart/2005/8/layout/bProcess4"/>
    <dgm:cxn modelId="{FB3DAFAF-783D-674E-A581-A2DB5FD45A13}" type="presParOf" srcId="{F89B04A7-B02C-804F-9DBB-CCB1AA32F2F9}" destId="{8469C6CF-6734-6E43-A966-D241E171C64B}" srcOrd="1" destOrd="0" presId="urn:microsoft.com/office/officeart/2005/8/layout/bProcess4"/>
    <dgm:cxn modelId="{378542B8-9E6F-1249-A4ED-5022809740FE}" type="presParOf" srcId="{3BDBC585-0D94-4246-9047-54586E51845D}" destId="{E654E87D-06BE-1449-8A9A-E16014E28A03}" srcOrd="9" destOrd="0" presId="urn:microsoft.com/office/officeart/2005/8/layout/bProcess4"/>
    <dgm:cxn modelId="{169B4F3C-B60B-8148-80E3-540946C732CF}" type="presParOf" srcId="{3BDBC585-0D94-4246-9047-54586E51845D}" destId="{D56FFC0A-51F4-044B-AEAA-20281A3F3A75}" srcOrd="10" destOrd="0" presId="urn:microsoft.com/office/officeart/2005/8/layout/bProcess4"/>
    <dgm:cxn modelId="{C7D9F3D8-47FB-6243-B028-F4E9123662B3}" type="presParOf" srcId="{D56FFC0A-51F4-044B-AEAA-20281A3F3A75}" destId="{351CD940-42D7-514A-9E7D-D59B4B99F6E6}" srcOrd="0" destOrd="0" presId="urn:microsoft.com/office/officeart/2005/8/layout/bProcess4"/>
    <dgm:cxn modelId="{B652421B-5145-EC43-8117-5C01C7DC0C1E}" type="presParOf" srcId="{D56FFC0A-51F4-044B-AEAA-20281A3F3A75}" destId="{54D0A77F-C791-9648-A4AE-AB14DAC04BD3}" srcOrd="1" destOrd="0" presId="urn:microsoft.com/office/officeart/2005/8/layout/bProcess4"/>
    <dgm:cxn modelId="{B766C878-869C-CC4E-8369-0586DA87F334}" type="presParOf" srcId="{3BDBC585-0D94-4246-9047-54586E51845D}" destId="{061A8B5D-A1D3-5445-8F0A-0CD581620CA0}" srcOrd="11" destOrd="0" presId="urn:microsoft.com/office/officeart/2005/8/layout/bProcess4"/>
    <dgm:cxn modelId="{07036DE8-BE15-DC47-83F2-0284D712FEB0}" type="presParOf" srcId="{3BDBC585-0D94-4246-9047-54586E51845D}" destId="{E4A2701A-097E-B540-9A79-82DD97ED9F66}" srcOrd="12" destOrd="0" presId="urn:microsoft.com/office/officeart/2005/8/layout/bProcess4"/>
    <dgm:cxn modelId="{92201010-A614-5143-A4CB-15C9594A28AD}" type="presParOf" srcId="{E4A2701A-097E-B540-9A79-82DD97ED9F66}" destId="{CEB86413-424D-1F4F-9D92-998F79FBA3FC}" srcOrd="0" destOrd="0" presId="urn:microsoft.com/office/officeart/2005/8/layout/bProcess4"/>
    <dgm:cxn modelId="{C68A4D28-6B19-AF42-8F07-98E52F153501}" type="presParOf" srcId="{E4A2701A-097E-B540-9A79-82DD97ED9F66}" destId="{A2D3E9C9-E44C-4F40-A5B6-C2B8D95D1FE7}" srcOrd="1" destOrd="0" presId="urn:microsoft.com/office/officeart/2005/8/layout/bProcess4"/>
    <dgm:cxn modelId="{20B69E03-B1CC-A64E-AAE1-E0D6441404D2}" type="presParOf" srcId="{3BDBC585-0D94-4246-9047-54586E51845D}" destId="{74C907A2-515A-744D-A010-C12F79E3DC43}" srcOrd="13" destOrd="0" presId="urn:microsoft.com/office/officeart/2005/8/layout/bProcess4"/>
    <dgm:cxn modelId="{020F3698-E0CF-514C-8796-3AA04D14465F}" type="presParOf" srcId="{3BDBC585-0D94-4246-9047-54586E51845D}" destId="{D17FC7A7-B0B1-5246-8DD2-B9784CD32C97}" srcOrd="14" destOrd="0" presId="urn:microsoft.com/office/officeart/2005/8/layout/bProcess4"/>
    <dgm:cxn modelId="{9296D54E-C9FA-9840-A965-B902B90D133D}" type="presParOf" srcId="{D17FC7A7-B0B1-5246-8DD2-B9784CD32C97}" destId="{F4F22092-2DF1-A845-815C-47CFFEE25673}" srcOrd="0" destOrd="0" presId="urn:microsoft.com/office/officeart/2005/8/layout/bProcess4"/>
    <dgm:cxn modelId="{9A3C35E4-605C-AD49-837F-52821E577FA0}" type="presParOf" srcId="{D17FC7A7-B0B1-5246-8DD2-B9784CD32C97}" destId="{9BE29230-AD12-A44C-8342-F72D121EA0A4}" srcOrd="1" destOrd="0" presId="urn:microsoft.com/office/officeart/2005/8/layout/bProcess4"/>
    <dgm:cxn modelId="{ECBFD79F-4614-EC46-8178-C7E674156CDD}" type="presParOf" srcId="{3BDBC585-0D94-4246-9047-54586E51845D}" destId="{EC05B372-2854-034E-B5C7-454C6511AF6A}" srcOrd="15" destOrd="0" presId="urn:microsoft.com/office/officeart/2005/8/layout/bProcess4"/>
    <dgm:cxn modelId="{28371703-DF8B-9B4D-A4CF-0077356964DD}" type="presParOf" srcId="{3BDBC585-0D94-4246-9047-54586E51845D}" destId="{E069D9EA-63B2-D24C-A10C-06B70AE44D7F}" srcOrd="16" destOrd="0" presId="urn:microsoft.com/office/officeart/2005/8/layout/bProcess4"/>
    <dgm:cxn modelId="{BAAFF569-452E-6549-BA4C-58110FBB2828}" type="presParOf" srcId="{E069D9EA-63B2-D24C-A10C-06B70AE44D7F}" destId="{4D87CAE0-AEAE-FE45-93AD-34D793DAC48C}" srcOrd="0" destOrd="0" presId="urn:microsoft.com/office/officeart/2005/8/layout/bProcess4"/>
    <dgm:cxn modelId="{FB36E2E4-E57A-1A42-879F-DB83459274E5}" type="presParOf" srcId="{E069D9EA-63B2-D24C-A10C-06B70AE44D7F}" destId="{469D1916-2CE1-9641-B98F-D94A0FCE8D91}"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39DEE3-823B-C44B-96D5-FE7D2FF6C3FD}" type="doc">
      <dgm:prSet loTypeId="urn:microsoft.com/office/officeart/2005/8/layout/cycle4" loCatId="" qsTypeId="urn:microsoft.com/office/officeart/2005/8/quickstyle/simple1" qsCatId="simple" csTypeId="urn:microsoft.com/office/officeart/2005/8/colors/accent1_2" csCatId="accent1" phldr="1"/>
      <dgm:spPr/>
      <dgm:t>
        <a:bodyPr/>
        <a:lstStyle/>
        <a:p>
          <a:endParaRPr lang="en-GB"/>
        </a:p>
      </dgm:t>
    </dgm:pt>
    <dgm:pt modelId="{DC883A72-00E9-5340-911D-47F4C4249FBB}">
      <dgm:prSet phldrT="[Text]"/>
      <dgm:spPr>
        <a:solidFill>
          <a:srgbClr val="1CB5F2"/>
        </a:solidFill>
        <a:ln>
          <a:noFill/>
        </a:ln>
        <a:effectLst>
          <a:outerShdw blurRad="50800" dist="38100" dir="2700000" algn="tl" rotWithShape="0">
            <a:prstClr val="black">
              <a:alpha val="20000"/>
            </a:prstClr>
          </a:outerShdw>
        </a:effectLst>
      </dgm:spPr>
      <dgm:t>
        <a:bodyPr lIns="0" tIns="0" rIns="180000" bIns="900000"/>
        <a:lstStyle/>
        <a:p>
          <a:pPr algn="ctr"/>
          <a:r>
            <a:rPr lang="en-GB" dirty="0">
              <a:solidFill>
                <a:schemeClr val="bg1"/>
              </a:solidFill>
              <a:latin typeface="SF Pro Display" pitchFamily="2" charset="0"/>
              <a:ea typeface="SF Pro Display" pitchFamily="2" charset="0"/>
              <a:cs typeface="Noto Sans Adlam" panose="020B0502040504020204" pitchFamily="34" charset="0"/>
            </a:rPr>
            <a:t>Sort</a:t>
          </a:r>
        </a:p>
        <a:p>
          <a:pPr algn="ctr"/>
          <a:r>
            <a:rPr lang="en-GB" dirty="0">
              <a:solidFill>
                <a:schemeClr val="bg1"/>
              </a:solidFill>
              <a:latin typeface="SF Pro Display" pitchFamily="2" charset="0"/>
              <a:ea typeface="SF Pro Display" pitchFamily="2" charset="0"/>
              <a:cs typeface="Noto Sans Adlam" panose="020B0502040504020204" pitchFamily="34" charset="0"/>
            </a:rPr>
            <a:t>(</a:t>
          </a:r>
          <a:r>
            <a:rPr lang="en-GB" dirty="0" err="1">
              <a:solidFill>
                <a:schemeClr val="bg1"/>
              </a:solidFill>
              <a:latin typeface="SF Pro Display" pitchFamily="2" charset="0"/>
              <a:ea typeface="SF Pro Display" pitchFamily="2" charset="0"/>
              <a:cs typeface="Noto Sans Adlam" panose="020B0502040504020204" pitchFamily="34" charset="0"/>
            </a:rPr>
            <a:t>Seiketsu</a:t>
          </a:r>
          <a:r>
            <a:rPr lang="en-GB" dirty="0">
              <a:solidFill>
                <a:schemeClr val="bg1"/>
              </a:solidFill>
              <a:latin typeface="SF Pro Display" pitchFamily="2" charset="0"/>
              <a:ea typeface="SF Pro Display" pitchFamily="2" charset="0"/>
              <a:cs typeface="Noto Sans Adlam" panose="020B0502040504020204" pitchFamily="34" charset="0"/>
            </a:rPr>
            <a:t>) </a:t>
          </a:r>
        </a:p>
      </dgm:t>
    </dgm:pt>
    <dgm:pt modelId="{11BD7460-D501-FF46-990D-2ED0D63289AD}" type="parTrans" cxnId="{097B3AB3-C93E-E44F-996A-25A984132D68}">
      <dgm:prSet/>
      <dgm:spPr/>
      <dgm:t>
        <a:bodyPr/>
        <a:lstStyle/>
        <a:p>
          <a:endParaRPr lang="en-GB"/>
        </a:p>
      </dgm:t>
    </dgm:pt>
    <dgm:pt modelId="{3C47464E-0F1E-4C4E-ADAA-DE51EB4CB73E}" type="sibTrans" cxnId="{097B3AB3-C93E-E44F-996A-25A984132D68}">
      <dgm:prSet/>
      <dgm:spPr/>
      <dgm:t>
        <a:bodyPr/>
        <a:lstStyle/>
        <a:p>
          <a:endParaRPr lang="en-GB"/>
        </a:p>
      </dgm:t>
    </dgm:pt>
    <dgm:pt modelId="{5187ABB8-DC9F-EC4E-A41A-28CA9382075F}">
      <dgm:prSet phldrT="[Text]"/>
      <dgm:spPr>
        <a:ln>
          <a:solidFill>
            <a:srgbClr val="777777"/>
          </a:solidFill>
        </a:ln>
      </dgm:spPr>
      <dgm:t>
        <a:bodyPr/>
        <a:lstStyle/>
        <a:p>
          <a:pPr algn="l">
            <a:buNone/>
          </a:pPr>
          <a:r>
            <a:rPr lang="en-GB" dirty="0">
              <a:solidFill>
                <a:srgbClr val="777777"/>
              </a:solidFill>
              <a:latin typeface="SF Pro Display" pitchFamily="2" charset="0"/>
              <a:ea typeface="SF Pro Display" pitchFamily="2" charset="0"/>
              <a:cs typeface="Noto Sans Adlam" panose="020B0502040504020204" pitchFamily="34" charset="0"/>
            </a:rPr>
            <a:t>   Separate needed items from unneeded and eliminate the later</a:t>
          </a:r>
        </a:p>
      </dgm:t>
    </dgm:pt>
    <dgm:pt modelId="{C62BD656-3264-674A-9CBE-6BF6C76C441C}" type="parTrans" cxnId="{59993FED-C161-664A-977A-012692D5C802}">
      <dgm:prSet/>
      <dgm:spPr/>
      <dgm:t>
        <a:bodyPr/>
        <a:lstStyle/>
        <a:p>
          <a:endParaRPr lang="en-GB"/>
        </a:p>
      </dgm:t>
    </dgm:pt>
    <dgm:pt modelId="{E9EBCA0E-2F9D-2B4D-A05B-2CD418C45BA7}" type="sibTrans" cxnId="{59993FED-C161-664A-977A-012692D5C802}">
      <dgm:prSet/>
      <dgm:spPr/>
      <dgm:t>
        <a:bodyPr/>
        <a:lstStyle/>
        <a:p>
          <a:endParaRPr lang="en-GB"/>
        </a:p>
      </dgm:t>
    </dgm:pt>
    <dgm:pt modelId="{6F7B97D8-757C-2A4F-8803-B2F00720D097}">
      <dgm:prSet phldrT="[Text]"/>
      <dgm:spPr>
        <a:solidFill>
          <a:srgbClr val="B1E3EF"/>
        </a:solidFill>
        <a:ln>
          <a:noFill/>
        </a:ln>
        <a:effectLst>
          <a:outerShdw blurRad="50800" dist="38100" dir="2700000" algn="tl" rotWithShape="0">
            <a:prstClr val="black">
              <a:alpha val="20000"/>
            </a:prstClr>
          </a:outerShdw>
        </a:effectLst>
      </dgm:spPr>
      <dgm:t>
        <a:bodyPr lIns="503999" tIns="0" rIns="72000" bIns="540000"/>
        <a:lstStyle/>
        <a:p>
          <a:pPr algn="ctr"/>
          <a:r>
            <a:rPr lang="en-GB" dirty="0">
              <a:solidFill>
                <a:schemeClr val="bg1"/>
              </a:solidFill>
              <a:latin typeface="SF Pro Display" pitchFamily="2" charset="0"/>
              <a:ea typeface="SF Pro Display" pitchFamily="2" charset="0"/>
              <a:cs typeface="Noto Sans Adlam" panose="020B0502040504020204" pitchFamily="34" charset="0"/>
            </a:rPr>
            <a:t>Set in </a:t>
          </a:r>
        </a:p>
        <a:p>
          <a:pPr algn="ctr"/>
          <a:r>
            <a:rPr lang="en-GB" dirty="0">
              <a:solidFill>
                <a:schemeClr val="bg1"/>
              </a:solidFill>
              <a:latin typeface="SF Pro Display" pitchFamily="2" charset="0"/>
              <a:ea typeface="SF Pro Display" pitchFamily="2" charset="0"/>
              <a:cs typeface="Noto Sans Adlam" panose="020B0502040504020204" pitchFamily="34" charset="0"/>
            </a:rPr>
            <a:t>order</a:t>
          </a:r>
        </a:p>
        <a:p>
          <a:pPr algn="ctr"/>
          <a:r>
            <a:rPr lang="en-GB" dirty="0">
              <a:solidFill>
                <a:schemeClr val="bg1"/>
              </a:solidFill>
              <a:latin typeface="SF Pro Display" pitchFamily="2" charset="0"/>
              <a:ea typeface="SF Pro Display" pitchFamily="2" charset="0"/>
              <a:cs typeface="Noto Sans Adlam" panose="020B0502040504020204" pitchFamily="34" charset="0"/>
            </a:rPr>
            <a:t>(</a:t>
          </a:r>
          <a:r>
            <a:rPr lang="en-GB" dirty="0" err="1">
              <a:solidFill>
                <a:schemeClr val="bg1"/>
              </a:solidFill>
              <a:latin typeface="SF Pro Display" pitchFamily="2" charset="0"/>
              <a:ea typeface="SF Pro Display" pitchFamily="2" charset="0"/>
              <a:cs typeface="Noto Sans Adlam" panose="020B0502040504020204" pitchFamily="34" charset="0"/>
            </a:rPr>
            <a:t>Seiri</a:t>
          </a:r>
          <a:r>
            <a:rPr lang="en-GB" dirty="0">
              <a:solidFill>
                <a:schemeClr val="bg1"/>
              </a:solidFill>
              <a:latin typeface="SF Pro Display" pitchFamily="2" charset="0"/>
              <a:ea typeface="SF Pro Display" pitchFamily="2" charset="0"/>
              <a:cs typeface="Noto Sans Adlam" panose="020B0502040504020204" pitchFamily="34" charset="0"/>
            </a:rPr>
            <a:t>)</a:t>
          </a:r>
        </a:p>
      </dgm:t>
    </dgm:pt>
    <dgm:pt modelId="{C9728A98-F9FB-6045-8A74-642524F6D2A3}" type="parTrans" cxnId="{5E0ADE04-E61C-8040-8830-025E5E41F605}">
      <dgm:prSet/>
      <dgm:spPr/>
      <dgm:t>
        <a:bodyPr/>
        <a:lstStyle/>
        <a:p>
          <a:endParaRPr lang="en-GB"/>
        </a:p>
      </dgm:t>
    </dgm:pt>
    <dgm:pt modelId="{9AFD171F-874B-994D-89F3-C8CBD106688F}" type="sibTrans" cxnId="{5E0ADE04-E61C-8040-8830-025E5E41F605}">
      <dgm:prSet/>
      <dgm:spPr/>
      <dgm:t>
        <a:bodyPr/>
        <a:lstStyle/>
        <a:p>
          <a:endParaRPr lang="en-GB"/>
        </a:p>
      </dgm:t>
    </dgm:pt>
    <dgm:pt modelId="{013B9504-A89D-B64D-8CF2-B04B79C4CA0E}">
      <dgm:prSet phldrT="[Text]"/>
      <dgm:spPr>
        <a:ln>
          <a:solidFill>
            <a:srgbClr val="777777"/>
          </a:solidFill>
        </a:ln>
      </dgm:spPr>
      <dgm:t>
        <a:bodyPr/>
        <a:lstStyle/>
        <a:p>
          <a:pPr algn="r">
            <a:buNone/>
          </a:pPr>
          <a:r>
            <a:rPr lang="en-GB" dirty="0">
              <a:solidFill>
                <a:srgbClr val="777777"/>
              </a:solidFill>
              <a:latin typeface="SF Pro Display" pitchFamily="2" charset="0"/>
              <a:ea typeface="SF Pro Display" pitchFamily="2" charset="0"/>
              <a:cs typeface="Noto Sans Adlam" panose="020B0502040504020204" pitchFamily="34" charset="0"/>
            </a:rPr>
            <a:t>Keep needed items in the correct place to allow easy and fast retrieval</a:t>
          </a:r>
        </a:p>
      </dgm:t>
    </dgm:pt>
    <dgm:pt modelId="{D5A6FE60-1141-084F-BC40-77B0D696767F}" type="parTrans" cxnId="{F73272DA-24D6-0049-BF7D-991E715900F7}">
      <dgm:prSet/>
      <dgm:spPr/>
      <dgm:t>
        <a:bodyPr/>
        <a:lstStyle/>
        <a:p>
          <a:endParaRPr lang="en-GB"/>
        </a:p>
      </dgm:t>
    </dgm:pt>
    <dgm:pt modelId="{4040B750-5DE8-D443-89AF-C8C823C70D15}" type="sibTrans" cxnId="{F73272DA-24D6-0049-BF7D-991E715900F7}">
      <dgm:prSet/>
      <dgm:spPr/>
      <dgm:t>
        <a:bodyPr/>
        <a:lstStyle/>
        <a:p>
          <a:endParaRPr lang="en-GB"/>
        </a:p>
      </dgm:t>
    </dgm:pt>
    <dgm:pt modelId="{2BD74C76-E7F0-4F4C-A0FB-4BBD2E27483F}">
      <dgm:prSet phldrT="[Text]"/>
      <dgm:spPr>
        <a:solidFill>
          <a:srgbClr val="1CB5F2"/>
        </a:solidFill>
        <a:ln>
          <a:noFill/>
        </a:ln>
        <a:effectLst>
          <a:outerShdw blurRad="50800" dist="38100" dir="2700000" algn="tl" rotWithShape="0">
            <a:prstClr val="black">
              <a:alpha val="20000"/>
            </a:prstClr>
          </a:outerShdw>
        </a:effectLst>
      </dgm:spPr>
      <dgm:t>
        <a:bodyPr lIns="503999" tIns="360000" rIns="180000" bIns="0"/>
        <a:lstStyle/>
        <a:p>
          <a:pPr algn="r"/>
          <a:r>
            <a:rPr lang="en-GB" dirty="0">
              <a:solidFill>
                <a:schemeClr val="bg1"/>
              </a:solidFill>
              <a:latin typeface="SF Pro Display" pitchFamily="2" charset="0"/>
              <a:ea typeface="SF Pro Display" pitchFamily="2" charset="0"/>
              <a:cs typeface="Noto Sans Adlam" panose="020B0502040504020204" pitchFamily="34" charset="0"/>
            </a:rPr>
            <a:t>Shine</a:t>
          </a:r>
        </a:p>
        <a:p>
          <a:pPr algn="r"/>
          <a:r>
            <a:rPr lang="en-GB" dirty="0">
              <a:solidFill>
                <a:schemeClr val="bg1"/>
              </a:solidFill>
              <a:latin typeface="SF Pro Display" pitchFamily="2" charset="0"/>
              <a:ea typeface="SF Pro Display" pitchFamily="2" charset="0"/>
              <a:cs typeface="Noto Sans Adlam" panose="020B0502040504020204" pitchFamily="34" charset="0"/>
            </a:rPr>
            <a:t>(</a:t>
          </a:r>
          <a:r>
            <a:rPr lang="en-GB" dirty="0" err="1">
              <a:solidFill>
                <a:schemeClr val="bg1"/>
              </a:solidFill>
              <a:latin typeface="SF Pro Display" pitchFamily="2" charset="0"/>
              <a:ea typeface="SF Pro Display" pitchFamily="2" charset="0"/>
              <a:cs typeface="Noto Sans Adlam" panose="020B0502040504020204" pitchFamily="34" charset="0"/>
            </a:rPr>
            <a:t>Seiton</a:t>
          </a:r>
          <a:r>
            <a:rPr lang="en-GB" dirty="0">
              <a:solidFill>
                <a:schemeClr val="bg1"/>
              </a:solidFill>
              <a:latin typeface="SF Pro Display" pitchFamily="2" charset="0"/>
              <a:ea typeface="SF Pro Display" pitchFamily="2" charset="0"/>
              <a:cs typeface="Noto Sans Adlam" panose="020B0502040504020204" pitchFamily="34" charset="0"/>
            </a:rPr>
            <a:t>) </a:t>
          </a:r>
        </a:p>
      </dgm:t>
    </dgm:pt>
    <dgm:pt modelId="{202C69F5-C165-A74C-BDCB-9D93B342E843}" type="parTrans" cxnId="{35FE300D-E4B6-5643-BD61-E542481F87A5}">
      <dgm:prSet/>
      <dgm:spPr/>
      <dgm:t>
        <a:bodyPr/>
        <a:lstStyle/>
        <a:p>
          <a:endParaRPr lang="en-GB"/>
        </a:p>
      </dgm:t>
    </dgm:pt>
    <dgm:pt modelId="{9FB12D3F-92C3-9E45-BE59-E0C389A4B6AA}" type="sibTrans" cxnId="{35FE300D-E4B6-5643-BD61-E542481F87A5}">
      <dgm:prSet/>
      <dgm:spPr/>
      <dgm:t>
        <a:bodyPr/>
        <a:lstStyle/>
        <a:p>
          <a:endParaRPr lang="en-GB"/>
        </a:p>
      </dgm:t>
    </dgm:pt>
    <dgm:pt modelId="{5345AC6C-094C-B848-A898-F8B24BD0AA4E}">
      <dgm:prSet phldrT="[Text]"/>
      <dgm:spPr>
        <a:solidFill>
          <a:srgbClr val="B1E3EF"/>
        </a:solidFill>
        <a:ln>
          <a:noFill/>
        </a:ln>
        <a:effectLst>
          <a:outerShdw blurRad="50800" dist="38100" dir="2700000" algn="tl" rotWithShape="0">
            <a:prstClr val="black">
              <a:alpha val="20000"/>
            </a:prstClr>
          </a:outerShdw>
        </a:effectLst>
      </dgm:spPr>
      <dgm:t>
        <a:bodyPr lIns="36000" tIns="468000" rIns="324000" bIns="0"/>
        <a:lstStyle/>
        <a:p>
          <a:pPr algn="l"/>
          <a:r>
            <a:rPr lang="en-GB" b="0" dirty="0">
              <a:solidFill>
                <a:schemeClr val="bg1"/>
              </a:solidFill>
              <a:latin typeface="SF Pro Display" pitchFamily="2" charset="0"/>
              <a:ea typeface="SF Pro Display" pitchFamily="2" charset="0"/>
              <a:cs typeface="Noto Sans Adlam" panose="020B0502040504020204" pitchFamily="34" charset="0"/>
            </a:rPr>
            <a:t>Standardize</a:t>
          </a:r>
        </a:p>
        <a:p>
          <a:pPr algn="l"/>
          <a:r>
            <a:rPr lang="en-GB" dirty="0">
              <a:solidFill>
                <a:schemeClr val="bg1"/>
              </a:solidFill>
              <a:latin typeface="SF Pro Display" pitchFamily="2" charset="0"/>
              <a:ea typeface="SF Pro Display" pitchFamily="2" charset="0"/>
              <a:cs typeface="Noto Sans Adlam" panose="020B0502040504020204" pitchFamily="34" charset="0"/>
            </a:rPr>
            <a:t>(</a:t>
          </a:r>
          <a:r>
            <a:rPr lang="en-GB" dirty="0" err="1">
              <a:solidFill>
                <a:schemeClr val="bg1"/>
              </a:solidFill>
              <a:latin typeface="SF Pro Display" pitchFamily="2" charset="0"/>
              <a:ea typeface="SF Pro Display" pitchFamily="2" charset="0"/>
              <a:cs typeface="Noto Sans Adlam" panose="020B0502040504020204" pitchFamily="34" charset="0"/>
            </a:rPr>
            <a:t>Seiso</a:t>
          </a:r>
          <a:r>
            <a:rPr lang="en-GB" dirty="0">
              <a:solidFill>
                <a:schemeClr val="bg1"/>
              </a:solidFill>
              <a:latin typeface="SF Pro Display" pitchFamily="2" charset="0"/>
              <a:ea typeface="SF Pro Display" pitchFamily="2" charset="0"/>
              <a:cs typeface="Noto Sans Adlam" panose="020B0502040504020204" pitchFamily="34" charset="0"/>
            </a:rPr>
            <a:t>)</a:t>
          </a:r>
        </a:p>
      </dgm:t>
    </dgm:pt>
    <dgm:pt modelId="{0223FEE5-DA26-734F-B792-94AFC3952B9F}" type="parTrans" cxnId="{58660AAA-CEC0-E640-829C-25BCF68926ED}">
      <dgm:prSet/>
      <dgm:spPr/>
      <dgm:t>
        <a:bodyPr/>
        <a:lstStyle/>
        <a:p>
          <a:endParaRPr lang="en-GB"/>
        </a:p>
      </dgm:t>
    </dgm:pt>
    <dgm:pt modelId="{27805311-8D2B-764F-BB47-81B53263718C}" type="sibTrans" cxnId="{58660AAA-CEC0-E640-829C-25BCF68926ED}">
      <dgm:prSet/>
      <dgm:spPr/>
      <dgm:t>
        <a:bodyPr/>
        <a:lstStyle/>
        <a:p>
          <a:endParaRPr lang="en-GB"/>
        </a:p>
      </dgm:t>
    </dgm:pt>
    <dgm:pt modelId="{6DE5779B-A044-BC46-BFCA-7BA1124FCF07}">
      <dgm:prSet phldrT="[Text]"/>
      <dgm:spPr>
        <a:ln>
          <a:solidFill>
            <a:srgbClr val="777777"/>
          </a:solidFill>
        </a:ln>
      </dgm:spPr>
      <dgm:t>
        <a:bodyPr/>
        <a:lstStyle/>
        <a:p>
          <a:pPr>
            <a:buNone/>
          </a:pPr>
          <a:r>
            <a:rPr lang="en-GB" dirty="0">
              <a:solidFill>
                <a:srgbClr val="777777"/>
              </a:solidFill>
              <a:latin typeface="SF Pro Display" pitchFamily="2" charset="0"/>
              <a:ea typeface="SF Pro Display" pitchFamily="2" charset="0"/>
              <a:cs typeface="Noto Sans Adlam" panose="020B0502040504020204" pitchFamily="34" charset="0"/>
            </a:rPr>
            <a:t>   Create a consistent approach with which tasks and procedures are done </a:t>
          </a:r>
        </a:p>
      </dgm:t>
    </dgm:pt>
    <dgm:pt modelId="{FF2EE999-78BC-A84F-87C2-A0604CCE0410}" type="parTrans" cxnId="{B99373A0-6F74-C24D-855B-243782C2ADA6}">
      <dgm:prSet/>
      <dgm:spPr/>
      <dgm:t>
        <a:bodyPr/>
        <a:lstStyle/>
        <a:p>
          <a:endParaRPr lang="en-GB"/>
        </a:p>
      </dgm:t>
    </dgm:pt>
    <dgm:pt modelId="{8DB740E3-1CCF-5F4D-AC71-90EFA3C8C1E0}" type="sibTrans" cxnId="{B99373A0-6F74-C24D-855B-243782C2ADA6}">
      <dgm:prSet/>
      <dgm:spPr/>
      <dgm:t>
        <a:bodyPr/>
        <a:lstStyle/>
        <a:p>
          <a:endParaRPr lang="en-GB"/>
        </a:p>
      </dgm:t>
    </dgm:pt>
    <dgm:pt modelId="{F2BDC5AF-2556-AF4E-8B90-D8DB5F742D57}">
      <dgm:prSet phldrT="[Text]"/>
      <dgm:spPr>
        <a:ln>
          <a:solidFill>
            <a:srgbClr val="777777"/>
          </a:solidFill>
        </a:ln>
      </dgm:spPr>
      <dgm:t>
        <a:bodyPr/>
        <a:lstStyle/>
        <a:p>
          <a:pPr algn="r">
            <a:buNone/>
          </a:pPr>
          <a:endParaRPr lang="en-GB" dirty="0">
            <a:solidFill>
              <a:srgbClr val="777777"/>
            </a:solidFill>
            <a:latin typeface="SF Pro Display" pitchFamily="2" charset="0"/>
            <a:ea typeface="SF Pro Display" pitchFamily="2" charset="0"/>
            <a:cs typeface="Noto Sans Adlam" panose="020B0502040504020204" pitchFamily="34" charset="0"/>
          </a:endParaRPr>
        </a:p>
      </dgm:t>
    </dgm:pt>
    <dgm:pt modelId="{F10158DF-FD32-F54E-AF77-9F473FFE6B55}" type="parTrans" cxnId="{C09D4741-6D3F-9D4A-9CBF-8333B5201901}">
      <dgm:prSet/>
      <dgm:spPr/>
      <dgm:t>
        <a:bodyPr/>
        <a:lstStyle/>
        <a:p>
          <a:endParaRPr lang="en-GB"/>
        </a:p>
      </dgm:t>
    </dgm:pt>
    <dgm:pt modelId="{3E80E7E3-F341-A74A-A3AE-FB6D4DCA3B83}" type="sibTrans" cxnId="{C09D4741-6D3F-9D4A-9CBF-8333B5201901}">
      <dgm:prSet/>
      <dgm:spPr/>
      <dgm:t>
        <a:bodyPr/>
        <a:lstStyle/>
        <a:p>
          <a:endParaRPr lang="en-GB"/>
        </a:p>
      </dgm:t>
    </dgm:pt>
    <dgm:pt modelId="{926A6985-43A4-AC44-9B80-35BCE7F0337A}">
      <dgm:prSet phldrT="[Text]"/>
      <dgm:spPr>
        <a:ln>
          <a:solidFill>
            <a:srgbClr val="777777"/>
          </a:solidFill>
        </a:ln>
      </dgm:spPr>
      <dgm:t>
        <a:bodyPr/>
        <a:lstStyle/>
        <a:p>
          <a:pPr algn="r">
            <a:buNone/>
          </a:pPr>
          <a:r>
            <a:rPr lang="en-GB" dirty="0">
              <a:solidFill>
                <a:srgbClr val="777777"/>
              </a:solidFill>
              <a:latin typeface="SF Pro Display" pitchFamily="2" charset="0"/>
              <a:ea typeface="SF Pro Display" pitchFamily="2" charset="0"/>
              <a:cs typeface="Noto Sans Adlam" panose="020B0502040504020204" pitchFamily="34" charset="0"/>
            </a:rPr>
            <a:t>Keep the workplace swept and clean</a:t>
          </a:r>
        </a:p>
      </dgm:t>
    </dgm:pt>
    <dgm:pt modelId="{FDEE3E61-13AC-604D-AF60-0545DF2A221D}" type="parTrans" cxnId="{E6B019E9-290D-A041-8F74-A7F8BEAE33AC}">
      <dgm:prSet/>
      <dgm:spPr/>
      <dgm:t>
        <a:bodyPr/>
        <a:lstStyle/>
        <a:p>
          <a:endParaRPr lang="en-GB"/>
        </a:p>
      </dgm:t>
    </dgm:pt>
    <dgm:pt modelId="{B3314A3A-E082-4C44-BA98-A2DA37602178}" type="sibTrans" cxnId="{E6B019E9-290D-A041-8F74-A7F8BEAE33AC}">
      <dgm:prSet/>
      <dgm:spPr/>
      <dgm:t>
        <a:bodyPr/>
        <a:lstStyle/>
        <a:p>
          <a:endParaRPr lang="en-GB"/>
        </a:p>
      </dgm:t>
    </dgm:pt>
    <dgm:pt modelId="{9FFBE58B-A76C-BC41-B7A5-0DBF929EEB9B}" type="pres">
      <dgm:prSet presAssocID="{4A39DEE3-823B-C44B-96D5-FE7D2FF6C3FD}" presName="cycleMatrixDiagram" presStyleCnt="0">
        <dgm:presLayoutVars>
          <dgm:chMax val="1"/>
          <dgm:dir/>
          <dgm:animLvl val="lvl"/>
          <dgm:resizeHandles val="exact"/>
        </dgm:presLayoutVars>
      </dgm:prSet>
      <dgm:spPr/>
    </dgm:pt>
    <dgm:pt modelId="{29AC0398-15A7-9941-93BE-E062479B475B}" type="pres">
      <dgm:prSet presAssocID="{4A39DEE3-823B-C44B-96D5-FE7D2FF6C3FD}" presName="children" presStyleCnt="0"/>
      <dgm:spPr/>
    </dgm:pt>
    <dgm:pt modelId="{EEC5E885-EF33-E542-87E0-1497D3A23066}" type="pres">
      <dgm:prSet presAssocID="{4A39DEE3-823B-C44B-96D5-FE7D2FF6C3FD}" presName="child1group" presStyleCnt="0"/>
      <dgm:spPr/>
    </dgm:pt>
    <dgm:pt modelId="{B488FBDE-899E-F24C-8579-F91F2DD0A46C}" type="pres">
      <dgm:prSet presAssocID="{4A39DEE3-823B-C44B-96D5-FE7D2FF6C3FD}" presName="child1" presStyleLbl="bgAcc1" presStyleIdx="0" presStyleCnt="4"/>
      <dgm:spPr/>
    </dgm:pt>
    <dgm:pt modelId="{58AC0104-0D09-C845-A1BE-1858571ED865}" type="pres">
      <dgm:prSet presAssocID="{4A39DEE3-823B-C44B-96D5-FE7D2FF6C3FD}" presName="child1Text" presStyleLbl="bgAcc1" presStyleIdx="0" presStyleCnt="4">
        <dgm:presLayoutVars>
          <dgm:bulletEnabled val="1"/>
        </dgm:presLayoutVars>
      </dgm:prSet>
      <dgm:spPr/>
    </dgm:pt>
    <dgm:pt modelId="{18621EAF-A8F8-4248-ACC9-7BAAEB4AB76A}" type="pres">
      <dgm:prSet presAssocID="{4A39DEE3-823B-C44B-96D5-FE7D2FF6C3FD}" presName="child2group" presStyleCnt="0"/>
      <dgm:spPr/>
    </dgm:pt>
    <dgm:pt modelId="{35367E5C-6057-D94E-AADD-1052A7F5C5E7}" type="pres">
      <dgm:prSet presAssocID="{4A39DEE3-823B-C44B-96D5-FE7D2FF6C3FD}" presName="child2" presStyleLbl="bgAcc1" presStyleIdx="1" presStyleCnt="4"/>
      <dgm:spPr/>
    </dgm:pt>
    <dgm:pt modelId="{1126A3ED-3C06-5141-AC00-8E709C614355}" type="pres">
      <dgm:prSet presAssocID="{4A39DEE3-823B-C44B-96D5-FE7D2FF6C3FD}" presName="child2Text" presStyleLbl="bgAcc1" presStyleIdx="1" presStyleCnt="4">
        <dgm:presLayoutVars>
          <dgm:bulletEnabled val="1"/>
        </dgm:presLayoutVars>
      </dgm:prSet>
      <dgm:spPr/>
    </dgm:pt>
    <dgm:pt modelId="{425237F8-A143-7F4F-B36F-89599D0D1C5A}" type="pres">
      <dgm:prSet presAssocID="{4A39DEE3-823B-C44B-96D5-FE7D2FF6C3FD}" presName="child3group" presStyleCnt="0"/>
      <dgm:spPr/>
    </dgm:pt>
    <dgm:pt modelId="{62B29316-802A-0643-870B-1CADD3551670}" type="pres">
      <dgm:prSet presAssocID="{4A39DEE3-823B-C44B-96D5-FE7D2FF6C3FD}" presName="child3" presStyleLbl="bgAcc1" presStyleIdx="2" presStyleCnt="4"/>
      <dgm:spPr/>
    </dgm:pt>
    <dgm:pt modelId="{972CFF51-3922-D44D-936C-F2D9AF4500CC}" type="pres">
      <dgm:prSet presAssocID="{4A39DEE3-823B-C44B-96D5-FE7D2FF6C3FD}" presName="child3Text" presStyleLbl="bgAcc1" presStyleIdx="2" presStyleCnt="4">
        <dgm:presLayoutVars>
          <dgm:bulletEnabled val="1"/>
        </dgm:presLayoutVars>
      </dgm:prSet>
      <dgm:spPr/>
    </dgm:pt>
    <dgm:pt modelId="{65B0E857-0316-DD48-AF45-E9DC6EF85E4E}" type="pres">
      <dgm:prSet presAssocID="{4A39DEE3-823B-C44B-96D5-FE7D2FF6C3FD}" presName="child4group" presStyleCnt="0"/>
      <dgm:spPr/>
    </dgm:pt>
    <dgm:pt modelId="{4C8793F9-6BEF-D842-8616-8D7B6A2125FC}" type="pres">
      <dgm:prSet presAssocID="{4A39DEE3-823B-C44B-96D5-FE7D2FF6C3FD}" presName="child4" presStyleLbl="bgAcc1" presStyleIdx="3" presStyleCnt="4"/>
      <dgm:spPr/>
    </dgm:pt>
    <dgm:pt modelId="{C0FFEEFE-6463-8D43-8EBA-D0F4465667C1}" type="pres">
      <dgm:prSet presAssocID="{4A39DEE3-823B-C44B-96D5-FE7D2FF6C3FD}" presName="child4Text" presStyleLbl="bgAcc1" presStyleIdx="3" presStyleCnt="4">
        <dgm:presLayoutVars>
          <dgm:bulletEnabled val="1"/>
        </dgm:presLayoutVars>
      </dgm:prSet>
      <dgm:spPr/>
    </dgm:pt>
    <dgm:pt modelId="{02FF3527-9D63-6F45-9465-A35414F72822}" type="pres">
      <dgm:prSet presAssocID="{4A39DEE3-823B-C44B-96D5-FE7D2FF6C3FD}" presName="childPlaceholder" presStyleCnt="0"/>
      <dgm:spPr/>
    </dgm:pt>
    <dgm:pt modelId="{8F1F4C0E-EE0A-D247-ABDF-99974B0FE0B4}" type="pres">
      <dgm:prSet presAssocID="{4A39DEE3-823B-C44B-96D5-FE7D2FF6C3FD}" presName="circle" presStyleCnt="0"/>
      <dgm:spPr/>
    </dgm:pt>
    <dgm:pt modelId="{5234E728-7B6F-FB4A-A693-FAFE9EEB27E9}" type="pres">
      <dgm:prSet presAssocID="{4A39DEE3-823B-C44B-96D5-FE7D2FF6C3FD}" presName="quadrant1" presStyleLbl="node1" presStyleIdx="0" presStyleCnt="4">
        <dgm:presLayoutVars>
          <dgm:chMax val="1"/>
          <dgm:bulletEnabled val="1"/>
        </dgm:presLayoutVars>
      </dgm:prSet>
      <dgm:spPr/>
    </dgm:pt>
    <dgm:pt modelId="{A426FB43-4902-9747-8968-A5A96E606D04}" type="pres">
      <dgm:prSet presAssocID="{4A39DEE3-823B-C44B-96D5-FE7D2FF6C3FD}" presName="quadrant2" presStyleLbl="node1" presStyleIdx="1" presStyleCnt="4">
        <dgm:presLayoutVars>
          <dgm:chMax val="1"/>
          <dgm:bulletEnabled val="1"/>
        </dgm:presLayoutVars>
      </dgm:prSet>
      <dgm:spPr/>
    </dgm:pt>
    <dgm:pt modelId="{96D21C95-BFE2-EC48-BBE8-0A0E7D53747E}" type="pres">
      <dgm:prSet presAssocID="{4A39DEE3-823B-C44B-96D5-FE7D2FF6C3FD}" presName="quadrant3" presStyleLbl="node1" presStyleIdx="2" presStyleCnt="4">
        <dgm:presLayoutVars>
          <dgm:chMax val="1"/>
          <dgm:bulletEnabled val="1"/>
        </dgm:presLayoutVars>
      </dgm:prSet>
      <dgm:spPr/>
    </dgm:pt>
    <dgm:pt modelId="{EBCB0CA8-BC25-CB48-950C-D419BEF73510}" type="pres">
      <dgm:prSet presAssocID="{4A39DEE3-823B-C44B-96D5-FE7D2FF6C3FD}" presName="quadrant4" presStyleLbl="node1" presStyleIdx="3" presStyleCnt="4">
        <dgm:presLayoutVars>
          <dgm:chMax val="1"/>
          <dgm:bulletEnabled val="1"/>
        </dgm:presLayoutVars>
      </dgm:prSet>
      <dgm:spPr/>
    </dgm:pt>
    <dgm:pt modelId="{C7035CDB-C753-7345-B126-32ABFD3E88F5}" type="pres">
      <dgm:prSet presAssocID="{4A39DEE3-823B-C44B-96D5-FE7D2FF6C3FD}" presName="quadrantPlaceholder" presStyleCnt="0"/>
      <dgm:spPr/>
    </dgm:pt>
    <dgm:pt modelId="{76891511-9261-4045-B9C0-4629D8BE1EAD}" type="pres">
      <dgm:prSet presAssocID="{4A39DEE3-823B-C44B-96D5-FE7D2FF6C3FD}" presName="center1" presStyleLbl="fgShp" presStyleIdx="0" presStyleCnt="2"/>
      <dgm:spPr>
        <a:noFill/>
        <a:ln>
          <a:noFill/>
        </a:ln>
      </dgm:spPr>
    </dgm:pt>
    <dgm:pt modelId="{E198B573-D6AD-4A4E-AF68-A00DEA65AAEA}" type="pres">
      <dgm:prSet presAssocID="{4A39DEE3-823B-C44B-96D5-FE7D2FF6C3FD}" presName="center2" presStyleLbl="fgShp" presStyleIdx="1" presStyleCnt="2"/>
      <dgm:spPr>
        <a:noFill/>
        <a:ln>
          <a:noFill/>
        </a:ln>
      </dgm:spPr>
    </dgm:pt>
  </dgm:ptLst>
  <dgm:cxnLst>
    <dgm:cxn modelId="{5E0ADE04-E61C-8040-8830-025E5E41F605}" srcId="{4A39DEE3-823B-C44B-96D5-FE7D2FF6C3FD}" destId="{6F7B97D8-757C-2A4F-8803-B2F00720D097}" srcOrd="1" destOrd="0" parTransId="{C9728A98-F9FB-6045-8A74-642524F6D2A3}" sibTransId="{9AFD171F-874B-994D-89F3-C8CBD106688F}"/>
    <dgm:cxn modelId="{35FE300D-E4B6-5643-BD61-E542481F87A5}" srcId="{4A39DEE3-823B-C44B-96D5-FE7D2FF6C3FD}" destId="{2BD74C76-E7F0-4F4C-A0FB-4BBD2E27483F}" srcOrd="2" destOrd="0" parTransId="{202C69F5-C165-A74C-BDCB-9D93B342E843}" sibTransId="{9FB12D3F-92C3-9E45-BE59-E0C389A4B6AA}"/>
    <dgm:cxn modelId="{3307DB17-F3F5-2945-BBAD-3D263AB53B48}" type="presOf" srcId="{926A6985-43A4-AC44-9B80-35BCE7F0337A}" destId="{972CFF51-3922-D44D-936C-F2D9AF4500CC}" srcOrd="1" destOrd="1" presId="urn:microsoft.com/office/officeart/2005/8/layout/cycle4"/>
    <dgm:cxn modelId="{658EFB1B-0711-AD48-9208-1F34661218EA}" type="presOf" srcId="{5187ABB8-DC9F-EC4E-A41A-28CA9382075F}" destId="{58AC0104-0D09-C845-A1BE-1858571ED865}" srcOrd="1" destOrd="0" presId="urn:microsoft.com/office/officeart/2005/8/layout/cycle4"/>
    <dgm:cxn modelId="{2AC51F1F-3612-4243-AA8F-D7A50EDABCCE}" type="presOf" srcId="{6DE5779B-A044-BC46-BFCA-7BA1124FCF07}" destId="{C0FFEEFE-6463-8D43-8EBA-D0F4465667C1}" srcOrd="1" destOrd="0" presId="urn:microsoft.com/office/officeart/2005/8/layout/cycle4"/>
    <dgm:cxn modelId="{89800120-C908-4446-A928-C6D577E9358C}" type="presOf" srcId="{6DE5779B-A044-BC46-BFCA-7BA1124FCF07}" destId="{4C8793F9-6BEF-D842-8616-8D7B6A2125FC}" srcOrd="0" destOrd="0" presId="urn:microsoft.com/office/officeart/2005/8/layout/cycle4"/>
    <dgm:cxn modelId="{59C12E2C-5CDF-774A-9A3F-C7C12EBACA34}" type="presOf" srcId="{6F7B97D8-757C-2A4F-8803-B2F00720D097}" destId="{A426FB43-4902-9747-8968-A5A96E606D04}" srcOrd="0" destOrd="0" presId="urn:microsoft.com/office/officeart/2005/8/layout/cycle4"/>
    <dgm:cxn modelId="{19E3112D-E4E8-BF41-9991-96A52E636C63}" type="presOf" srcId="{DC883A72-00E9-5340-911D-47F4C4249FBB}" destId="{5234E728-7B6F-FB4A-A693-FAFE9EEB27E9}" srcOrd="0" destOrd="0" presId="urn:microsoft.com/office/officeart/2005/8/layout/cycle4"/>
    <dgm:cxn modelId="{C09D4741-6D3F-9D4A-9CBF-8333B5201901}" srcId="{2BD74C76-E7F0-4F4C-A0FB-4BBD2E27483F}" destId="{F2BDC5AF-2556-AF4E-8B90-D8DB5F742D57}" srcOrd="0" destOrd="0" parTransId="{F10158DF-FD32-F54E-AF77-9F473FFE6B55}" sibTransId="{3E80E7E3-F341-A74A-A3AE-FB6D4DCA3B83}"/>
    <dgm:cxn modelId="{3E6BCD47-1BE2-B54C-8769-5B8E69219A17}" type="presOf" srcId="{926A6985-43A4-AC44-9B80-35BCE7F0337A}" destId="{62B29316-802A-0643-870B-1CADD3551670}" srcOrd="0" destOrd="1" presId="urn:microsoft.com/office/officeart/2005/8/layout/cycle4"/>
    <dgm:cxn modelId="{92B6CA59-CD14-2A49-BDE8-8B80D369355F}" type="presOf" srcId="{013B9504-A89D-B64D-8CF2-B04B79C4CA0E}" destId="{1126A3ED-3C06-5141-AC00-8E709C614355}" srcOrd="1" destOrd="0" presId="urn:microsoft.com/office/officeart/2005/8/layout/cycle4"/>
    <dgm:cxn modelId="{45813565-5C10-5645-9478-AEDF0C48E293}" type="presOf" srcId="{013B9504-A89D-B64D-8CF2-B04B79C4CA0E}" destId="{35367E5C-6057-D94E-AADD-1052A7F5C5E7}" srcOrd="0" destOrd="0" presId="urn:microsoft.com/office/officeart/2005/8/layout/cycle4"/>
    <dgm:cxn modelId="{1DCCD36C-0720-0047-BFD8-28C52E6F841F}" type="presOf" srcId="{F2BDC5AF-2556-AF4E-8B90-D8DB5F742D57}" destId="{62B29316-802A-0643-870B-1CADD3551670}" srcOrd="0" destOrd="0" presId="urn:microsoft.com/office/officeart/2005/8/layout/cycle4"/>
    <dgm:cxn modelId="{85285392-EB39-554F-9A03-2A892C3A8E61}" type="presOf" srcId="{4A39DEE3-823B-C44B-96D5-FE7D2FF6C3FD}" destId="{9FFBE58B-A76C-BC41-B7A5-0DBF929EEB9B}" srcOrd="0" destOrd="0" presId="urn:microsoft.com/office/officeart/2005/8/layout/cycle4"/>
    <dgm:cxn modelId="{B99373A0-6F74-C24D-855B-243782C2ADA6}" srcId="{5345AC6C-094C-B848-A898-F8B24BD0AA4E}" destId="{6DE5779B-A044-BC46-BFCA-7BA1124FCF07}" srcOrd="0" destOrd="0" parTransId="{FF2EE999-78BC-A84F-87C2-A0604CCE0410}" sibTransId="{8DB740E3-1CCF-5F4D-AC71-90EFA3C8C1E0}"/>
    <dgm:cxn modelId="{DAAEADA1-7CBE-4D48-926C-F7F2245C2867}" type="presOf" srcId="{F2BDC5AF-2556-AF4E-8B90-D8DB5F742D57}" destId="{972CFF51-3922-D44D-936C-F2D9AF4500CC}" srcOrd="1" destOrd="0" presId="urn:microsoft.com/office/officeart/2005/8/layout/cycle4"/>
    <dgm:cxn modelId="{5EE02CA3-3EBB-6843-A8D4-8B91F7C72371}" type="presOf" srcId="{5345AC6C-094C-B848-A898-F8B24BD0AA4E}" destId="{EBCB0CA8-BC25-CB48-950C-D419BEF73510}" srcOrd="0" destOrd="0" presId="urn:microsoft.com/office/officeart/2005/8/layout/cycle4"/>
    <dgm:cxn modelId="{58660AAA-CEC0-E640-829C-25BCF68926ED}" srcId="{4A39DEE3-823B-C44B-96D5-FE7D2FF6C3FD}" destId="{5345AC6C-094C-B848-A898-F8B24BD0AA4E}" srcOrd="3" destOrd="0" parTransId="{0223FEE5-DA26-734F-B792-94AFC3952B9F}" sibTransId="{27805311-8D2B-764F-BB47-81B53263718C}"/>
    <dgm:cxn modelId="{097B3AB3-C93E-E44F-996A-25A984132D68}" srcId="{4A39DEE3-823B-C44B-96D5-FE7D2FF6C3FD}" destId="{DC883A72-00E9-5340-911D-47F4C4249FBB}" srcOrd="0" destOrd="0" parTransId="{11BD7460-D501-FF46-990D-2ED0D63289AD}" sibTransId="{3C47464E-0F1E-4C4E-ADAA-DE51EB4CB73E}"/>
    <dgm:cxn modelId="{E13D7CCF-65BD-D145-9968-371E5D903AE8}" type="presOf" srcId="{5187ABB8-DC9F-EC4E-A41A-28CA9382075F}" destId="{B488FBDE-899E-F24C-8579-F91F2DD0A46C}" srcOrd="0" destOrd="0" presId="urn:microsoft.com/office/officeart/2005/8/layout/cycle4"/>
    <dgm:cxn modelId="{F73272DA-24D6-0049-BF7D-991E715900F7}" srcId="{6F7B97D8-757C-2A4F-8803-B2F00720D097}" destId="{013B9504-A89D-B64D-8CF2-B04B79C4CA0E}" srcOrd="0" destOrd="0" parTransId="{D5A6FE60-1141-084F-BC40-77B0D696767F}" sibTransId="{4040B750-5DE8-D443-89AF-C8C823C70D15}"/>
    <dgm:cxn modelId="{E6B019E9-290D-A041-8F74-A7F8BEAE33AC}" srcId="{2BD74C76-E7F0-4F4C-A0FB-4BBD2E27483F}" destId="{926A6985-43A4-AC44-9B80-35BCE7F0337A}" srcOrd="1" destOrd="0" parTransId="{FDEE3E61-13AC-604D-AF60-0545DF2A221D}" sibTransId="{B3314A3A-E082-4C44-BA98-A2DA37602178}"/>
    <dgm:cxn modelId="{59993FED-C161-664A-977A-012692D5C802}" srcId="{DC883A72-00E9-5340-911D-47F4C4249FBB}" destId="{5187ABB8-DC9F-EC4E-A41A-28CA9382075F}" srcOrd="0" destOrd="0" parTransId="{C62BD656-3264-674A-9CBE-6BF6C76C441C}" sibTransId="{E9EBCA0E-2F9D-2B4D-A05B-2CD418C45BA7}"/>
    <dgm:cxn modelId="{FE8C31F9-ED3D-4048-A6AC-7A5D55CF9076}" type="presOf" srcId="{2BD74C76-E7F0-4F4C-A0FB-4BBD2E27483F}" destId="{96D21C95-BFE2-EC48-BBE8-0A0E7D53747E}" srcOrd="0" destOrd="0" presId="urn:microsoft.com/office/officeart/2005/8/layout/cycle4"/>
    <dgm:cxn modelId="{DC059E14-075E-FD48-8276-B489260490A1}" type="presParOf" srcId="{9FFBE58B-A76C-BC41-B7A5-0DBF929EEB9B}" destId="{29AC0398-15A7-9941-93BE-E062479B475B}" srcOrd="0" destOrd="0" presId="urn:microsoft.com/office/officeart/2005/8/layout/cycle4"/>
    <dgm:cxn modelId="{D39D0CF3-CB0E-704A-B8B1-F6236A5CE458}" type="presParOf" srcId="{29AC0398-15A7-9941-93BE-E062479B475B}" destId="{EEC5E885-EF33-E542-87E0-1497D3A23066}" srcOrd="0" destOrd="0" presId="urn:microsoft.com/office/officeart/2005/8/layout/cycle4"/>
    <dgm:cxn modelId="{36F9102E-BDDE-D74D-8B37-1D09A9F2CAF6}" type="presParOf" srcId="{EEC5E885-EF33-E542-87E0-1497D3A23066}" destId="{B488FBDE-899E-F24C-8579-F91F2DD0A46C}" srcOrd="0" destOrd="0" presId="urn:microsoft.com/office/officeart/2005/8/layout/cycle4"/>
    <dgm:cxn modelId="{9B9C4344-64C4-314D-9B66-1B2630528CD6}" type="presParOf" srcId="{EEC5E885-EF33-E542-87E0-1497D3A23066}" destId="{58AC0104-0D09-C845-A1BE-1858571ED865}" srcOrd="1" destOrd="0" presId="urn:microsoft.com/office/officeart/2005/8/layout/cycle4"/>
    <dgm:cxn modelId="{752F0B94-9EA0-144C-8FB5-23BE796DAED3}" type="presParOf" srcId="{29AC0398-15A7-9941-93BE-E062479B475B}" destId="{18621EAF-A8F8-4248-ACC9-7BAAEB4AB76A}" srcOrd="1" destOrd="0" presId="urn:microsoft.com/office/officeart/2005/8/layout/cycle4"/>
    <dgm:cxn modelId="{C492E6C8-54EB-B14E-B5DE-D50EC0D43DB0}" type="presParOf" srcId="{18621EAF-A8F8-4248-ACC9-7BAAEB4AB76A}" destId="{35367E5C-6057-D94E-AADD-1052A7F5C5E7}" srcOrd="0" destOrd="0" presId="urn:microsoft.com/office/officeart/2005/8/layout/cycle4"/>
    <dgm:cxn modelId="{EA36572B-CB99-7046-8677-4914320D199E}" type="presParOf" srcId="{18621EAF-A8F8-4248-ACC9-7BAAEB4AB76A}" destId="{1126A3ED-3C06-5141-AC00-8E709C614355}" srcOrd="1" destOrd="0" presId="urn:microsoft.com/office/officeart/2005/8/layout/cycle4"/>
    <dgm:cxn modelId="{0AF493AA-1A08-5240-B701-049AE119508B}" type="presParOf" srcId="{29AC0398-15A7-9941-93BE-E062479B475B}" destId="{425237F8-A143-7F4F-B36F-89599D0D1C5A}" srcOrd="2" destOrd="0" presId="urn:microsoft.com/office/officeart/2005/8/layout/cycle4"/>
    <dgm:cxn modelId="{5974ECC3-4D6D-EC45-90BE-84B6285F7CF5}" type="presParOf" srcId="{425237F8-A143-7F4F-B36F-89599D0D1C5A}" destId="{62B29316-802A-0643-870B-1CADD3551670}" srcOrd="0" destOrd="0" presId="urn:microsoft.com/office/officeart/2005/8/layout/cycle4"/>
    <dgm:cxn modelId="{0190A4F1-4937-A649-895B-B81B28995D9E}" type="presParOf" srcId="{425237F8-A143-7F4F-B36F-89599D0D1C5A}" destId="{972CFF51-3922-D44D-936C-F2D9AF4500CC}" srcOrd="1" destOrd="0" presId="urn:microsoft.com/office/officeart/2005/8/layout/cycle4"/>
    <dgm:cxn modelId="{9EC3F3E6-E8BF-C947-8D81-306D4F16599C}" type="presParOf" srcId="{29AC0398-15A7-9941-93BE-E062479B475B}" destId="{65B0E857-0316-DD48-AF45-E9DC6EF85E4E}" srcOrd="3" destOrd="0" presId="urn:microsoft.com/office/officeart/2005/8/layout/cycle4"/>
    <dgm:cxn modelId="{9F850FB8-BE45-374B-B9B4-A8291A5AB857}" type="presParOf" srcId="{65B0E857-0316-DD48-AF45-E9DC6EF85E4E}" destId="{4C8793F9-6BEF-D842-8616-8D7B6A2125FC}" srcOrd="0" destOrd="0" presId="urn:microsoft.com/office/officeart/2005/8/layout/cycle4"/>
    <dgm:cxn modelId="{14C0AB4A-75AF-2241-92D3-3EF7FC7BE10F}" type="presParOf" srcId="{65B0E857-0316-DD48-AF45-E9DC6EF85E4E}" destId="{C0FFEEFE-6463-8D43-8EBA-D0F4465667C1}" srcOrd="1" destOrd="0" presId="urn:microsoft.com/office/officeart/2005/8/layout/cycle4"/>
    <dgm:cxn modelId="{2020ECAE-6F83-B64B-ACFE-5A22D65DD504}" type="presParOf" srcId="{29AC0398-15A7-9941-93BE-E062479B475B}" destId="{02FF3527-9D63-6F45-9465-A35414F72822}" srcOrd="4" destOrd="0" presId="urn:microsoft.com/office/officeart/2005/8/layout/cycle4"/>
    <dgm:cxn modelId="{D9DD3B4C-A2BB-504D-A3E2-0FC6BE35AA0A}" type="presParOf" srcId="{9FFBE58B-A76C-BC41-B7A5-0DBF929EEB9B}" destId="{8F1F4C0E-EE0A-D247-ABDF-99974B0FE0B4}" srcOrd="1" destOrd="0" presId="urn:microsoft.com/office/officeart/2005/8/layout/cycle4"/>
    <dgm:cxn modelId="{0D76DDFF-6360-6244-AB0A-20C4FBD4C73E}" type="presParOf" srcId="{8F1F4C0E-EE0A-D247-ABDF-99974B0FE0B4}" destId="{5234E728-7B6F-FB4A-A693-FAFE9EEB27E9}" srcOrd="0" destOrd="0" presId="urn:microsoft.com/office/officeart/2005/8/layout/cycle4"/>
    <dgm:cxn modelId="{993716BC-CF74-5143-9E5A-CE8E8009280C}" type="presParOf" srcId="{8F1F4C0E-EE0A-D247-ABDF-99974B0FE0B4}" destId="{A426FB43-4902-9747-8968-A5A96E606D04}" srcOrd="1" destOrd="0" presId="urn:microsoft.com/office/officeart/2005/8/layout/cycle4"/>
    <dgm:cxn modelId="{781260A8-DF85-DF48-9AB3-803B0D85354A}" type="presParOf" srcId="{8F1F4C0E-EE0A-D247-ABDF-99974B0FE0B4}" destId="{96D21C95-BFE2-EC48-BBE8-0A0E7D53747E}" srcOrd="2" destOrd="0" presId="urn:microsoft.com/office/officeart/2005/8/layout/cycle4"/>
    <dgm:cxn modelId="{FC1F8DA2-D61E-FF4A-823E-3FB65AE2C166}" type="presParOf" srcId="{8F1F4C0E-EE0A-D247-ABDF-99974B0FE0B4}" destId="{EBCB0CA8-BC25-CB48-950C-D419BEF73510}" srcOrd="3" destOrd="0" presId="urn:microsoft.com/office/officeart/2005/8/layout/cycle4"/>
    <dgm:cxn modelId="{4993CB3E-549E-9249-A5A0-0658F6E3D5C7}" type="presParOf" srcId="{8F1F4C0E-EE0A-D247-ABDF-99974B0FE0B4}" destId="{C7035CDB-C753-7345-B126-32ABFD3E88F5}" srcOrd="4" destOrd="0" presId="urn:microsoft.com/office/officeart/2005/8/layout/cycle4"/>
    <dgm:cxn modelId="{B092644D-91A8-0B4E-88A7-EB7A80048D1F}" type="presParOf" srcId="{9FFBE58B-A76C-BC41-B7A5-0DBF929EEB9B}" destId="{76891511-9261-4045-B9C0-4629D8BE1EAD}" srcOrd="2" destOrd="0" presId="urn:microsoft.com/office/officeart/2005/8/layout/cycle4"/>
    <dgm:cxn modelId="{0DD6CF16-1E5F-0A4B-8C81-7AC0CE754BF4}" type="presParOf" srcId="{9FFBE58B-A76C-BC41-B7A5-0DBF929EEB9B}" destId="{E198B573-D6AD-4A4E-AF68-A00DEA65AAEA}" srcOrd="3" destOrd="0" presId="urn:microsoft.com/office/officeart/2005/8/layout/cycle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E84B9CA-ADE0-304A-897A-18B07726EB75}"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lang="en-US"/>
        </a:p>
      </dgm:t>
    </dgm:pt>
    <dgm:pt modelId="{0947E41D-3CBA-C64D-8DDD-E679BE0238F0}">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Plan the walk</a:t>
          </a:r>
        </a:p>
      </dgm:t>
    </dgm:pt>
    <dgm:pt modelId="{9C03113F-7B67-B44B-8A78-1740CF5E3E9D}" type="parTrans" cxnId="{DD807DF0-7EE2-7742-9F87-CCEF0F50FE51}">
      <dgm:prSet/>
      <dgm:spPr/>
      <dgm:t>
        <a:bodyPr/>
        <a:lstStyle/>
        <a:p>
          <a:endParaRPr lang="en-US" sz="1400"/>
        </a:p>
      </dgm:t>
    </dgm:pt>
    <dgm:pt modelId="{F7AD577B-AC8F-5E42-AD85-26E75B54E74F}" type="sibTrans" cxnId="{DD807DF0-7EE2-7742-9F87-CCEF0F50FE51}">
      <dgm:prSet custT="1"/>
      <dgm:spPr>
        <a:solidFill>
          <a:schemeClr val="bg1">
            <a:lumMod val="75000"/>
          </a:schemeClr>
        </a:solidFill>
        <a:ln>
          <a:noFill/>
        </a:ln>
      </dgm:spPr>
      <dgm:t>
        <a:bodyPr/>
        <a:lstStyle/>
        <a:p>
          <a:endParaRPr lang="en-US" sz="1400"/>
        </a:p>
      </dgm:t>
    </dgm:pt>
    <dgm:pt modelId="{1145106A-64F1-954D-8B08-FFF9C20D8593}">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Prepare the team</a:t>
          </a:r>
        </a:p>
      </dgm:t>
    </dgm:pt>
    <dgm:pt modelId="{C8E0933E-30EB-1E4A-BF66-0A37F1A449C7}" type="parTrans" cxnId="{762F8B03-618A-D042-A790-9AAC1897A7D3}">
      <dgm:prSet/>
      <dgm:spPr/>
      <dgm:t>
        <a:bodyPr/>
        <a:lstStyle/>
        <a:p>
          <a:endParaRPr lang="en-GB" sz="1600"/>
        </a:p>
      </dgm:t>
    </dgm:pt>
    <dgm:pt modelId="{3EA3F7C2-11F1-7B4D-B2A4-971AD7FFFB59}" type="sibTrans" cxnId="{762F8B03-618A-D042-A790-9AAC1897A7D3}">
      <dgm:prSet custT="1"/>
      <dgm:spPr>
        <a:solidFill>
          <a:schemeClr val="bg1">
            <a:lumMod val="75000"/>
          </a:schemeClr>
        </a:solidFill>
      </dgm:spPr>
      <dgm:t>
        <a:bodyPr/>
        <a:lstStyle/>
        <a:p>
          <a:endParaRPr lang="en-GB" sz="1800"/>
        </a:p>
      </dgm:t>
    </dgm:pt>
    <dgm:pt modelId="{A286632E-9540-FA4A-8B1E-77F3C577CC93}">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Observe the process</a:t>
          </a:r>
        </a:p>
      </dgm:t>
    </dgm:pt>
    <dgm:pt modelId="{359D24D3-4F84-3846-8C3C-0BEA26F280A0}" type="parTrans" cxnId="{11BBF557-7710-D747-9396-BD1F0F3022DF}">
      <dgm:prSet/>
      <dgm:spPr/>
      <dgm:t>
        <a:bodyPr/>
        <a:lstStyle/>
        <a:p>
          <a:endParaRPr lang="en-GB" sz="1600"/>
        </a:p>
      </dgm:t>
    </dgm:pt>
    <dgm:pt modelId="{A6A7256A-CECE-734E-81B4-BE93A301A3CD}" type="sibTrans" cxnId="{11BBF557-7710-D747-9396-BD1F0F3022DF}">
      <dgm:prSet custT="1"/>
      <dgm:spPr>
        <a:solidFill>
          <a:schemeClr val="bg1">
            <a:lumMod val="75000"/>
          </a:schemeClr>
        </a:solidFill>
      </dgm:spPr>
      <dgm:t>
        <a:bodyPr/>
        <a:lstStyle/>
        <a:p>
          <a:endParaRPr lang="en-GB" sz="1800"/>
        </a:p>
      </dgm:t>
    </dgm:pt>
    <dgm:pt modelId="{437B5F4C-0E0D-6A4B-93F6-1B96BE5CC1E4}">
      <dgm:prSet phldrT="[Text]" custT="1"/>
      <dgm:spPr>
        <a:solidFill>
          <a:srgbClr val="1CB5F2">
            <a:alpha val="90000"/>
          </a:srgbClr>
        </a:solidFill>
        <a:ln w="12700" cap="flat" cmpd="sng" algn="ctr">
          <a:no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Choose a topic to focus on</a:t>
          </a:r>
        </a:p>
      </dgm:t>
    </dgm:pt>
    <dgm:pt modelId="{EED4E4EB-2BFF-9C45-BC53-F8FA07E38003}" type="parTrans" cxnId="{052807C9-C6BA-524B-BD9A-935059A8BFDC}">
      <dgm:prSet/>
      <dgm:spPr/>
      <dgm:t>
        <a:bodyPr/>
        <a:lstStyle/>
        <a:p>
          <a:endParaRPr lang="en-GB" sz="1600"/>
        </a:p>
      </dgm:t>
    </dgm:pt>
    <dgm:pt modelId="{313096E8-C25D-394E-B5C8-E7C653BDC805}" type="sibTrans" cxnId="{052807C9-C6BA-524B-BD9A-935059A8BFDC}">
      <dgm:prSet custT="1"/>
      <dgm:spPr>
        <a:solidFill>
          <a:schemeClr val="bg1">
            <a:lumMod val="75000"/>
          </a:schemeClr>
        </a:solidFill>
      </dgm:spPr>
      <dgm:t>
        <a:bodyPr/>
        <a:lstStyle/>
        <a:p>
          <a:endParaRPr lang="en-GB" sz="1800"/>
        </a:p>
      </dgm:t>
    </dgm:pt>
    <dgm:pt modelId="{0546E9C2-15E7-344F-BD45-1BE3AF90B84E}">
      <dgm:prSet custT="1"/>
      <dgm:spPr/>
      <dgm:t>
        <a:bodyPr/>
        <a:lstStyle/>
        <a:p>
          <a:r>
            <a:rPr lang="en-US" sz="1400" b="1" dirty="0">
              <a:solidFill>
                <a:srgbClr val="FFFFFF"/>
              </a:solidFill>
              <a:latin typeface="Noto Sans" panose="020B0502040504020204" pitchFamily="34" charset="0"/>
              <a:ea typeface="+mn-ea"/>
              <a:cs typeface="+mn-cs"/>
            </a:rPr>
            <a:t>Gather and analyze data</a:t>
          </a:r>
          <a:endParaRPr lang="en-GB" sz="1400" dirty="0"/>
        </a:p>
      </dgm:t>
    </dgm:pt>
    <dgm:pt modelId="{FA218121-D4B1-1F43-98AC-B38CEF21B4F7}" type="parTrans" cxnId="{E51C0B83-24C3-C44F-B52D-A8E65BD1973E}">
      <dgm:prSet/>
      <dgm:spPr/>
      <dgm:t>
        <a:bodyPr/>
        <a:lstStyle/>
        <a:p>
          <a:endParaRPr lang="en-GB"/>
        </a:p>
      </dgm:t>
    </dgm:pt>
    <dgm:pt modelId="{38E47F94-4F5F-8D47-8813-FD63E43517A7}" type="sibTrans" cxnId="{E51C0B83-24C3-C44F-B52D-A8E65BD1973E}">
      <dgm:prSet/>
      <dgm:spPr>
        <a:solidFill>
          <a:schemeClr val="bg2">
            <a:lumMod val="75000"/>
          </a:schemeClr>
        </a:solidFill>
      </dgm:spPr>
      <dgm:t>
        <a:bodyPr/>
        <a:lstStyle/>
        <a:p>
          <a:endParaRPr lang="en-GB"/>
        </a:p>
      </dgm:t>
    </dgm:pt>
    <dgm:pt modelId="{251D1DC0-9760-614B-8D03-BAE26E422DD1}">
      <dgm:prSet custT="1"/>
      <dgm:spPr/>
      <dgm:t>
        <a:bodyPr/>
        <a:lstStyle/>
        <a:p>
          <a:r>
            <a:rPr lang="en-GB" sz="1400" b="1" dirty="0"/>
            <a:t>Decide on proceeding actions</a:t>
          </a:r>
        </a:p>
      </dgm:t>
    </dgm:pt>
    <dgm:pt modelId="{867DEBB9-C793-E440-B7F9-17C73808158C}" type="parTrans" cxnId="{27DCFFBF-FEDE-0147-9D04-B4E9FB9F9C5D}">
      <dgm:prSet/>
      <dgm:spPr/>
      <dgm:t>
        <a:bodyPr/>
        <a:lstStyle/>
        <a:p>
          <a:endParaRPr lang="en-GB"/>
        </a:p>
      </dgm:t>
    </dgm:pt>
    <dgm:pt modelId="{6E53FC50-35F5-A24D-8F37-63BF343759F7}" type="sibTrans" cxnId="{27DCFFBF-FEDE-0147-9D04-B4E9FB9F9C5D}">
      <dgm:prSet/>
      <dgm:spPr>
        <a:solidFill>
          <a:schemeClr val="bg2">
            <a:lumMod val="75000"/>
          </a:schemeClr>
        </a:solidFill>
      </dgm:spPr>
      <dgm:t>
        <a:bodyPr/>
        <a:lstStyle/>
        <a:p>
          <a:endParaRPr lang="en-GB"/>
        </a:p>
      </dgm:t>
    </dgm:pt>
    <dgm:pt modelId="{E3213D4D-C911-9442-939E-E964A693E79B}" type="pres">
      <dgm:prSet presAssocID="{7E84B9CA-ADE0-304A-897A-18B07726EB75}" presName="cycle" presStyleCnt="0">
        <dgm:presLayoutVars>
          <dgm:dir/>
          <dgm:resizeHandles val="exact"/>
        </dgm:presLayoutVars>
      </dgm:prSet>
      <dgm:spPr/>
    </dgm:pt>
    <dgm:pt modelId="{60B32726-B542-6449-9FAA-D7EED3559052}" type="pres">
      <dgm:prSet presAssocID="{437B5F4C-0E0D-6A4B-93F6-1B96BE5CC1E4}" presName="node" presStyleLbl="node1" presStyleIdx="0" presStyleCnt="6">
        <dgm:presLayoutVars>
          <dgm:bulletEnabled val="1"/>
        </dgm:presLayoutVars>
      </dgm:prSet>
      <dgm:spPr/>
    </dgm:pt>
    <dgm:pt modelId="{0C76859E-88CD-C04B-8F41-FB8967AB4A31}" type="pres">
      <dgm:prSet presAssocID="{313096E8-C25D-394E-B5C8-E7C653BDC805}" presName="sibTrans" presStyleLbl="sibTrans2D1" presStyleIdx="0" presStyleCnt="6"/>
      <dgm:spPr/>
    </dgm:pt>
    <dgm:pt modelId="{2A28532C-1264-E44D-93F4-495B955E5F36}" type="pres">
      <dgm:prSet presAssocID="{313096E8-C25D-394E-B5C8-E7C653BDC805}" presName="connectorText" presStyleLbl="sibTrans2D1" presStyleIdx="0" presStyleCnt="6"/>
      <dgm:spPr/>
    </dgm:pt>
    <dgm:pt modelId="{6B4D9722-DE57-784B-8176-D5BE5FCB961D}" type="pres">
      <dgm:prSet presAssocID="{0947E41D-3CBA-C64D-8DDD-E679BE0238F0}" presName="node" presStyleLbl="node1" presStyleIdx="1" presStyleCnt="6" custScaleX="103937" custScaleY="103937">
        <dgm:presLayoutVars>
          <dgm:bulletEnabled val="1"/>
        </dgm:presLayoutVars>
      </dgm:prSet>
      <dgm:spPr>
        <a:xfrm>
          <a:off x="3930351" y="-16028"/>
          <a:ext cx="1868981" cy="1868981"/>
        </a:xfrm>
        <a:prstGeom prst="ellipse">
          <a:avLst/>
        </a:prstGeom>
      </dgm:spPr>
    </dgm:pt>
    <dgm:pt modelId="{CA3FBE33-4AFF-B24F-8E94-5403662E826D}" type="pres">
      <dgm:prSet presAssocID="{F7AD577B-AC8F-5E42-AD85-26E75B54E74F}" presName="sibTrans" presStyleLbl="sibTrans2D1" presStyleIdx="1" presStyleCnt="6"/>
      <dgm:spPr/>
    </dgm:pt>
    <dgm:pt modelId="{E0ED2DE6-49F3-964E-9D70-10513ECA1DC1}" type="pres">
      <dgm:prSet presAssocID="{F7AD577B-AC8F-5E42-AD85-26E75B54E74F}" presName="connectorText" presStyleLbl="sibTrans2D1" presStyleIdx="1" presStyleCnt="6"/>
      <dgm:spPr/>
    </dgm:pt>
    <dgm:pt modelId="{74BF3BEF-F948-4744-9CBE-AE340D17413E}" type="pres">
      <dgm:prSet presAssocID="{1145106A-64F1-954D-8B08-FFF9C20D8593}" presName="node" presStyleLbl="node1" presStyleIdx="2" presStyleCnt="6">
        <dgm:presLayoutVars>
          <dgm:bulletEnabled val="1"/>
        </dgm:presLayoutVars>
      </dgm:prSet>
      <dgm:spPr/>
    </dgm:pt>
    <dgm:pt modelId="{50A7819E-7ECF-BF4C-B89E-465C53824FF6}" type="pres">
      <dgm:prSet presAssocID="{3EA3F7C2-11F1-7B4D-B2A4-971AD7FFFB59}" presName="sibTrans" presStyleLbl="sibTrans2D1" presStyleIdx="2" presStyleCnt="6"/>
      <dgm:spPr/>
    </dgm:pt>
    <dgm:pt modelId="{2C2C9A8C-517E-8F49-A7E4-DB84417291FF}" type="pres">
      <dgm:prSet presAssocID="{3EA3F7C2-11F1-7B4D-B2A4-971AD7FFFB59}" presName="connectorText" presStyleLbl="sibTrans2D1" presStyleIdx="2" presStyleCnt="6"/>
      <dgm:spPr/>
    </dgm:pt>
    <dgm:pt modelId="{A2A04629-224D-2E44-A8B5-E609CABC158C}" type="pres">
      <dgm:prSet presAssocID="{A286632E-9540-FA4A-8B1E-77F3C577CC93}" presName="node" presStyleLbl="node1" presStyleIdx="3" presStyleCnt="6">
        <dgm:presLayoutVars>
          <dgm:bulletEnabled val="1"/>
        </dgm:presLayoutVars>
      </dgm:prSet>
      <dgm:spPr/>
    </dgm:pt>
    <dgm:pt modelId="{FB80F580-E9A8-384B-A2F8-225E1AE66E16}" type="pres">
      <dgm:prSet presAssocID="{A6A7256A-CECE-734E-81B4-BE93A301A3CD}" presName="sibTrans" presStyleLbl="sibTrans2D1" presStyleIdx="3" presStyleCnt="6"/>
      <dgm:spPr/>
    </dgm:pt>
    <dgm:pt modelId="{667B8021-4594-914C-92BC-CA2D66881351}" type="pres">
      <dgm:prSet presAssocID="{A6A7256A-CECE-734E-81B4-BE93A301A3CD}" presName="connectorText" presStyleLbl="sibTrans2D1" presStyleIdx="3" presStyleCnt="6"/>
      <dgm:spPr/>
    </dgm:pt>
    <dgm:pt modelId="{7EB17EE7-834E-9A4D-9E1B-2E20DD076985}" type="pres">
      <dgm:prSet presAssocID="{0546E9C2-15E7-344F-BD45-1BE3AF90B84E}" presName="node" presStyleLbl="node1" presStyleIdx="4" presStyleCnt="6">
        <dgm:presLayoutVars>
          <dgm:bulletEnabled val="1"/>
        </dgm:presLayoutVars>
      </dgm:prSet>
      <dgm:spPr/>
    </dgm:pt>
    <dgm:pt modelId="{1044E282-1DC2-9947-A8FC-AAF5E847CFC4}" type="pres">
      <dgm:prSet presAssocID="{38E47F94-4F5F-8D47-8813-FD63E43517A7}" presName="sibTrans" presStyleLbl="sibTrans2D1" presStyleIdx="4" presStyleCnt="6"/>
      <dgm:spPr/>
    </dgm:pt>
    <dgm:pt modelId="{28AD2327-5FA8-0F40-9997-FFE21425F405}" type="pres">
      <dgm:prSet presAssocID="{38E47F94-4F5F-8D47-8813-FD63E43517A7}" presName="connectorText" presStyleLbl="sibTrans2D1" presStyleIdx="4" presStyleCnt="6"/>
      <dgm:spPr/>
    </dgm:pt>
    <dgm:pt modelId="{0F0F41FB-2527-A947-AE5B-94C6A8C64507}" type="pres">
      <dgm:prSet presAssocID="{251D1DC0-9760-614B-8D03-BAE26E422DD1}" presName="node" presStyleLbl="node1" presStyleIdx="5" presStyleCnt="6">
        <dgm:presLayoutVars>
          <dgm:bulletEnabled val="1"/>
        </dgm:presLayoutVars>
      </dgm:prSet>
      <dgm:spPr/>
    </dgm:pt>
    <dgm:pt modelId="{1E97971A-E6EF-784B-AD10-2F804DCEE8FB}" type="pres">
      <dgm:prSet presAssocID="{6E53FC50-35F5-A24D-8F37-63BF343759F7}" presName="sibTrans" presStyleLbl="sibTrans2D1" presStyleIdx="5" presStyleCnt="6"/>
      <dgm:spPr/>
    </dgm:pt>
    <dgm:pt modelId="{5DA8E64A-9452-6447-B6D2-0AA5E8EF76A2}" type="pres">
      <dgm:prSet presAssocID="{6E53FC50-35F5-A24D-8F37-63BF343759F7}" presName="connectorText" presStyleLbl="sibTrans2D1" presStyleIdx="5" presStyleCnt="6"/>
      <dgm:spPr/>
    </dgm:pt>
  </dgm:ptLst>
  <dgm:cxnLst>
    <dgm:cxn modelId="{15811100-926B-9444-BF39-B4A1B5766A7E}" type="presOf" srcId="{251D1DC0-9760-614B-8D03-BAE26E422DD1}" destId="{0F0F41FB-2527-A947-AE5B-94C6A8C64507}" srcOrd="0" destOrd="0" presId="urn:microsoft.com/office/officeart/2005/8/layout/cycle2"/>
    <dgm:cxn modelId="{762F8B03-618A-D042-A790-9AAC1897A7D3}" srcId="{7E84B9CA-ADE0-304A-897A-18B07726EB75}" destId="{1145106A-64F1-954D-8B08-FFF9C20D8593}" srcOrd="2" destOrd="0" parTransId="{C8E0933E-30EB-1E4A-BF66-0A37F1A449C7}" sibTransId="{3EA3F7C2-11F1-7B4D-B2A4-971AD7FFFB59}"/>
    <dgm:cxn modelId="{065DF804-2236-1845-BB15-DF0216D67085}" type="presOf" srcId="{6E53FC50-35F5-A24D-8F37-63BF343759F7}" destId="{5DA8E64A-9452-6447-B6D2-0AA5E8EF76A2}" srcOrd="1" destOrd="0" presId="urn:microsoft.com/office/officeart/2005/8/layout/cycle2"/>
    <dgm:cxn modelId="{9042EF17-8BB2-544A-9D96-F4EDE712B72A}" type="presOf" srcId="{38E47F94-4F5F-8D47-8813-FD63E43517A7}" destId="{1044E282-1DC2-9947-A8FC-AAF5E847CFC4}" srcOrd="0" destOrd="0" presId="urn:microsoft.com/office/officeart/2005/8/layout/cycle2"/>
    <dgm:cxn modelId="{2DBB742D-A9BA-F44D-A3FF-7A5729859F67}" type="presOf" srcId="{313096E8-C25D-394E-B5C8-E7C653BDC805}" destId="{2A28532C-1264-E44D-93F4-495B955E5F36}" srcOrd="1" destOrd="0" presId="urn:microsoft.com/office/officeart/2005/8/layout/cycle2"/>
    <dgm:cxn modelId="{921B4A40-E8BF-BA4B-B928-DE0EAF935444}" type="presOf" srcId="{7E84B9CA-ADE0-304A-897A-18B07726EB75}" destId="{E3213D4D-C911-9442-939E-E964A693E79B}" srcOrd="0" destOrd="0" presId="urn:microsoft.com/office/officeart/2005/8/layout/cycle2"/>
    <dgm:cxn modelId="{9CF6CD4D-53E9-654F-B7BD-7522B2157A02}" type="presOf" srcId="{A6A7256A-CECE-734E-81B4-BE93A301A3CD}" destId="{667B8021-4594-914C-92BC-CA2D66881351}" srcOrd="1" destOrd="0" presId="urn:microsoft.com/office/officeart/2005/8/layout/cycle2"/>
    <dgm:cxn modelId="{9F8EB854-19A9-994A-B0A3-C9C8A0DCA38D}" type="presOf" srcId="{6E53FC50-35F5-A24D-8F37-63BF343759F7}" destId="{1E97971A-E6EF-784B-AD10-2F804DCEE8FB}" srcOrd="0" destOrd="0" presId="urn:microsoft.com/office/officeart/2005/8/layout/cycle2"/>
    <dgm:cxn modelId="{11BBF557-7710-D747-9396-BD1F0F3022DF}" srcId="{7E84B9CA-ADE0-304A-897A-18B07726EB75}" destId="{A286632E-9540-FA4A-8B1E-77F3C577CC93}" srcOrd="3" destOrd="0" parTransId="{359D24D3-4F84-3846-8C3C-0BEA26F280A0}" sibTransId="{A6A7256A-CECE-734E-81B4-BE93A301A3CD}"/>
    <dgm:cxn modelId="{B565C76B-1A1F-9149-9A7B-8322076D0925}" type="presOf" srcId="{38E47F94-4F5F-8D47-8813-FD63E43517A7}" destId="{28AD2327-5FA8-0F40-9997-FFE21425F405}" srcOrd="1" destOrd="0" presId="urn:microsoft.com/office/officeart/2005/8/layout/cycle2"/>
    <dgm:cxn modelId="{D3134D7D-7668-4E49-BA92-026762BFB863}" type="presOf" srcId="{A286632E-9540-FA4A-8B1E-77F3C577CC93}" destId="{A2A04629-224D-2E44-A8B5-E609CABC158C}" srcOrd="0" destOrd="0" presId="urn:microsoft.com/office/officeart/2005/8/layout/cycle2"/>
    <dgm:cxn modelId="{84FB8B7E-AA6D-324B-B725-235DA44D2ED9}" type="presOf" srcId="{3EA3F7C2-11F1-7B4D-B2A4-971AD7FFFB59}" destId="{2C2C9A8C-517E-8F49-A7E4-DB84417291FF}" srcOrd="1" destOrd="0" presId="urn:microsoft.com/office/officeart/2005/8/layout/cycle2"/>
    <dgm:cxn modelId="{E51C0B83-24C3-C44F-B52D-A8E65BD1973E}" srcId="{7E84B9CA-ADE0-304A-897A-18B07726EB75}" destId="{0546E9C2-15E7-344F-BD45-1BE3AF90B84E}" srcOrd="4" destOrd="0" parTransId="{FA218121-D4B1-1F43-98AC-B38CEF21B4F7}" sibTransId="{38E47F94-4F5F-8D47-8813-FD63E43517A7}"/>
    <dgm:cxn modelId="{9654F597-0C5B-EA4F-8BA7-8321003A4F25}" type="presOf" srcId="{313096E8-C25D-394E-B5C8-E7C653BDC805}" destId="{0C76859E-88CD-C04B-8F41-FB8967AB4A31}" srcOrd="0" destOrd="0" presId="urn:microsoft.com/office/officeart/2005/8/layout/cycle2"/>
    <dgm:cxn modelId="{3F71ADB3-D085-C643-A385-637AA115BCCB}" type="presOf" srcId="{0546E9C2-15E7-344F-BD45-1BE3AF90B84E}" destId="{7EB17EE7-834E-9A4D-9E1B-2E20DD076985}" srcOrd="0" destOrd="0" presId="urn:microsoft.com/office/officeart/2005/8/layout/cycle2"/>
    <dgm:cxn modelId="{27DCFFBF-FEDE-0147-9D04-B4E9FB9F9C5D}" srcId="{7E84B9CA-ADE0-304A-897A-18B07726EB75}" destId="{251D1DC0-9760-614B-8D03-BAE26E422DD1}" srcOrd="5" destOrd="0" parTransId="{867DEBB9-C793-E440-B7F9-17C73808158C}" sibTransId="{6E53FC50-35F5-A24D-8F37-63BF343759F7}"/>
    <dgm:cxn modelId="{107510C1-1F52-6B4F-A12F-0BFCA3C25A3D}" type="presOf" srcId="{0947E41D-3CBA-C64D-8DDD-E679BE0238F0}" destId="{6B4D9722-DE57-784B-8176-D5BE5FCB961D}" srcOrd="0" destOrd="0" presId="urn:microsoft.com/office/officeart/2005/8/layout/cycle2"/>
    <dgm:cxn modelId="{052807C9-C6BA-524B-BD9A-935059A8BFDC}" srcId="{7E84B9CA-ADE0-304A-897A-18B07726EB75}" destId="{437B5F4C-0E0D-6A4B-93F6-1B96BE5CC1E4}" srcOrd="0" destOrd="0" parTransId="{EED4E4EB-2BFF-9C45-BC53-F8FA07E38003}" sibTransId="{313096E8-C25D-394E-B5C8-E7C653BDC805}"/>
    <dgm:cxn modelId="{353DEACD-0A82-614F-A949-3381E0AB67F0}" type="presOf" srcId="{A6A7256A-CECE-734E-81B4-BE93A301A3CD}" destId="{FB80F580-E9A8-384B-A2F8-225E1AE66E16}" srcOrd="0" destOrd="0" presId="urn:microsoft.com/office/officeart/2005/8/layout/cycle2"/>
    <dgm:cxn modelId="{8DFE10DC-B032-4E41-9223-B351BA0AA98D}" type="presOf" srcId="{F7AD577B-AC8F-5E42-AD85-26E75B54E74F}" destId="{E0ED2DE6-49F3-964E-9D70-10513ECA1DC1}" srcOrd="1" destOrd="0" presId="urn:microsoft.com/office/officeart/2005/8/layout/cycle2"/>
    <dgm:cxn modelId="{014956ED-BEEB-9B44-B436-052E36077AF3}" type="presOf" srcId="{F7AD577B-AC8F-5E42-AD85-26E75B54E74F}" destId="{CA3FBE33-4AFF-B24F-8E94-5403662E826D}" srcOrd="0" destOrd="0" presId="urn:microsoft.com/office/officeart/2005/8/layout/cycle2"/>
    <dgm:cxn modelId="{DD807DF0-7EE2-7742-9F87-CCEF0F50FE51}" srcId="{7E84B9CA-ADE0-304A-897A-18B07726EB75}" destId="{0947E41D-3CBA-C64D-8DDD-E679BE0238F0}" srcOrd="1" destOrd="0" parTransId="{9C03113F-7B67-B44B-8A78-1740CF5E3E9D}" sibTransId="{F7AD577B-AC8F-5E42-AD85-26E75B54E74F}"/>
    <dgm:cxn modelId="{C872A6F1-ED0F-A844-A3A7-748B67EF9531}" type="presOf" srcId="{3EA3F7C2-11F1-7B4D-B2A4-971AD7FFFB59}" destId="{50A7819E-7ECF-BF4C-B89E-465C53824FF6}" srcOrd="0" destOrd="0" presId="urn:microsoft.com/office/officeart/2005/8/layout/cycle2"/>
    <dgm:cxn modelId="{67B38AF6-686E-5641-9CAC-EA1093B32644}" type="presOf" srcId="{1145106A-64F1-954D-8B08-FFF9C20D8593}" destId="{74BF3BEF-F948-4744-9CBE-AE340D17413E}" srcOrd="0" destOrd="0" presId="urn:microsoft.com/office/officeart/2005/8/layout/cycle2"/>
    <dgm:cxn modelId="{EAD3D8F7-8653-F248-9295-684D745C7B69}" type="presOf" srcId="{437B5F4C-0E0D-6A4B-93F6-1B96BE5CC1E4}" destId="{60B32726-B542-6449-9FAA-D7EED3559052}" srcOrd="0" destOrd="0" presId="urn:microsoft.com/office/officeart/2005/8/layout/cycle2"/>
    <dgm:cxn modelId="{F6FA6D7F-50ED-B64F-B418-3C4A9DB3A160}" type="presParOf" srcId="{E3213D4D-C911-9442-939E-E964A693E79B}" destId="{60B32726-B542-6449-9FAA-D7EED3559052}" srcOrd="0" destOrd="0" presId="urn:microsoft.com/office/officeart/2005/8/layout/cycle2"/>
    <dgm:cxn modelId="{F8A18364-F752-624E-8DAA-30257A81B272}" type="presParOf" srcId="{E3213D4D-C911-9442-939E-E964A693E79B}" destId="{0C76859E-88CD-C04B-8F41-FB8967AB4A31}" srcOrd="1" destOrd="0" presId="urn:microsoft.com/office/officeart/2005/8/layout/cycle2"/>
    <dgm:cxn modelId="{F82105FB-A565-D142-A422-40C80757C4DC}" type="presParOf" srcId="{0C76859E-88CD-C04B-8F41-FB8967AB4A31}" destId="{2A28532C-1264-E44D-93F4-495B955E5F36}" srcOrd="0" destOrd="0" presId="urn:microsoft.com/office/officeart/2005/8/layout/cycle2"/>
    <dgm:cxn modelId="{1FCF4815-6AE4-0949-B379-4D96AC54A6BF}" type="presParOf" srcId="{E3213D4D-C911-9442-939E-E964A693E79B}" destId="{6B4D9722-DE57-784B-8176-D5BE5FCB961D}" srcOrd="2" destOrd="0" presId="urn:microsoft.com/office/officeart/2005/8/layout/cycle2"/>
    <dgm:cxn modelId="{A58B3B08-D862-B647-8FD2-EF334E357B88}" type="presParOf" srcId="{E3213D4D-C911-9442-939E-E964A693E79B}" destId="{CA3FBE33-4AFF-B24F-8E94-5403662E826D}" srcOrd="3" destOrd="0" presId="urn:microsoft.com/office/officeart/2005/8/layout/cycle2"/>
    <dgm:cxn modelId="{562C5D43-2A41-C941-9142-AFFFBC5E3538}" type="presParOf" srcId="{CA3FBE33-4AFF-B24F-8E94-5403662E826D}" destId="{E0ED2DE6-49F3-964E-9D70-10513ECA1DC1}" srcOrd="0" destOrd="0" presId="urn:microsoft.com/office/officeart/2005/8/layout/cycle2"/>
    <dgm:cxn modelId="{FCA6BC17-EA97-CA43-BBE4-4CF3C08FF6E6}" type="presParOf" srcId="{E3213D4D-C911-9442-939E-E964A693E79B}" destId="{74BF3BEF-F948-4744-9CBE-AE340D17413E}" srcOrd="4" destOrd="0" presId="urn:microsoft.com/office/officeart/2005/8/layout/cycle2"/>
    <dgm:cxn modelId="{A41D6D44-29D4-924C-A89E-39F03508801A}" type="presParOf" srcId="{E3213D4D-C911-9442-939E-E964A693E79B}" destId="{50A7819E-7ECF-BF4C-B89E-465C53824FF6}" srcOrd="5" destOrd="0" presId="urn:microsoft.com/office/officeart/2005/8/layout/cycle2"/>
    <dgm:cxn modelId="{646021E6-8E17-CB41-A35C-AF28138B1269}" type="presParOf" srcId="{50A7819E-7ECF-BF4C-B89E-465C53824FF6}" destId="{2C2C9A8C-517E-8F49-A7E4-DB84417291FF}" srcOrd="0" destOrd="0" presId="urn:microsoft.com/office/officeart/2005/8/layout/cycle2"/>
    <dgm:cxn modelId="{9DC2574F-D69D-D949-BF3B-1232BE3D9B68}" type="presParOf" srcId="{E3213D4D-C911-9442-939E-E964A693E79B}" destId="{A2A04629-224D-2E44-A8B5-E609CABC158C}" srcOrd="6" destOrd="0" presId="urn:microsoft.com/office/officeart/2005/8/layout/cycle2"/>
    <dgm:cxn modelId="{4F951EF0-6CA1-8547-ACFB-A65035B0E496}" type="presParOf" srcId="{E3213D4D-C911-9442-939E-E964A693E79B}" destId="{FB80F580-E9A8-384B-A2F8-225E1AE66E16}" srcOrd="7" destOrd="0" presId="urn:microsoft.com/office/officeart/2005/8/layout/cycle2"/>
    <dgm:cxn modelId="{1F06BA16-B2C5-D24C-8774-E9038942F16D}" type="presParOf" srcId="{FB80F580-E9A8-384B-A2F8-225E1AE66E16}" destId="{667B8021-4594-914C-92BC-CA2D66881351}" srcOrd="0" destOrd="0" presId="urn:microsoft.com/office/officeart/2005/8/layout/cycle2"/>
    <dgm:cxn modelId="{19B7A198-0846-4A46-A9B5-9A29E534371F}" type="presParOf" srcId="{E3213D4D-C911-9442-939E-E964A693E79B}" destId="{7EB17EE7-834E-9A4D-9E1B-2E20DD076985}" srcOrd="8" destOrd="0" presId="urn:microsoft.com/office/officeart/2005/8/layout/cycle2"/>
    <dgm:cxn modelId="{B59662BA-E21A-BE4B-9ABE-D698FB21FDB4}" type="presParOf" srcId="{E3213D4D-C911-9442-939E-E964A693E79B}" destId="{1044E282-1DC2-9947-A8FC-AAF5E847CFC4}" srcOrd="9" destOrd="0" presId="urn:microsoft.com/office/officeart/2005/8/layout/cycle2"/>
    <dgm:cxn modelId="{CC2AD324-9E27-A84E-8D97-548BD4C068DA}" type="presParOf" srcId="{1044E282-1DC2-9947-A8FC-AAF5E847CFC4}" destId="{28AD2327-5FA8-0F40-9997-FFE21425F405}" srcOrd="0" destOrd="0" presId="urn:microsoft.com/office/officeart/2005/8/layout/cycle2"/>
    <dgm:cxn modelId="{174ABCC6-AECD-2845-A069-CD500EA4A7A8}" type="presParOf" srcId="{E3213D4D-C911-9442-939E-E964A693E79B}" destId="{0F0F41FB-2527-A947-AE5B-94C6A8C64507}" srcOrd="10" destOrd="0" presId="urn:microsoft.com/office/officeart/2005/8/layout/cycle2"/>
    <dgm:cxn modelId="{F864F39D-129D-0C46-BC72-9623F592B208}" type="presParOf" srcId="{E3213D4D-C911-9442-939E-E964A693E79B}" destId="{1E97971A-E6EF-784B-AD10-2F804DCEE8FB}" srcOrd="11" destOrd="0" presId="urn:microsoft.com/office/officeart/2005/8/layout/cycle2"/>
    <dgm:cxn modelId="{BB3CB196-5506-154B-9BCC-55752015FD27}" type="presParOf" srcId="{1E97971A-E6EF-784B-AD10-2F804DCEE8FB}" destId="{5DA8E64A-9452-6447-B6D2-0AA5E8EF76A2}"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18A75A-A88D-D741-B8CF-FF0F397E6019}">
      <dsp:nvSpPr>
        <dsp:cNvPr id="0" name=""/>
        <dsp:cNvSpPr/>
      </dsp:nvSpPr>
      <dsp:spPr>
        <a:xfrm>
          <a:off x="5258183" y="2210115"/>
          <a:ext cx="2177126" cy="2177126"/>
        </a:xfrm>
        <a:prstGeom prst="ellipse">
          <a:avLst/>
        </a:prstGeom>
        <a:solidFill>
          <a:srgbClr val="2AC6F0">
            <a:alpha val="8500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Noto Sans" panose="020B0502040504020204" pitchFamily="34" charset="0"/>
              <a:ea typeface="+mn-ea"/>
              <a:cs typeface="+mn-cs"/>
            </a:rPr>
            <a:t>Lean Six Sigma Principles</a:t>
          </a:r>
          <a:endParaRPr lang="en-US" sz="2000" b="1" kern="1200" dirty="0">
            <a:solidFill>
              <a:srgbClr val="FFFFFF"/>
            </a:solidFill>
            <a:latin typeface="Noto Sans" panose="020B0502040504020204" pitchFamily="34" charset="0"/>
            <a:ea typeface="+mn-ea"/>
            <a:cs typeface="+mn-cs"/>
          </a:endParaRPr>
        </a:p>
      </dsp:txBody>
      <dsp:txXfrm>
        <a:off x="5577016" y="2528948"/>
        <a:ext cx="1539460" cy="1539460"/>
      </dsp:txXfrm>
    </dsp:sp>
    <dsp:sp modelId="{09444C9C-AC94-844A-8EE7-D7E6FB703FFB}">
      <dsp:nvSpPr>
        <dsp:cNvPr id="0" name=""/>
        <dsp:cNvSpPr/>
      </dsp:nvSpPr>
      <dsp:spPr>
        <a:xfrm rot="16200000">
          <a:off x="6024298" y="1887667"/>
          <a:ext cx="644896" cy="0"/>
        </a:xfrm>
        <a:custGeom>
          <a:avLst/>
          <a:gdLst/>
          <a:ahLst/>
          <a:cxnLst/>
          <a:rect l="0" t="0" r="0" b="0"/>
          <a:pathLst>
            <a:path>
              <a:moveTo>
                <a:pt x="0" y="0"/>
              </a:moveTo>
              <a:lnTo>
                <a:pt x="367154"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1A6A6043-FEC9-6843-BE16-AA28C0197E3C}">
      <dsp:nvSpPr>
        <dsp:cNvPr id="0" name=""/>
        <dsp:cNvSpPr/>
      </dsp:nvSpPr>
      <dsp:spPr>
        <a:xfrm>
          <a:off x="5378730" y="490374"/>
          <a:ext cx="1936032" cy="1074844"/>
        </a:xfrm>
        <a:prstGeom prst="roundRect">
          <a:avLst/>
        </a:prstGeom>
        <a:solidFill>
          <a:schemeClr val="bg1">
            <a:lumMod val="75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r>
            <a:rPr lang="en-GB" sz="1400" b="1" kern="1200"/>
            <a:t>Customer focus</a:t>
          </a:r>
          <a:endParaRPr lang="en-US" sz="1400" b="1" kern="1200" dirty="0">
            <a:solidFill>
              <a:srgbClr val="FFFFFF"/>
            </a:solidFill>
            <a:latin typeface="Noto Sans" panose="020B0502040504020204" pitchFamily="34" charset="0"/>
            <a:ea typeface="+mn-ea"/>
            <a:cs typeface="+mn-cs"/>
          </a:endParaRPr>
        </a:p>
      </dsp:txBody>
      <dsp:txXfrm>
        <a:off x="5431200" y="542844"/>
        <a:ext cx="1831092" cy="969904"/>
      </dsp:txXfrm>
    </dsp:sp>
    <dsp:sp modelId="{D03A8933-8A61-254A-8A04-3C21BB771587}">
      <dsp:nvSpPr>
        <dsp:cNvPr id="0" name=""/>
        <dsp:cNvSpPr/>
      </dsp:nvSpPr>
      <dsp:spPr>
        <a:xfrm rot="20322993">
          <a:off x="7403325" y="2704406"/>
          <a:ext cx="937901" cy="0"/>
        </a:xfrm>
        <a:custGeom>
          <a:avLst/>
          <a:gdLst/>
          <a:ahLst/>
          <a:cxnLst/>
          <a:rect l="0" t="0" r="0" b="0"/>
          <a:pathLst>
            <a:path>
              <a:moveTo>
                <a:pt x="0" y="0"/>
              </a:moveTo>
              <a:lnTo>
                <a:pt x="937901"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DAD00853-FC8E-F241-B741-60CA0F9FA00C}">
      <dsp:nvSpPr>
        <dsp:cNvPr id="0" name=""/>
        <dsp:cNvSpPr/>
      </dsp:nvSpPr>
      <dsp:spPr>
        <a:xfrm>
          <a:off x="8309243" y="1655149"/>
          <a:ext cx="1731181" cy="1083689"/>
        </a:xfrm>
        <a:prstGeom prst="roundRect">
          <a:avLst/>
        </a:prstGeom>
        <a:solidFill>
          <a:schemeClr val="bg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t>Continuous Improvement</a:t>
          </a:r>
        </a:p>
      </dsp:txBody>
      <dsp:txXfrm>
        <a:off x="8362144" y="1708050"/>
        <a:ext cx="1625379" cy="977887"/>
      </dsp:txXfrm>
    </dsp:sp>
    <dsp:sp modelId="{91FCC180-4DC5-274A-ADC9-EEDD0C0A5E98}">
      <dsp:nvSpPr>
        <dsp:cNvPr id="0" name=""/>
        <dsp:cNvSpPr/>
      </dsp:nvSpPr>
      <dsp:spPr>
        <a:xfrm rot="1594966">
          <a:off x="7393249" y="4021428"/>
          <a:ext cx="795764" cy="0"/>
        </a:xfrm>
        <a:custGeom>
          <a:avLst/>
          <a:gdLst/>
          <a:ahLst/>
          <a:cxnLst/>
          <a:rect l="0" t="0" r="0" b="0"/>
          <a:pathLst>
            <a:path>
              <a:moveTo>
                <a:pt x="0" y="0"/>
              </a:moveTo>
              <a:lnTo>
                <a:pt x="795764"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76F6AD12-9281-FD45-A360-44D2791D1762}">
      <dsp:nvSpPr>
        <dsp:cNvPr id="0" name=""/>
        <dsp:cNvSpPr/>
      </dsp:nvSpPr>
      <dsp:spPr>
        <a:xfrm>
          <a:off x="8146953" y="4090762"/>
          <a:ext cx="1731181" cy="1083689"/>
        </a:xfrm>
        <a:prstGeom prst="roundRect">
          <a:avLst/>
        </a:prstGeom>
        <a:solidFill>
          <a:schemeClr val="bg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t>Data-driven decision  making</a:t>
          </a:r>
        </a:p>
      </dsp:txBody>
      <dsp:txXfrm>
        <a:off x="8199854" y="4143663"/>
        <a:ext cx="1625379" cy="977887"/>
      </dsp:txXfrm>
    </dsp:sp>
    <dsp:sp modelId="{F111F660-8281-2045-938F-B2AC0690EF04}">
      <dsp:nvSpPr>
        <dsp:cNvPr id="0" name=""/>
        <dsp:cNvSpPr/>
      </dsp:nvSpPr>
      <dsp:spPr>
        <a:xfrm rot="5400000">
          <a:off x="5845519" y="4888468"/>
          <a:ext cx="1002454" cy="0"/>
        </a:xfrm>
        <a:custGeom>
          <a:avLst/>
          <a:gdLst/>
          <a:ahLst/>
          <a:cxnLst/>
          <a:rect l="0" t="0" r="0" b="0"/>
          <a:pathLst>
            <a:path>
              <a:moveTo>
                <a:pt x="0" y="0"/>
              </a:moveTo>
              <a:lnTo>
                <a:pt x="1002454"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DFE807E3-476E-D14D-BBA0-7A3DA83D6F8F}">
      <dsp:nvSpPr>
        <dsp:cNvPr id="0" name=""/>
        <dsp:cNvSpPr/>
      </dsp:nvSpPr>
      <dsp:spPr>
        <a:xfrm>
          <a:off x="5481156" y="5389695"/>
          <a:ext cx="1731181" cy="1083689"/>
        </a:xfrm>
        <a:prstGeom prst="roundRect">
          <a:avLst/>
        </a:prstGeom>
        <a:solidFill>
          <a:schemeClr val="bg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t>Structured problem solving</a:t>
          </a:r>
        </a:p>
      </dsp:txBody>
      <dsp:txXfrm>
        <a:off x="5534057" y="5442596"/>
        <a:ext cx="1625379" cy="977887"/>
      </dsp:txXfrm>
    </dsp:sp>
    <dsp:sp modelId="{5E05A0C8-7318-C448-A827-9841D129BDBD}">
      <dsp:nvSpPr>
        <dsp:cNvPr id="0" name=""/>
        <dsp:cNvSpPr/>
      </dsp:nvSpPr>
      <dsp:spPr>
        <a:xfrm rot="9049841">
          <a:off x="4652559" y="4063871"/>
          <a:ext cx="646625" cy="0"/>
        </a:xfrm>
        <a:custGeom>
          <a:avLst/>
          <a:gdLst/>
          <a:ahLst/>
          <a:cxnLst/>
          <a:rect l="0" t="0" r="0" b="0"/>
          <a:pathLst>
            <a:path>
              <a:moveTo>
                <a:pt x="0" y="0"/>
              </a:moveTo>
              <a:lnTo>
                <a:pt x="646625"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4071959C-57E1-D042-B6F7-5C3A1814CD79}">
      <dsp:nvSpPr>
        <dsp:cNvPr id="0" name=""/>
        <dsp:cNvSpPr/>
      </dsp:nvSpPr>
      <dsp:spPr>
        <a:xfrm>
          <a:off x="2962379" y="4162761"/>
          <a:ext cx="1731181" cy="1083689"/>
        </a:xfrm>
        <a:prstGeom prst="roundRect">
          <a:avLst/>
        </a:prstGeom>
        <a:solidFill>
          <a:schemeClr val="bg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t>Standardization</a:t>
          </a:r>
        </a:p>
      </dsp:txBody>
      <dsp:txXfrm>
        <a:off x="3015280" y="4215662"/>
        <a:ext cx="1625379" cy="977887"/>
      </dsp:txXfrm>
    </dsp:sp>
    <dsp:sp modelId="{F41DB63C-AF7F-044A-B51E-F7EECEF71AE0}">
      <dsp:nvSpPr>
        <dsp:cNvPr id="0" name=""/>
        <dsp:cNvSpPr/>
      </dsp:nvSpPr>
      <dsp:spPr>
        <a:xfrm rot="12317631">
          <a:off x="4511956" y="2616816"/>
          <a:ext cx="783799" cy="0"/>
        </a:xfrm>
        <a:custGeom>
          <a:avLst/>
          <a:gdLst/>
          <a:ahLst/>
          <a:cxnLst/>
          <a:rect l="0" t="0" r="0" b="0"/>
          <a:pathLst>
            <a:path>
              <a:moveTo>
                <a:pt x="0" y="0"/>
              </a:moveTo>
              <a:lnTo>
                <a:pt x="783799" y="0"/>
              </a:lnTo>
            </a:path>
          </a:pathLst>
        </a:custGeom>
        <a:noFill/>
        <a:ln w="19050" cap="flat" cmpd="sng" algn="ctr">
          <a:solidFill>
            <a:srgbClr val="B1E3EF"/>
          </a:solidFill>
          <a:prstDash val="solid"/>
          <a:miter lim="800000"/>
        </a:ln>
        <a:effectLst/>
      </dsp:spPr>
      <dsp:style>
        <a:lnRef idx="2">
          <a:scrgbClr r="0" g="0" b="0"/>
        </a:lnRef>
        <a:fillRef idx="0">
          <a:scrgbClr r="0" g="0" b="0"/>
        </a:fillRef>
        <a:effectRef idx="0">
          <a:scrgbClr r="0" g="0" b="0"/>
        </a:effectRef>
        <a:fontRef idx="minor"/>
      </dsp:style>
    </dsp:sp>
    <dsp:sp modelId="{D3FB49C7-4CC6-784E-8921-E83C505F3D9A}">
      <dsp:nvSpPr>
        <dsp:cNvPr id="0" name=""/>
        <dsp:cNvSpPr/>
      </dsp:nvSpPr>
      <dsp:spPr>
        <a:xfrm>
          <a:off x="2818346" y="1498479"/>
          <a:ext cx="1731181" cy="1083689"/>
        </a:xfrm>
        <a:prstGeom prst="roundRect">
          <a:avLst/>
        </a:prstGeom>
        <a:solidFill>
          <a:schemeClr val="bg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t>Leadership commitment</a:t>
          </a:r>
        </a:p>
      </dsp:txBody>
      <dsp:txXfrm>
        <a:off x="2871247" y="1551380"/>
        <a:ext cx="1625379" cy="9778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4AD89-6D8B-AD49-BCD3-375C042A9212}">
      <dsp:nvSpPr>
        <dsp:cNvPr id="0" name=""/>
        <dsp:cNvSpPr/>
      </dsp:nvSpPr>
      <dsp:spPr>
        <a:xfrm>
          <a:off x="2275" y="0"/>
          <a:ext cx="2025070" cy="541117"/>
        </a:xfrm>
        <a:prstGeom prst="chevron">
          <a:avLst/>
        </a:prstGeom>
        <a:solidFill>
          <a:srgbClr val="8FD6FB">
            <a:alpha val="8072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dirty="0"/>
            <a:t>Define</a:t>
          </a:r>
        </a:p>
      </dsp:txBody>
      <dsp:txXfrm>
        <a:off x="272834" y="0"/>
        <a:ext cx="1483953" cy="541117"/>
      </dsp:txXfrm>
    </dsp:sp>
    <dsp:sp modelId="{830F0D62-3010-344A-8B1C-1ADEE7AE7D65}">
      <dsp:nvSpPr>
        <dsp:cNvPr id="0" name=""/>
        <dsp:cNvSpPr/>
      </dsp:nvSpPr>
      <dsp:spPr>
        <a:xfrm>
          <a:off x="1824838" y="0"/>
          <a:ext cx="2025070" cy="541117"/>
        </a:xfrm>
        <a:prstGeom prst="chevron">
          <a:avLst/>
        </a:prstGeom>
        <a:solidFill>
          <a:srgbClr val="8FD6F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dirty="0"/>
            <a:t>Measure</a:t>
          </a:r>
        </a:p>
      </dsp:txBody>
      <dsp:txXfrm>
        <a:off x="2095397" y="0"/>
        <a:ext cx="1483953" cy="541117"/>
      </dsp:txXfrm>
    </dsp:sp>
    <dsp:sp modelId="{D83A04FE-F661-3249-92B1-AD135D5D478C}">
      <dsp:nvSpPr>
        <dsp:cNvPr id="0" name=""/>
        <dsp:cNvSpPr/>
      </dsp:nvSpPr>
      <dsp:spPr>
        <a:xfrm>
          <a:off x="3647401" y="0"/>
          <a:ext cx="2025070" cy="541117"/>
        </a:xfrm>
        <a:prstGeom prst="chevron">
          <a:avLst/>
        </a:prstGeom>
        <a:solidFill>
          <a:srgbClr val="1CB5F2">
            <a:alpha val="58905"/>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dirty="0" err="1"/>
            <a:t>Analyze</a:t>
          </a:r>
          <a:endParaRPr lang="en-GB" sz="2000" kern="1200" dirty="0"/>
        </a:p>
      </dsp:txBody>
      <dsp:txXfrm>
        <a:off x="3917960" y="0"/>
        <a:ext cx="1483953" cy="541117"/>
      </dsp:txXfrm>
    </dsp:sp>
    <dsp:sp modelId="{7A004EEF-32F9-F640-9FF4-CE322696D4A5}">
      <dsp:nvSpPr>
        <dsp:cNvPr id="0" name=""/>
        <dsp:cNvSpPr/>
      </dsp:nvSpPr>
      <dsp:spPr>
        <a:xfrm>
          <a:off x="5469965" y="0"/>
          <a:ext cx="2025070" cy="541117"/>
        </a:xfrm>
        <a:prstGeom prst="chevron">
          <a:avLst/>
        </a:prstGeom>
        <a:solidFill>
          <a:srgbClr val="1CB5F2">
            <a:alpha val="79000"/>
          </a:srgbClr>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dirty="0"/>
            <a:t>Improve</a:t>
          </a:r>
        </a:p>
      </dsp:txBody>
      <dsp:txXfrm>
        <a:off x="5740524" y="0"/>
        <a:ext cx="1483953" cy="541117"/>
      </dsp:txXfrm>
    </dsp:sp>
    <dsp:sp modelId="{AB7FDACB-38DD-FA45-8397-AB9997F52753}">
      <dsp:nvSpPr>
        <dsp:cNvPr id="0" name=""/>
        <dsp:cNvSpPr/>
      </dsp:nvSpPr>
      <dsp:spPr>
        <a:xfrm>
          <a:off x="7292528" y="0"/>
          <a:ext cx="2025070" cy="541117"/>
        </a:xfrm>
        <a:prstGeom prst="chevron">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dirty="0"/>
            <a:t>Control</a:t>
          </a:r>
        </a:p>
      </dsp:txBody>
      <dsp:txXfrm>
        <a:off x="7563087" y="0"/>
        <a:ext cx="1483953" cy="5411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C43BD-50A5-BA4D-A5D5-2FD884E2580D}">
      <dsp:nvSpPr>
        <dsp:cNvPr id="0" name=""/>
        <dsp:cNvSpPr/>
      </dsp:nvSpPr>
      <dsp:spPr>
        <a:xfrm rot="5400000">
          <a:off x="-173783" y="1546101"/>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5A33859-4B9E-C94C-B2F4-3C3D257780B6}">
      <dsp:nvSpPr>
        <dsp:cNvPr id="0" name=""/>
        <dsp:cNvSpPr/>
      </dsp:nvSpPr>
      <dsp:spPr>
        <a:xfrm>
          <a:off x="4087" y="891460"/>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1. Identify the problem</a:t>
          </a:r>
          <a:endParaRPr lang="en-GB" sz="1800" b="0" kern="1200" dirty="0">
            <a:latin typeface="SF Pro Display" pitchFamily="2" charset="0"/>
            <a:ea typeface="SF Pro Display" pitchFamily="2" charset="0"/>
          </a:endParaRPr>
        </a:p>
      </dsp:txBody>
      <dsp:txXfrm>
        <a:off x="31239" y="918612"/>
        <a:ext cx="2164227" cy="872740"/>
      </dsp:txXfrm>
    </dsp:sp>
    <dsp:sp modelId="{CC5CFF82-D146-A94D-AC1F-FA2E43085FC3}">
      <dsp:nvSpPr>
        <dsp:cNvPr id="0" name=""/>
        <dsp:cNvSpPr/>
      </dsp:nvSpPr>
      <dsp:spPr>
        <a:xfrm rot="5400000">
          <a:off x="-173783" y="2805925"/>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7D91EC-32E8-324E-978C-E519FD62430F}">
      <dsp:nvSpPr>
        <dsp:cNvPr id="0" name=""/>
        <dsp:cNvSpPr/>
      </dsp:nvSpPr>
      <dsp:spPr>
        <a:xfrm>
          <a:off x="4087" y="2151284"/>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2. Choose the team</a:t>
          </a:r>
          <a:endParaRPr lang="en-GB" sz="1800" b="0" kern="1200" dirty="0">
            <a:latin typeface="SF Pro Display" pitchFamily="2" charset="0"/>
            <a:ea typeface="SF Pro Display" pitchFamily="2" charset="0"/>
          </a:endParaRPr>
        </a:p>
      </dsp:txBody>
      <dsp:txXfrm>
        <a:off x="31239" y="2178436"/>
        <a:ext cx="2164227" cy="872740"/>
      </dsp:txXfrm>
    </dsp:sp>
    <dsp:sp modelId="{9068BD2F-D83C-9F45-A202-C89665DB59DB}">
      <dsp:nvSpPr>
        <dsp:cNvPr id="0" name=""/>
        <dsp:cNvSpPr/>
      </dsp:nvSpPr>
      <dsp:spPr>
        <a:xfrm>
          <a:off x="457620" y="3435837"/>
          <a:ext cx="294082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2460A1-AE41-9D4A-B2E3-6B63C206AF11}">
      <dsp:nvSpPr>
        <dsp:cNvPr id="0" name=""/>
        <dsp:cNvSpPr/>
      </dsp:nvSpPr>
      <dsp:spPr>
        <a:xfrm>
          <a:off x="4087" y="3411108"/>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3. Define the scope </a:t>
          </a:r>
          <a:endParaRPr lang="en-GB" sz="1800" b="0" kern="1200" dirty="0">
            <a:latin typeface="SF Pro Display" pitchFamily="2" charset="0"/>
            <a:ea typeface="SF Pro Display" pitchFamily="2" charset="0"/>
          </a:endParaRPr>
        </a:p>
      </dsp:txBody>
      <dsp:txXfrm>
        <a:off x="31239" y="3438260"/>
        <a:ext cx="2164227" cy="872740"/>
      </dsp:txXfrm>
    </dsp:sp>
    <dsp:sp modelId="{A2EA1FE1-4EEB-464C-8FC0-EC69A91E5C96}">
      <dsp:nvSpPr>
        <dsp:cNvPr id="0" name=""/>
        <dsp:cNvSpPr/>
      </dsp:nvSpPr>
      <dsp:spPr>
        <a:xfrm rot="16200000">
          <a:off x="2776863" y="2805925"/>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1AE1AA-37BA-E441-87DC-D788580EB1F3}">
      <dsp:nvSpPr>
        <dsp:cNvPr id="0" name=""/>
        <dsp:cNvSpPr/>
      </dsp:nvSpPr>
      <dsp:spPr>
        <a:xfrm>
          <a:off x="2954734" y="3411108"/>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4. Create a timeline </a:t>
          </a:r>
          <a:br>
            <a:rPr lang="en-US" sz="1800" b="0" kern="1200" dirty="0">
              <a:latin typeface="SF Pro Display" pitchFamily="2" charset="0"/>
              <a:ea typeface="SF Pro Display" pitchFamily="2" charset="0"/>
            </a:rPr>
          </a:br>
          <a:endParaRPr lang="en-GB" sz="1800" b="0" kern="1200" dirty="0">
            <a:latin typeface="SF Pro Display" pitchFamily="2" charset="0"/>
            <a:ea typeface="SF Pro Display" pitchFamily="2" charset="0"/>
          </a:endParaRPr>
        </a:p>
      </dsp:txBody>
      <dsp:txXfrm>
        <a:off x="2981886" y="3438260"/>
        <a:ext cx="2164227" cy="872740"/>
      </dsp:txXfrm>
    </dsp:sp>
    <dsp:sp modelId="{E654E87D-06BE-1449-8A9A-E16014E28A03}">
      <dsp:nvSpPr>
        <dsp:cNvPr id="0" name=""/>
        <dsp:cNvSpPr/>
      </dsp:nvSpPr>
      <dsp:spPr>
        <a:xfrm rot="16200000">
          <a:off x="2776863" y="1546101"/>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69C6CF-6734-6E43-A966-D241E171C64B}">
      <dsp:nvSpPr>
        <dsp:cNvPr id="0" name=""/>
        <dsp:cNvSpPr/>
      </dsp:nvSpPr>
      <dsp:spPr>
        <a:xfrm>
          <a:off x="2954734" y="2151284"/>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5. Add project data</a:t>
          </a:r>
          <a:endParaRPr lang="en-GB" sz="1800" b="0" kern="1200" dirty="0">
            <a:latin typeface="SF Pro Display" pitchFamily="2" charset="0"/>
            <a:ea typeface="SF Pro Display" pitchFamily="2" charset="0"/>
          </a:endParaRPr>
        </a:p>
      </dsp:txBody>
      <dsp:txXfrm>
        <a:off x="2981886" y="2178436"/>
        <a:ext cx="2164227" cy="872740"/>
      </dsp:txXfrm>
    </dsp:sp>
    <dsp:sp modelId="{061A8B5D-A1D3-5445-8F0A-0CD581620CA0}">
      <dsp:nvSpPr>
        <dsp:cNvPr id="0" name=""/>
        <dsp:cNvSpPr/>
      </dsp:nvSpPr>
      <dsp:spPr>
        <a:xfrm>
          <a:off x="3408266" y="916189"/>
          <a:ext cx="294082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D0A77F-C791-9648-A4AE-AB14DAC04BD3}">
      <dsp:nvSpPr>
        <dsp:cNvPr id="0" name=""/>
        <dsp:cNvSpPr/>
      </dsp:nvSpPr>
      <dsp:spPr>
        <a:xfrm>
          <a:off x="2954734" y="891460"/>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6. Map your value stream</a:t>
          </a:r>
          <a:endParaRPr lang="en-GB" sz="1800" b="0" kern="1200" dirty="0">
            <a:latin typeface="SF Pro Display" pitchFamily="2" charset="0"/>
            <a:ea typeface="SF Pro Display" pitchFamily="2" charset="0"/>
          </a:endParaRPr>
        </a:p>
      </dsp:txBody>
      <dsp:txXfrm>
        <a:off x="2981886" y="918612"/>
        <a:ext cx="2164227" cy="872740"/>
      </dsp:txXfrm>
    </dsp:sp>
    <dsp:sp modelId="{74C907A2-515A-744D-A010-C12F79E3DC43}">
      <dsp:nvSpPr>
        <dsp:cNvPr id="0" name=""/>
        <dsp:cNvSpPr/>
      </dsp:nvSpPr>
      <dsp:spPr>
        <a:xfrm rot="5400000">
          <a:off x="5727509" y="1546101"/>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D3E9C9-E44C-4F40-A5B6-C2B8D95D1FE7}">
      <dsp:nvSpPr>
        <dsp:cNvPr id="0" name=""/>
        <dsp:cNvSpPr/>
      </dsp:nvSpPr>
      <dsp:spPr>
        <a:xfrm>
          <a:off x="5905380" y="891460"/>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7. Analyze the current map</a:t>
          </a:r>
          <a:endParaRPr lang="en-GB" sz="1800" b="0" kern="1200" dirty="0">
            <a:latin typeface="SF Pro Display" pitchFamily="2" charset="0"/>
            <a:ea typeface="SF Pro Display" pitchFamily="2" charset="0"/>
          </a:endParaRPr>
        </a:p>
      </dsp:txBody>
      <dsp:txXfrm>
        <a:off x="5932532" y="918612"/>
        <a:ext cx="2164227" cy="872740"/>
      </dsp:txXfrm>
    </dsp:sp>
    <dsp:sp modelId="{EC05B372-2854-034E-B5C7-454C6511AF6A}">
      <dsp:nvSpPr>
        <dsp:cNvPr id="0" name=""/>
        <dsp:cNvSpPr/>
      </dsp:nvSpPr>
      <dsp:spPr>
        <a:xfrm rot="5400000">
          <a:off x="5727509" y="2805925"/>
          <a:ext cx="1252980" cy="199667"/>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BE29230-AD12-A44C-8342-F72D121EA0A4}">
      <dsp:nvSpPr>
        <dsp:cNvPr id="0" name=""/>
        <dsp:cNvSpPr/>
      </dsp:nvSpPr>
      <dsp:spPr>
        <a:xfrm>
          <a:off x="5905380" y="2151284"/>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8. Design the new map</a:t>
          </a:r>
          <a:endParaRPr lang="en-GB" sz="1800" b="0" kern="1200" dirty="0">
            <a:latin typeface="SF Pro Display" pitchFamily="2" charset="0"/>
            <a:ea typeface="SF Pro Display" pitchFamily="2" charset="0"/>
          </a:endParaRPr>
        </a:p>
      </dsp:txBody>
      <dsp:txXfrm>
        <a:off x="5932532" y="2178436"/>
        <a:ext cx="2164227" cy="872740"/>
      </dsp:txXfrm>
    </dsp:sp>
    <dsp:sp modelId="{469D1916-2CE1-9641-B98F-D94A0FCE8D91}">
      <dsp:nvSpPr>
        <dsp:cNvPr id="0" name=""/>
        <dsp:cNvSpPr/>
      </dsp:nvSpPr>
      <dsp:spPr>
        <a:xfrm>
          <a:off x="5905380" y="3411108"/>
          <a:ext cx="2218531" cy="9270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SF Pro Display" pitchFamily="2" charset="0"/>
              <a:ea typeface="SF Pro Display" pitchFamily="2" charset="0"/>
            </a:rPr>
            <a:t>9. Implement the new map</a:t>
          </a:r>
          <a:endParaRPr lang="en-GB" sz="1800" b="0" kern="1200" dirty="0">
            <a:latin typeface="SF Pro Display" pitchFamily="2" charset="0"/>
            <a:ea typeface="SF Pro Display" pitchFamily="2" charset="0"/>
          </a:endParaRPr>
        </a:p>
      </dsp:txBody>
      <dsp:txXfrm>
        <a:off x="5932532" y="3438260"/>
        <a:ext cx="2164227" cy="8727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29316-802A-0643-870B-1CADD3551670}">
      <dsp:nvSpPr>
        <dsp:cNvPr id="0" name=""/>
        <dsp:cNvSpPr/>
      </dsp:nvSpPr>
      <dsp:spPr>
        <a:xfrm>
          <a:off x="5107718" y="3833608"/>
          <a:ext cx="2785003" cy="1804050"/>
        </a:xfrm>
        <a:prstGeom prst="roundRect">
          <a:avLst>
            <a:gd name="adj" fmla="val 10000"/>
          </a:avLst>
        </a:prstGeom>
        <a:solidFill>
          <a:schemeClr val="lt1">
            <a:alpha val="90000"/>
            <a:hueOff val="0"/>
            <a:satOff val="0"/>
            <a:lumOff val="0"/>
            <a:alphaOff val="0"/>
          </a:schemeClr>
        </a:solidFill>
        <a:ln w="12700" cap="flat" cmpd="sng" algn="ctr">
          <a:solidFill>
            <a:srgbClr val="77777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r" defTabSz="666750">
            <a:lnSpc>
              <a:spcPct val="90000"/>
            </a:lnSpc>
            <a:spcBef>
              <a:spcPct val="0"/>
            </a:spcBef>
            <a:spcAft>
              <a:spcPct val="15000"/>
            </a:spcAft>
            <a:buNone/>
          </a:pPr>
          <a:endParaRPr lang="en-GB" sz="1500" kern="1200" dirty="0">
            <a:solidFill>
              <a:srgbClr val="777777"/>
            </a:solidFill>
            <a:latin typeface="SF Pro Display" pitchFamily="2" charset="0"/>
            <a:ea typeface="SF Pro Display" pitchFamily="2" charset="0"/>
            <a:cs typeface="Noto Sans Adlam" panose="020B0502040504020204" pitchFamily="34" charset="0"/>
          </a:endParaRPr>
        </a:p>
        <a:p>
          <a:pPr marL="114300" lvl="1" indent="-114300" algn="r" defTabSz="666750">
            <a:lnSpc>
              <a:spcPct val="90000"/>
            </a:lnSpc>
            <a:spcBef>
              <a:spcPct val="0"/>
            </a:spcBef>
            <a:spcAft>
              <a:spcPct val="15000"/>
            </a:spcAft>
            <a:buNone/>
          </a:pPr>
          <a:r>
            <a:rPr lang="en-GB" sz="1500" kern="1200" dirty="0">
              <a:solidFill>
                <a:srgbClr val="777777"/>
              </a:solidFill>
              <a:latin typeface="SF Pro Display" pitchFamily="2" charset="0"/>
              <a:ea typeface="SF Pro Display" pitchFamily="2" charset="0"/>
              <a:cs typeface="Noto Sans Adlam" panose="020B0502040504020204" pitchFamily="34" charset="0"/>
            </a:rPr>
            <a:t>Keep the workplace swept and clean</a:t>
          </a:r>
        </a:p>
      </dsp:txBody>
      <dsp:txXfrm>
        <a:off x="5982848" y="4324249"/>
        <a:ext cx="1870244" cy="1273780"/>
      </dsp:txXfrm>
    </dsp:sp>
    <dsp:sp modelId="{4C8793F9-6BEF-D842-8616-8D7B6A2125FC}">
      <dsp:nvSpPr>
        <dsp:cNvPr id="0" name=""/>
        <dsp:cNvSpPr/>
      </dsp:nvSpPr>
      <dsp:spPr>
        <a:xfrm>
          <a:off x="563765" y="3833608"/>
          <a:ext cx="2785003" cy="1804050"/>
        </a:xfrm>
        <a:prstGeom prst="roundRect">
          <a:avLst>
            <a:gd name="adj" fmla="val 10000"/>
          </a:avLst>
        </a:prstGeom>
        <a:solidFill>
          <a:schemeClr val="lt1">
            <a:alpha val="90000"/>
            <a:hueOff val="0"/>
            <a:satOff val="0"/>
            <a:lumOff val="0"/>
            <a:alphaOff val="0"/>
          </a:schemeClr>
        </a:solidFill>
        <a:ln w="12700" cap="flat" cmpd="sng" algn="ctr">
          <a:solidFill>
            <a:srgbClr val="77777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None/>
          </a:pPr>
          <a:r>
            <a:rPr lang="en-GB" sz="1500" kern="1200" dirty="0">
              <a:solidFill>
                <a:srgbClr val="777777"/>
              </a:solidFill>
              <a:latin typeface="SF Pro Display" pitchFamily="2" charset="0"/>
              <a:ea typeface="SF Pro Display" pitchFamily="2" charset="0"/>
              <a:cs typeface="Noto Sans Adlam" panose="020B0502040504020204" pitchFamily="34" charset="0"/>
            </a:rPr>
            <a:t>   Create a consistent approach with which tasks and procedures are done </a:t>
          </a:r>
        </a:p>
      </dsp:txBody>
      <dsp:txXfrm>
        <a:off x="603394" y="4324249"/>
        <a:ext cx="1870244" cy="1273780"/>
      </dsp:txXfrm>
    </dsp:sp>
    <dsp:sp modelId="{35367E5C-6057-D94E-AADD-1052A7F5C5E7}">
      <dsp:nvSpPr>
        <dsp:cNvPr id="0" name=""/>
        <dsp:cNvSpPr/>
      </dsp:nvSpPr>
      <dsp:spPr>
        <a:xfrm>
          <a:off x="5107718" y="0"/>
          <a:ext cx="2785003" cy="1804050"/>
        </a:xfrm>
        <a:prstGeom prst="roundRect">
          <a:avLst>
            <a:gd name="adj" fmla="val 10000"/>
          </a:avLst>
        </a:prstGeom>
        <a:solidFill>
          <a:schemeClr val="lt1">
            <a:alpha val="90000"/>
            <a:hueOff val="0"/>
            <a:satOff val="0"/>
            <a:lumOff val="0"/>
            <a:alphaOff val="0"/>
          </a:schemeClr>
        </a:solidFill>
        <a:ln w="12700" cap="flat" cmpd="sng" algn="ctr">
          <a:solidFill>
            <a:srgbClr val="77777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r" defTabSz="666750">
            <a:lnSpc>
              <a:spcPct val="90000"/>
            </a:lnSpc>
            <a:spcBef>
              <a:spcPct val="0"/>
            </a:spcBef>
            <a:spcAft>
              <a:spcPct val="15000"/>
            </a:spcAft>
            <a:buNone/>
          </a:pPr>
          <a:r>
            <a:rPr lang="en-GB" sz="1500" kern="1200" dirty="0">
              <a:solidFill>
                <a:srgbClr val="777777"/>
              </a:solidFill>
              <a:latin typeface="SF Pro Display" pitchFamily="2" charset="0"/>
              <a:ea typeface="SF Pro Display" pitchFamily="2" charset="0"/>
              <a:cs typeface="Noto Sans Adlam" panose="020B0502040504020204" pitchFamily="34" charset="0"/>
            </a:rPr>
            <a:t>Keep needed items in the correct place to allow easy and fast retrieval</a:t>
          </a:r>
        </a:p>
      </dsp:txBody>
      <dsp:txXfrm>
        <a:off x="5982848" y="39629"/>
        <a:ext cx="1870244" cy="1273780"/>
      </dsp:txXfrm>
    </dsp:sp>
    <dsp:sp modelId="{B488FBDE-899E-F24C-8579-F91F2DD0A46C}">
      <dsp:nvSpPr>
        <dsp:cNvPr id="0" name=""/>
        <dsp:cNvSpPr/>
      </dsp:nvSpPr>
      <dsp:spPr>
        <a:xfrm>
          <a:off x="563765" y="0"/>
          <a:ext cx="2785003" cy="1804050"/>
        </a:xfrm>
        <a:prstGeom prst="roundRect">
          <a:avLst>
            <a:gd name="adj" fmla="val 10000"/>
          </a:avLst>
        </a:prstGeom>
        <a:solidFill>
          <a:schemeClr val="lt1">
            <a:alpha val="90000"/>
            <a:hueOff val="0"/>
            <a:satOff val="0"/>
            <a:lumOff val="0"/>
            <a:alphaOff val="0"/>
          </a:schemeClr>
        </a:solidFill>
        <a:ln w="12700" cap="flat" cmpd="sng" algn="ctr">
          <a:solidFill>
            <a:srgbClr val="77777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None/>
          </a:pPr>
          <a:r>
            <a:rPr lang="en-GB" sz="1500" kern="1200" dirty="0">
              <a:solidFill>
                <a:srgbClr val="777777"/>
              </a:solidFill>
              <a:latin typeface="SF Pro Display" pitchFamily="2" charset="0"/>
              <a:ea typeface="SF Pro Display" pitchFamily="2" charset="0"/>
              <a:cs typeface="Noto Sans Adlam" panose="020B0502040504020204" pitchFamily="34" charset="0"/>
            </a:rPr>
            <a:t>   Separate needed items from unneeded and eliminate the later</a:t>
          </a:r>
        </a:p>
      </dsp:txBody>
      <dsp:txXfrm>
        <a:off x="603394" y="39629"/>
        <a:ext cx="1870244" cy="1273780"/>
      </dsp:txXfrm>
    </dsp:sp>
    <dsp:sp modelId="{5234E728-7B6F-FB4A-A693-FAFE9EEB27E9}">
      <dsp:nvSpPr>
        <dsp:cNvPr id="0" name=""/>
        <dsp:cNvSpPr/>
      </dsp:nvSpPr>
      <dsp:spPr>
        <a:xfrm>
          <a:off x="1730761" y="321346"/>
          <a:ext cx="2441106" cy="2441106"/>
        </a:xfrm>
        <a:prstGeom prst="pieWedge">
          <a:avLst/>
        </a:prstGeom>
        <a:solidFill>
          <a:srgbClr val="1CB5F2"/>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180000" bIns="900000" numCol="1" spcCol="1270" anchor="ctr" anchorCtr="0">
          <a:noAutofit/>
        </a:bodyPr>
        <a:lstStyle/>
        <a:p>
          <a:pPr marL="0" lvl="0" indent="0" algn="ct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Sort</a:t>
          </a:r>
        </a:p>
        <a:p>
          <a:pPr marL="0" lvl="0" indent="0" algn="ct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a:t>
          </a:r>
          <a:r>
            <a:rPr lang="en-GB" sz="2100" kern="1200" dirty="0" err="1">
              <a:solidFill>
                <a:schemeClr val="bg1"/>
              </a:solidFill>
              <a:latin typeface="SF Pro Display" pitchFamily="2" charset="0"/>
              <a:ea typeface="SF Pro Display" pitchFamily="2" charset="0"/>
              <a:cs typeface="Noto Sans Adlam" panose="020B0502040504020204" pitchFamily="34" charset="0"/>
            </a:rPr>
            <a:t>Seiketsu</a:t>
          </a:r>
          <a:r>
            <a:rPr lang="en-GB" sz="2100" kern="1200" dirty="0">
              <a:solidFill>
                <a:schemeClr val="bg1"/>
              </a:solidFill>
              <a:latin typeface="SF Pro Display" pitchFamily="2" charset="0"/>
              <a:ea typeface="SF Pro Display" pitchFamily="2" charset="0"/>
              <a:cs typeface="Noto Sans Adlam" panose="020B0502040504020204" pitchFamily="34" charset="0"/>
            </a:rPr>
            <a:t>) </a:t>
          </a:r>
        </a:p>
      </dsp:txBody>
      <dsp:txXfrm>
        <a:off x="2445744" y="1036329"/>
        <a:ext cx="1726123" cy="1726123"/>
      </dsp:txXfrm>
    </dsp:sp>
    <dsp:sp modelId="{A426FB43-4902-9747-8968-A5A96E606D04}">
      <dsp:nvSpPr>
        <dsp:cNvPr id="0" name=""/>
        <dsp:cNvSpPr/>
      </dsp:nvSpPr>
      <dsp:spPr>
        <a:xfrm rot="5400000">
          <a:off x="4284620" y="321346"/>
          <a:ext cx="2441106" cy="2441106"/>
        </a:xfrm>
        <a:prstGeom prst="pieWedge">
          <a:avLst/>
        </a:prstGeom>
        <a:solidFill>
          <a:srgbClr val="B1E3EF"/>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3999" tIns="0" rIns="72000" bIns="540000" numCol="1" spcCol="1270" anchor="ctr" anchorCtr="0">
          <a:noAutofit/>
        </a:bodyPr>
        <a:lstStyle/>
        <a:p>
          <a:pPr marL="0" lvl="0" indent="0" algn="ct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Set in </a:t>
          </a:r>
        </a:p>
        <a:p>
          <a:pPr marL="0" lvl="0" indent="0" algn="ct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order</a:t>
          </a:r>
        </a:p>
        <a:p>
          <a:pPr marL="0" lvl="0" indent="0" algn="ct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a:t>
          </a:r>
          <a:r>
            <a:rPr lang="en-GB" sz="2100" kern="1200" dirty="0" err="1">
              <a:solidFill>
                <a:schemeClr val="bg1"/>
              </a:solidFill>
              <a:latin typeface="SF Pro Display" pitchFamily="2" charset="0"/>
              <a:ea typeface="SF Pro Display" pitchFamily="2" charset="0"/>
              <a:cs typeface="Noto Sans Adlam" panose="020B0502040504020204" pitchFamily="34" charset="0"/>
            </a:rPr>
            <a:t>Seiri</a:t>
          </a:r>
          <a:r>
            <a:rPr lang="en-GB" sz="2100" kern="1200" dirty="0">
              <a:solidFill>
                <a:schemeClr val="bg1"/>
              </a:solidFill>
              <a:latin typeface="SF Pro Display" pitchFamily="2" charset="0"/>
              <a:ea typeface="SF Pro Display" pitchFamily="2" charset="0"/>
              <a:cs typeface="Noto Sans Adlam" panose="020B0502040504020204" pitchFamily="34" charset="0"/>
            </a:rPr>
            <a:t>)</a:t>
          </a:r>
        </a:p>
      </dsp:txBody>
      <dsp:txXfrm rot="-5400000">
        <a:off x="4284620" y="1036329"/>
        <a:ext cx="1726123" cy="1726123"/>
      </dsp:txXfrm>
    </dsp:sp>
    <dsp:sp modelId="{96D21C95-BFE2-EC48-BBE8-0A0E7D53747E}">
      <dsp:nvSpPr>
        <dsp:cNvPr id="0" name=""/>
        <dsp:cNvSpPr/>
      </dsp:nvSpPr>
      <dsp:spPr>
        <a:xfrm rot="10800000">
          <a:off x="4284620" y="2875206"/>
          <a:ext cx="2441106" cy="2441106"/>
        </a:xfrm>
        <a:prstGeom prst="pieWedge">
          <a:avLst/>
        </a:prstGeom>
        <a:solidFill>
          <a:srgbClr val="1CB5F2"/>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3999" tIns="360000" rIns="180000" bIns="0" numCol="1" spcCol="1270" anchor="ctr" anchorCtr="0">
          <a:noAutofit/>
        </a:bodyPr>
        <a:lstStyle/>
        <a:p>
          <a:pPr marL="0" lvl="0" indent="0" algn="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Shine</a:t>
          </a:r>
        </a:p>
        <a:p>
          <a:pPr marL="0" lvl="0" indent="0" algn="r"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a:t>
          </a:r>
          <a:r>
            <a:rPr lang="en-GB" sz="2100" kern="1200" dirty="0" err="1">
              <a:solidFill>
                <a:schemeClr val="bg1"/>
              </a:solidFill>
              <a:latin typeface="SF Pro Display" pitchFamily="2" charset="0"/>
              <a:ea typeface="SF Pro Display" pitchFamily="2" charset="0"/>
              <a:cs typeface="Noto Sans Adlam" panose="020B0502040504020204" pitchFamily="34" charset="0"/>
            </a:rPr>
            <a:t>Seiton</a:t>
          </a:r>
          <a:r>
            <a:rPr lang="en-GB" sz="2100" kern="1200" dirty="0">
              <a:solidFill>
                <a:schemeClr val="bg1"/>
              </a:solidFill>
              <a:latin typeface="SF Pro Display" pitchFamily="2" charset="0"/>
              <a:ea typeface="SF Pro Display" pitchFamily="2" charset="0"/>
              <a:cs typeface="Noto Sans Adlam" panose="020B0502040504020204" pitchFamily="34" charset="0"/>
            </a:rPr>
            <a:t>) </a:t>
          </a:r>
        </a:p>
      </dsp:txBody>
      <dsp:txXfrm rot="10800000">
        <a:off x="4284620" y="2875206"/>
        <a:ext cx="1726123" cy="1726123"/>
      </dsp:txXfrm>
    </dsp:sp>
    <dsp:sp modelId="{EBCB0CA8-BC25-CB48-950C-D419BEF73510}">
      <dsp:nvSpPr>
        <dsp:cNvPr id="0" name=""/>
        <dsp:cNvSpPr/>
      </dsp:nvSpPr>
      <dsp:spPr>
        <a:xfrm rot="16200000">
          <a:off x="1730761" y="2875206"/>
          <a:ext cx="2441106" cy="2441106"/>
        </a:xfrm>
        <a:prstGeom prst="pieWedge">
          <a:avLst/>
        </a:prstGeom>
        <a:solidFill>
          <a:srgbClr val="B1E3EF"/>
        </a:solidFill>
        <a:ln w="12700" cap="flat" cmpd="sng" algn="ctr">
          <a:noFill/>
          <a:prstDash val="solid"/>
          <a:miter lim="800000"/>
        </a:ln>
        <a:effectLst>
          <a:outerShdw blurRad="50800" dist="38100" dir="2700000" algn="t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6000" tIns="468000" rIns="324000" bIns="0" numCol="1" spcCol="1270" anchor="ctr" anchorCtr="0">
          <a:noAutofit/>
        </a:bodyPr>
        <a:lstStyle/>
        <a:p>
          <a:pPr marL="0" lvl="0" indent="0" algn="l" defTabSz="933450">
            <a:lnSpc>
              <a:spcPct val="90000"/>
            </a:lnSpc>
            <a:spcBef>
              <a:spcPct val="0"/>
            </a:spcBef>
            <a:spcAft>
              <a:spcPct val="35000"/>
            </a:spcAft>
            <a:buNone/>
          </a:pPr>
          <a:r>
            <a:rPr lang="en-GB" sz="2100" b="0" kern="1200" dirty="0">
              <a:solidFill>
                <a:schemeClr val="bg1"/>
              </a:solidFill>
              <a:latin typeface="SF Pro Display" pitchFamily="2" charset="0"/>
              <a:ea typeface="SF Pro Display" pitchFamily="2" charset="0"/>
              <a:cs typeface="Noto Sans Adlam" panose="020B0502040504020204" pitchFamily="34" charset="0"/>
            </a:rPr>
            <a:t>Standardize</a:t>
          </a:r>
        </a:p>
        <a:p>
          <a:pPr marL="0" lvl="0" indent="0" algn="l" defTabSz="933450">
            <a:lnSpc>
              <a:spcPct val="90000"/>
            </a:lnSpc>
            <a:spcBef>
              <a:spcPct val="0"/>
            </a:spcBef>
            <a:spcAft>
              <a:spcPct val="35000"/>
            </a:spcAft>
            <a:buNone/>
          </a:pPr>
          <a:r>
            <a:rPr lang="en-GB" sz="2100" kern="1200" dirty="0">
              <a:solidFill>
                <a:schemeClr val="bg1"/>
              </a:solidFill>
              <a:latin typeface="SF Pro Display" pitchFamily="2" charset="0"/>
              <a:ea typeface="SF Pro Display" pitchFamily="2" charset="0"/>
              <a:cs typeface="Noto Sans Adlam" panose="020B0502040504020204" pitchFamily="34" charset="0"/>
            </a:rPr>
            <a:t>(</a:t>
          </a:r>
          <a:r>
            <a:rPr lang="en-GB" sz="2100" kern="1200" dirty="0" err="1">
              <a:solidFill>
                <a:schemeClr val="bg1"/>
              </a:solidFill>
              <a:latin typeface="SF Pro Display" pitchFamily="2" charset="0"/>
              <a:ea typeface="SF Pro Display" pitchFamily="2" charset="0"/>
              <a:cs typeface="Noto Sans Adlam" panose="020B0502040504020204" pitchFamily="34" charset="0"/>
            </a:rPr>
            <a:t>Seiso</a:t>
          </a:r>
          <a:r>
            <a:rPr lang="en-GB" sz="2100" kern="1200" dirty="0">
              <a:solidFill>
                <a:schemeClr val="bg1"/>
              </a:solidFill>
              <a:latin typeface="SF Pro Display" pitchFamily="2" charset="0"/>
              <a:ea typeface="SF Pro Display" pitchFamily="2" charset="0"/>
              <a:cs typeface="Noto Sans Adlam" panose="020B0502040504020204" pitchFamily="34" charset="0"/>
            </a:rPr>
            <a:t>)</a:t>
          </a:r>
        </a:p>
      </dsp:txBody>
      <dsp:txXfrm rot="5400000">
        <a:off x="2445744" y="2875206"/>
        <a:ext cx="1726123" cy="1726123"/>
      </dsp:txXfrm>
    </dsp:sp>
    <dsp:sp modelId="{76891511-9261-4045-B9C0-4629D8BE1EAD}">
      <dsp:nvSpPr>
        <dsp:cNvPr id="0" name=""/>
        <dsp:cNvSpPr/>
      </dsp:nvSpPr>
      <dsp:spPr>
        <a:xfrm>
          <a:off x="3806828" y="2311440"/>
          <a:ext cx="842830" cy="732895"/>
        </a:xfrm>
        <a:prstGeom prst="circular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198B573-D6AD-4A4E-AF68-A00DEA65AAEA}">
      <dsp:nvSpPr>
        <dsp:cNvPr id="0" name=""/>
        <dsp:cNvSpPr/>
      </dsp:nvSpPr>
      <dsp:spPr>
        <a:xfrm rot="10800000">
          <a:off x="3806828" y="2593323"/>
          <a:ext cx="842830" cy="732895"/>
        </a:xfrm>
        <a:prstGeom prst="circular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B32726-B542-6449-9FAA-D7EED3559052}">
      <dsp:nvSpPr>
        <dsp:cNvPr id="0" name=""/>
        <dsp:cNvSpPr/>
      </dsp:nvSpPr>
      <dsp:spPr>
        <a:xfrm>
          <a:off x="4444071" y="1379"/>
          <a:ext cx="1664270" cy="1664270"/>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Choose a topic to focus on</a:t>
          </a:r>
        </a:p>
      </dsp:txBody>
      <dsp:txXfrm>
        <a:off x="4687798" y="245106"/>
        <a:ext cx="1176816" cy="1176816"/>
      </dsp:txXfrm>
    </dsp:sp>
    <dsp:sp modelId="{0C76859E-88CD-C04B-8F41-FB8967AB4A31}">
      <dsp:nvSpPr>
        <dsp:cNvPr id="0" name=""/>
        <dsp:cNvSpPr/>
      </dsp:nvSpPr>
      <dsp:spPr>
        <a:xfrm rot="1800000">
          <a:off x="6121516" y="1163738"/>
          <a:ext cx="426190" cy="561691"/>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a:off x="6130081" y="1244112"/>
        <a:ext cx="298333" cy="337015"/>
      </dsp:txXfrm>
    </dsp:sp>
    <dsp:sp modelId="{6B4D9722-DE57-784B-8176-D5BE5FCB961D}">
      <dsp:nvSpPr>
        <dsp:cNvPr id="0" name=""/>
        <dsp:cNvSpPr/>
      </dsp:nvSpPr>
      <dsp:spPr>
        <a:xfrm>
          <a:off x="6577383" y="1219200"/>
          <a:ext cx="1729793" cy="1729793"/>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Plan the walk</a:t>
          </a:r>
        </a:p>
      </dsp:txBody>
      <dsp:txXfrm>
        <a:off x="6830705" y="1472522"/>
        <a:ext cx="1223149" cy="1223149"/>
      </dsp:txXfrm>
    </dsp:sp>
    <dsp:sp modelId="{CA3FBE33-4AFF-B24F-8E94-5403662E826D}">
      <dsp:nvSpPr>
        <dsp:cNvPr id="0" name=""/>
        <dsp:cNvSpPr/>
      </dsp:nvSpPr>
      <dsp:spPr>
        <a:xfrm rot="5400000">
          <a:off x="7229184" y="3058152"/>
          <a:ext cx="426190" cy="561691"/>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293113" y="3106562"/>
        <a:ext cx="298333" cy="337015"/>
      </dsp:txXfrm>
    </dsp:sp>
    <dsp:sp modelId="{74BF3BEF-F948-4744-9CBE-AE340D17413E}">
      <dsp:nvSpPr>
        <dsp:cNvPr id="0" name=""/>
        <dsp:cNvSpPr/>
      </dsp:nvSpPr>
      <dsp:spPr>
        <a:xfrm>
          <a:off x="6610144" y="3753127"/>
          <a:ext cx="1664270" cy="1664270"/>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Prepare the team</a:t>
          </a:r>
        </a:p>
      </dsp:txBody>
      <dsp:txXfrm>
        <a:off x="6853871" y="3996854"/>
        <a:ext cx="1176816" cy="1176816"/>
      </dsp:txXfrm>
    </dsp:sp>
    <dsp:sp modelId="{50A7819E-7ECF-BF4C-B89E-465C53824FF6}">
      <dsp:nvSpPr>
        <dsp:cNvPr id="0" name=""/>
        <dsp:cNvSpPr/>
      </dsp:nvSpPr>
      <dsp:spPr>
        <a:xfrm rot="9000000">
          <a:off x="6148338" y="4923431"/>
          <a:ext cx="443554" cy="561691"/>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rot="10800000">
        <a:off x="6272490" y="5002503"/>
        <a:ext cx="310488" cy="337015"/>
      </dsp:txXfrm>
    </dsp:sp>
    <dsp:sp modelId="{A2A04629-224D-2E44-A8B5-E609CABC158C}">
      <dsp:nvSpPr>
        <dsp:cNvPr id="0" name=""/>
        <dsp:cNvSpPr/>
      </dsp:nvSpPr>
      <dsp:spPr>
        <a:xfrm>
          <a:off x="4444071" y="5003710"/>
          <a:ext cx="1664270" cy="1664270"/>
        </a:xfrm>
        <a:prstGeom prst="ellipse">
          <a:avLst/>
        </a:prstGeom>
        <a:solidFill>
          <a:srgbClr val="1CB5F2">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Observe the process</a:t>
          </a:r>
        </a:p>
      </dsp:txBody>
      <dsp:txXfrm>
        <a:off x="4687798" y="5247437"/>
        <a:ext cx="1176816" cy="1176816"/>
      </dsp:txXfrm>
    </dsp:sp>
    <dsp:sp modelId="{FB80F580-E9A8-384B-A2F8-225E1AE66E16}">
      <dsp:nvSpPr>
        <dsp:cNvPr id="0" name=""/>
        <dsp:cNvSpPr/>
      </dsp:nvSpPr>
      <dsp:spPr>
        <a:xfrm rot="12600000">
          <a:off x="3982265" y="4935985"/>
          <a:ext cx="443554" cy="561691"/>
        </a:xfrm>
        <a:prstGeom prst="rightArrow">
          <a:avLst>
            <a:gd name="adj1" fmla="val 60000"/>
            <a:gd name="adj2" fmla="val 50000"/>
          </a:avLst>
        </a:prstGeom>
        <a:solidFill>
          <a:schemeClr val="bg1">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rot="10800000">
        <a:off x="4106417" y="5081590"/>
        <a:ext cx="310488" cy="337015"/>
      </dsp:txXfrm>
    </dsp:sp>
    <dsp:sp modelId="{7EB17EE7-834E-9A4D-9E1B-2E20DD076985}">
      <dsp:nvSpPr>
        <dsp:cNvPr id="0" name=""/>
        <dsp:cNvSpPr/>
      </dsp:nvSpPr>
      <dsp:spPr>
        <a:xfrm>
          <a:off x="2277999" y="3753127"/>
          <a:ext cx="1664270" cy="166427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FFFFFF"/>
              </a:solidFill>
              <a:latin typeface="Noto Sans" panose="020B0502040504020204" pitchFamily="34" charset="0"/>
              <a:ea typeface="+mn-ea"/>
              <a:cs typeface="+mn-cs"/>
            </a:rPr>
            <a:t>Gather and analyze data</a:t>
          </a:r>
          <a:endParaRPr lang="en-GB" sz="1400" kern="1200" dirty="0"/>
        </a:p>
      </dsp:txBody>
      <dsp:txXfrm>
        <a:off x="2521726" y="3996854"/>
        <a:ext cx="1176816" cy="1176816"/>
      </dsp:txXfrm>
    </dsp:sp>
    <dsp:sp modelId="{1044E282-1DC2-9947-A8FC-AAF5E847CFC4}">
      <dsp:nvSpPr>
        <dsp:cNvPr id="0" name=""/>
        <dsp:cNvSpPr/>
      </dsp:nvSpPr>
      <dsp:spPr>
        <a:xfrm rot="16200000">
          <a:off x="2888357" y="3066387"/>
          <a:ext cx="443554" cy="561691"/>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GB" sz="2100" kern="1200"/>
        </a:p>
      </dsp:txBody>
      <dsp:txXfrm>
        <a:off x="2954890" y="3245258"/>
        <a:ext cx="310488" cy="337015"/>
      </dsp:txXfrm>
    </dsp:sp>
    <dsp:sp modelId="{0F0F41FB-2527-A947-AE5B-94C6A8C64507}">
      <dsp:nvSpPr>
        <dsp:cNvPr id="0" name=""/>
        <dsp:cNvSpPr/>
      </dsp:nvSpPr>
      <dsp:spPr>
        <a:xfrm>
          <a:off x="2277999" y="1251961"/>
          <a:ext cx="1664270" cy="166427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Decide on proceeding actions</a:t>
          </a:r>
        </a:p>
      </dsp:txBody>
      <dsp:txXfrm>
        <a:off x="2521726" y="1495688"/>
        <a:ext cx="1176816" cy="1176816"/>
      </dsp:txXfrm>
    </dsp:sp>
    <dsp:sp modelId="{1E97971A-E6EF-784B-AD10-2F804DCEE8FB}">
      <dsp:nvSpPr>
        <dsp:cNvPr id="0" name=""/>
        <dsp:cNvSpPr/>
      </dsp:nvSpPr>
      <dsp:spPr>
        <a:xfrm rot="19800000">
          <a:off x="3960522" y="1184236"/>
          <a:ext cx="443554" cy="561691"/>
        </a:xfrm>
        <a:prstGeom prst="rightArrow">
          <a:avLst>
            <a:gd name="adj1" fmla="val 60000"/>
            <a:gd name="adj2" fmla="val 50000"/>
          </a:avLst>
        </a:prstGeom>
        <a:solidFill>
          <a:schemeClr val="bg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GB" sz="2100" kern="1200"/>
        </a:p>
      </dsp:txBody>
      <dsp:txXfrm>
        <a:off x="3969436" y="1329841"/>
        <a:ext cx="310488" cy="337015"/>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1.9.2023</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youtu.be/tB1GcjslTec"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viima.com/collaborative-strategy-process"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FI" dirty="0"/>
              <a:t>For each phase we listed a set of tools t</a:t>
            </a:r>
            <a:r>
              <a:rPr lang="en-GB" dirty="0"/>
              <a:t>ha</a:t>
            </a:r>
            <a:r>
              <a:rPr lang="en-FI" dirty="0"/>
              <a:t>t can be used in a L</a:t>
            </a:r>
            <a:r>
              <a:rPr lang="en-GB" dirty="0"/>
              <a:t>e</a:t>
            </a:r>
            <a:r>
              <a:rPr lang="en-FI" dirty="0"/>
              <a:t>an Six Sigma project. </a:t>
            </a:r>
          </a:p>
          <a:p>
            <a:pPr marL="171450" indent="-171450">
              <a:buFont typeface="Arial" panose="020B0604020202020204" pitchFamily="34" charset="0"/>
              <a:buChar char="•"/>
            </a:pPr>
            <a:r>
              <a:rPr lang="en-FI" dirty="0"/>
              <a:t>You don’t have to use all of them. Choose what you find most suitable for your type of project and needs.</a:t>
            </a:r>
          </a:p>
          <a:p>
            <a:pPr marL="171450" indent="-171450">
              <a:buFont typeface="Arial" panose="020B0604020202020204" pitchFamily="34" charset="0"/>
              <a:buChar char="•"/>
            </a:pPr>
            <a:r>
              <a:rPr lang="en-FI" dirty="0"/>
              <a:t>Some of the tools can be used in more than one stage. For example, 5S can be used both in the Define and Improve phases of t</a:t>
            </a:r>
            <a:r>
              <a:rPr lang="en-GB" dirty="0"/>
              <a:t>he</a:t>
            </a:r>
            <a:r>
              <a:rPr lang="en-FI" dirty="0"/>
              <a:t> DMAIC model. We included all the details and templates only under the Define stage, so the slides won’t be repetitive. </a:t>
            </a:r>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1699954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100" b="0" i="0" dirty="0">
                <a:solidFill>
                  <a:schemeClr val="bg2">
                    <a:lumMod val="50000"/>
                  </a:schemeClr>
                </a:solidFill>
                <a:effectLst/>
                <a:latin typeface="SF Pro Display" pitchFamily="2" charset="0"/>
                <a:ea typeface="SF Pro Display" pitchFamily="2" charset="0"/>
              </a:rPr>
              <a:t>This is one example of a </a:t>
            </a:r>
            <a:r>
              <a:rPr lang="en-GB" sz="1100" b="0" i="0" dirty="0" err="1">
                <a:solidFill>
                  <a:schemeClr val="bg2">
                    <a:lumMod val="50000"/>
                  </a:schemeClr>
                </a:solidFill>
                <a:effectLst/>
                <a:latin typeface="SF Pro Display" pitchFamily="2" charset="0"/>
                <a:ea typeface="SF Pro Display" pitchFamily="2" charset="0"/>
              </a:rPr>
              <a:t>VoC</a:t>
            </a:r>
            <a:r>
              <a:rPr lang="en-GB" sz="1100" b="0" i="0" dirty="0">
                <a:solidFill>
                  <a:schemeClr val="bg2">
                    <a:lumMod val="50000"/>
                  </a:schemeClr>
                </a:solidFill>
                <a:effectLst/>
                <a:latin typeface="SF Pro Display" pitchFamily="2" charset="0"/>
                <a:ea typeface="SF Pro Display" pitchFamily="2" charset="0"/>
              </a:rPr>
              <a:t> matrix. </a:t>
            </a:r>
            <a:endParaRPr lang="en-FI" sz="1800" i="0" dirty="0">
              <a:solidFill>
                <a:schemeClr val="bg2">
                  <a:lumMod val="50000"/>
                </a:schemeClr>
              </a:solidFill>
              <a:latin typeface="SF Pro Display" pitchFamily="2" charset="0"/>
              <a:ea typeface="SF Pro Display" pitchFamily="2" charset="0"/>
            </a:endParaRPr>
          </a:p>
          <a:p>
            <a:pPr marL="0" indent="0" algn="l">
              <a:buFont typeface="+mj-lt"/>
              <a:buNone/>
            </a:pPr>
            <a:endParaRPr lang="en-GB" sz="1100" b="0" i="0" dirty="0">
              <a:solidFill>
                <a:srgbClr val="374151"/>
              </a:solidFill>
              <a:effectLst/>
              <a:latin typeface="SF Pro Display" pitchFamily="2" charset="0"/>
              <a:ea typeface="SF Pro Display" pitchFamily="2" charset="0"/>
            </a:endParaRPr>
          </a:p>
          <a:p>
            <a:pPr marL="0" indent="0" algn="l">
              <a:buFont typeface="+mj-lt"/>
              <a:buNone/>
            </a:pPr>
            <a:r>
              <a:rPr lang="en-GB" sz="1100" b="0" i="0" dirty="0">
                <a:solidFill>
                  <a:srgbClr val="374151"/>
                </a:solidFill>
                <a:effectLst/>
                <a:latin typeface="SF Pro Display" pitchFamily="2" charset="0"/>
                <a:ea typeface="SF Pro Display" pitchFamily="2" charset="0"/>
              </a:rPr>
              <a:t>There are several Voice of the Customer (</a:t>
            </a:r>
            <a:r>
              <a:rPr lang="en-GB" sz="1100" b="0" i="0" dirty="0" err="1">
                <a:solidFill>
                  <a:srgbClr val="374151"/>
                </a:solidFill>
                <a:effectLst/>
                <a:latin typeface="SF Pro Display" pitchFamily="2" charset="0"/>
                <a:ea typeface="SF Pro Display" pitchFamily="2" charset="0"/>
              </a:rPr>
              <a:t>VoC</a:t>
            </a:r>
            <a:r>
              <a:rPr lang="en-GB" sz="1100" b="0" i="0" dirty="0">
                <a:solidFill>
                  <a:srgbClr val="374151"/>
                </a:solidFill>
                <a:effectLst/>
                <a:latin typeface="SF Pro Display" pitchFamily="2" charset="0"/>
                <a:ea typeface="SF Pro Display" pitchFamily="2" charset="0"/>
              </a:rPr>
              <a:t>) tools available that can help you gather, </a:t>
            </a:r>
            <a:r>
              <a:rPr lang="en-GB" sz="1100" b="0" i="0" dirty="0" err="1">
                <a:solidFill>
                  <a:srgbClr val="374151"/>
                </a:solidFill>
                <a:effectLst/>
                <a:latin typeface="SF Pro Display" pitchFamily="2" charset="0"/>
                <a:ea typeface="SF Pro Display" pitchFamily="2" charset="0"/>
              </a:rPr>
              <a:t>analyze</a:t>
            </a:r>
            <a:r>
              <a:rPr lang="en-GB" sz="1100" b="0" i="0" dirty="0">
                <a:solidFill>
                  <a:srgbClr val="374151"/>
                </a:solidFill>
                <a:effectLst/>
                <a:latin typeface="SF Pro Display" pitchFamily="2" charset="0"/>
                <a:ea typeface="SF Pro Display" pitchFamily="2" charset="0"/>
              </a:rPr>
              <a:t>, and act upon customer feedback and insights. The one you choose comes down to your specific needs, the size of your organization, complexity of feedback needs, integration capabilities, reporting and analysis features. </a:t>
            </a:r>
          </a:p>
          <a:p>
            <a:pPr marL="0" indent="0" algn="l">
              <a:buFont typeface="+mj-lt"/>
              <a:buNone/>
            </a:pPr>
            <a:endParaRPr lang="en-GB" sz="1100" b="0" i="0" dirty="0">
              <a:solidFill>
                <a:srgbClr val="374151"/>
              </a:solidFill>
              <a:effectLst/>
              <a:latin typeface="SF Pro Display" pitchFamily="2" charset="0"/>
              <a:ea typeface="SF Pro Display" pitchFamily="2" charset="0"/>
            </a:endParaRPr>
          </a:p>
          <a:p>
            <a:pPr marL="0" indent="0" algn="l">
              <a:buFont typeface="+mj-lt"/>
              <a:buNone/>
            </a:pPr>
            <a:r>
              <a:rPr lang="en-GB" sz="1100" b="0" i="0" dirty="0">
                <a:solidFill>
                  <a:srgbClr val="374151"/>
                </a:solidFill>
                <a:effectLst/>
                <a:latin typeface="SF Pro Display" pitchFamily="2" charset="0"/>
                <a:ea typeface="SF Pro Display" pitchFamily="2" charset="0"/>
              </a:rPr>
              <a:t>You can try </a:t>
            </a:r>
            <a:r>
              <a:rPr lang="en-GB" sz="1100" b="0" i="0" dirty="0" err="1">
                <a:solidFill>
                  <a:srgbClr val="374151"/>
                </a:solidFill>
                <a:effectLst/>
                <a:latin typeface="SF Pro Display" pitchFamily="2" charset="0"/>
                <a:ea typeface="SF Pro Display" pitchFamily="2" charset="0"/>
              </a:rPr>
              <a:t>Viima</a:t>
            </a:r>
            <a:r>
              <a:rPr lang="en-GB" sz="1100" b="0" i="0" dirty="0">
                <a:solidFill>
                  <a:srgbClr val="374151"/>
                </a:solidFill>
                <a:effectLst/>
                <a:latin typeface="SF Pro Display" pitchFamily="2" charset="0"/>
                <a:ea typeface="SF Pro Display" pitchFamily="2" charset="0"/>
              </a:rPr>
              <a:t> for free to collect customer insights and data. https://</a:t>
            </a:r>
            <a:r>
              <a:rPr lang="en-GB" sz="1100" b="0" i="0" dirty="0" err="1">
                <a:solidFill>
                  <a:srgbClr val="374151"/>
                </a:solidFill>
                <a:effectLst/>
                <a:latin typeface="SF Pro Display" pitchFamily="2" charset="0"/>
                <a:ea typeface="SF Pro Display" pitchFamily="2" charset="0"/>
              </a:rPr>
              <a:t>www.viima.com</a:t>
            </a:r>
            <a:r>
              <a:rPr lang="en-GB" sz="1100" b="0" i="0" dirty="0">
                <a:solidFill>
                  <a:srgbClr val="374151"/>
                </a:solidFill>
                <a:effectLst/>
                <a:latin typeface="SF Pro Display" pitchFamily="2" charset="0"/>
                <a:ea typeface="SF Pro Display" pitchFamily="2" charset="0"/>
              </a:rPr>
              <a:t>/voice-of-the-customer</a:t>
            </a:r>
          </a:p>
          <a:p>
            <a:pPr marL="0" indent="0" algn="l">
              <a:buFont typeface="+mj-lt"/>
              <a:buNone/>
            </a:pPr>
            <a:endParaRPr lang="en-GB" sz="1100" b="0" i="0" dirty="0">
              <a:solidFill>
                <a:srgbClr val="374151"/>
              </a:solidFill>
              <a:effectLst/>
              <a:latin typeface="SF Pro Display" pitchFamily="2" charset="0"/>
              <a:ea typeface="SF Pro Display" pitchFamily="2" charset="0"/>
            </a:endParaRPr>
          </a:p>
          <a:p>
            <a:pPr marL="0" indent="0" algn="l">
              <a:buFont typeface="+mj-lt"/>
              <a:buNone/>
            </a:pPr>
            <a:endParaRPr lang="en-GB" sz="1100" b="0" i="0" dirty="0">
              <a:solidFill>
                <a:srgbClr val="374151"/>
              </a:solidFill>
              <a:effectLst/>
              <a:latin typeface="SF Pro Display" pitchFamily="2" charset="0"/>
              <a:ea typeface="SF Pro Display" pitchFamily="2" charset="0"/>
            </a:endParaRPr>
          </a:p>
          <a:p>
            <a:pPr marL="0" indent="0" algn="l">
              <a:buFont typeface="+mj-lt"/>
              <a:buNone/>
            </a:pPr>
            <a:r>
              <a:rPr lang="en-GB" sz="1100" b="0" i="0" dirty="0">
                <a:solidFill>
                  <a:srgbClr val="374151"/>
                </a:solidFill>
                <a:effectLst/>
                <a:latin typeface="SF Pro Display" pitchFamily="2" charset="0"/>
                <a:ea typeface="SF Pro Display" pitchFamily="2" charset="0"/>
              </a:rPr>
              <a:t>Other </a:t>
            </a:r>
            <a:r>
              <a:rPr lang="en-GB" sz="1100" b="0" i="0" dirty="0" err="1">
                <a:solidFill>
                  <a:srgbClr val="374151"/>
                </a:solidFill>
                <a:effectLst/>
                <a:latin typeface="SF Pro Display" pitchFamily="2" charset="0"/>
                <a:ea typeface="SF Pro Display" pitchFamily="2" charset="0"/>
              </a:rPr>
              <a:t>VoC</a:t>
            </a:r>
            <a:r>
              <a:rPr lang="en-GB" sz="1100" b="0" i="0" dirty="0">
                <a:solidFill>
                  <a:srgbClr val="374151"/>
                </a:solidFill>
                <a:effectLst/>
                <a:latin typeface="SF Pro Display" pitchFamily="2" charset="0"/>
                <a:ea typeface="SF Pro Display" pitchFamily="2" charset="0"/>
              </a:rPr>
              <a:t> tools you can consider:</a:t>
            </a:r>
          </a:p>
          <a:p>
            <a:pPr marL="0" indent="0" algn="l">
              <a:buFont typeface="+mj-lt"/>
              <a:buNone/>
            </a:pPr>
            <a:r>
              <a:rPr lang="en-GB" sz="1600" b="1" i="0" dirty="0">
                <a:effectLst/>
                <a:latin typeface="Söhne"/>
              </a:rPr>
              <a:t>SurveyMonkey:</a:t>
            </a:r>
            <a:r>
              <a:rPr lang="en-GB" sz="1600" b="0" i="0" dirty="0">
                <a:solidFill>
                  <a:srgbClr val="374151"/>
                </a:solidFill>
                <a:effectLst/>
                <a:latin typeface="Söhne"/>
              </a:rPr>
              <a:t> A user-friendly survey tool that enables organizations to create and distribute surveys to collect feedback from customers. It offers customizable templates and robust reporting features.</a:t>
            </a:r>
            <a:r>
              <a:rPr lang="en-GB" sz="1600" b="1" i="0" dirty="0">
                <a:effectLst/>
                <a:latin typeface="Söhne"/>
              </a:rPr>
              <a:t> Medallia:</a:t>
            </a:r>
            <a:r>
              <a:rPr lang="en-GB" sz="1600" b="0" i="0" dirty="0">
                <a:solidFill>
                  <a:srgbClr val="374151"/>
                </a:solidFill>
                <a:effectLst/>
                <a:latin typeface="Söhne"/>
              </a:rPr>
              <a:t> Offers a wide range of </a:t>
            </a:r>
            <a:r>
              <a:rPr lang="en-GB" sz="1600" b="0" i="0" dirty="0" err="1">
                <a:solidFill>
                  <a:srgbClr val="374151"/>
                </a:solidFill>
                <a:effectLst/>
                <a:latin typeface="Söhne"/>
              </a:rPr>
              <a:t>VoC</a:t>
            </a:r>
            <a:r>
              <a:rPr lang="en-GB" sz="1600" b="0" i="0" dirty="0">
                <a:solidFill>
                  <a:srgbClr val="374151"/>
                </a:solidFill>
                <a:effectLst/>
                <a:latin typeface="Söhne"/>
              </a:rPr>
              <a:t> solutions, including surveys, social media monitoring, and text analytics. It helps businesses understand customer sentiment and track their experiences across different touchpoints.</a:t>
            </a:r>
            <a:r>
              <a:rPr lang="en-GB" sz="1600" b="1" i="0" dirty="0">
                <a:effectLst/>
                <a:latin typeface="Söhne"/>
              </a:rPr>
              <a:t> </a:t>
            </a:r>
          </a:p>
          <a:p>
            <a:pPr marL="0" indent="0" algn="l">
              <a:buFont typeface="+mj-lt"/>
              <a:buNone/>
            </a:pPr>
            <a:r>
              <a:rPr lang="en-GB" sz="1600" b="1" i="0" dirty="0" err="1">
                <a:effectLst/>
                <a:latin typeface="Söhne"/>
              </a:rPr>
              <a:t>Wootric</a:t>
            </a:r>
            <a:r>
              <a:rPr lang="en-GB" sz="1600" b="1" i="0" dirty="0">
                <a:effectLst/>
                <a:latin typeface="Söhne"/>
              </a:rPr>
              <a:t>:</a:t>
            </a:r>
            <a:r>
              <a:rPr lang="en-GB" sz="1600" b="0" i="0" dirty="0">
                <a:solidFill>
                  <a:srgbClr val="374151"/>
                </a:solidFill>
                <a:effectLst/>
                <a:latin typeface="Söhne"/>
              </a:rPr>
              <a:t> Focuses on real-time customer feedback collection through NPS surveys, enabling organizations to gather insights and take immediate actions to improve customer experiences.</a:t>
            </a:r>
            <a:endParaRPr lang="en-GB" sz="1100" b="0" i="0" dirty="0">
              <a:solidFill>
                <a:srgbClr val="374151"/>
              </a:solidFill>
              <a:effectLst/>
              <a:latin typeface="SF Pro Display" pitchFamily="2" charset="0"/>
              <a:ea typeface="SF Pro Display" pitchFamily="2" charset="0"/>
            </a:endParaRPr>
          </a:p>
          <a:p>
            <a:pPr marL="0" indent="0" algn="l">
              <a:buFont typeface="+mj-lt"/>
              <a:buNone/>
            </a:pPr>
            <a:endParaRPr lang="en-GB" sz="1100" b="0" i="0" dirty="0">
              <a:solidFill>
                <a:schemeClr val="bg2">
                  <a:lumMod val="50000"/>
                </a:schemeClr>
              </a:solidFill>
              <a:effectLst/>
              <a:latin typeface="SF Pro Display" pitchFamily="2" charset="0"/>
              <a:ea typeface="SF Pro Display" pitchFamily="2" charset="0"/>
            </a:endParaRPr>
          </a:p>
          <a:p>
            <a:pPr marL="0" indent="0" algn="l">
              <a:buFont typeface="+mj-lt"/>
              <a:buNone/>
            </a:pPr>
            <a:endParaRPr lang="en-GB" sz="1100" b="0"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7 steps for </a:t>
            </a:r>
            <a:r>
              <a:rPr lang="en-GB" sz="1100" b="1" i="0" dirty="0" err="1">
                <a:solidFill>
                  <a:schemeClr val="bg2">
                    <a:lumMod val="50000"/>
                  </a:schemeClr>
                </a:solidFill>
                <a:effectLst/>
                <a:latin typeface="SF Pro Display" pitchFamily="2" charset="0"/>
                <a:ea typeface="SF Pro Display" pitchFamily="2" charset="0"/>
              </a:rPr>
              <a:t>VoC</a:t>
            </a:r>
            <a:r>
              <a:rPr lang="en-GB" sz="1100" b="1" i="0" dirty="0">
                <a:solidFill>
                  <a:schemeClr val="bg2">
                    <a:lumMod val="50000"/>
                  </a:schemeClr>
                </a:solidFill>
                <a:effectLst/>
                <a:latin typeface="SF Pro Display" pitchFamily="2" charset="0"/>
                <a:ea typeface="SF Pro Display" pitchFamily="2" charset="0"/>
              </a:rPr>
              <a:t> analysis: </a:t>
            </a: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1: Collect Customer Feedback:</a:t>
            </a:r>
            <a:r>
              <a:rPr lang="en-GB" sz="1100" b="0" i="0" dirty="0">
                <a:solidFill>
                  <a:schemeClr val="bg2">
                    <a:lumMod val="50000"/>
                  </a:schemeClr>
                </a:solidFill>
                <a:effectLst/>
                <a:latin typeface="SF Pro Display" pitchFamily="2" charset="0"/>
                <a:ea typeface="SF Pro Display" pitchFamily="2" charset="0"/>
              </a:rPr>
              <a:t> Gather customer feedback from various sources such as surveys, interviews, focus groups, customer service interactions, and online reviews. Compile both qualitative and quantitative data.</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2: Categorize Customer Inputs:</a:t>
            </a:r>
            <a:r>
              <a:rPr lang="en-GB" sz="1100" b="0" i="0" dirty="0">
                <a:solidFill>
                  <a:schemeClr val="bg2">
                    <a:lumMod val="50000"/>
                  </a:schemeClr>
                </a:solidFill>
                <a:effectLst/>
                <a:latin typeface="SF Pro Display" pitchFamily="2" charset="0"/>
                <a:ea typeface="SF Pro Display" pitchFamily="2" charset="0"/>
              </a:rPr>
              <a:t> Organize the collected feedback into categories that represent different customer needs, expectations, and preferences. These categories could be related to product features, quality, service, convenience, and more.</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3: Prioritize Customer Needs:</a:t>
            </a:r>
            <a:r>
              <a:rPr lang="en-GB" sz="1100" b="0" i="0" dirty="0">
                <a:solidFill>
                  <a:schemeClr val="bg2">
                    <a:lumMod val="50000"/>
                  </a:schemeClr>
                </a:solidFill>
                <a:effectLst/>
                <a:latin typeface="SF Pro Display" pitchFamily="2" charset="0"/>
                <a:ea typeface="SF Pro Display" pitchFamily="2" charset="0"/>
              </a:rPr>
              <a:t> Rank or prioritize the identified customer needs based on factors such as their importance, frequency of occurrence, and impact on customer satisfaction. This helps in focusing efforts on addressing the most critical needs first.</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4: Define Specific Criteria:</a:t>
            </a:r>
            <a:r>
              <a:rPr lang="en-GB" sz="1100" b="0" i="0" dirty="0">
                <a:solidFill>
                  <a:schemeClr val="bg2">
                    <a:lumMod val="50000"/>
                  </a:schemeClr>
                </a:solidFill>
                <a:effectLst/>
                <a:latin typeface="SF Pro Display" pitchFamily="2" charset="0"/>
                <a:ea typeface="SF Pro Display" pitchFamily="2" charset="0"/>
              </a:rPr>
              <a:t> For each prioritized customer need, define specific, measurable criteria that can guide improvement efforts. These criteria should be</a:t>
            </a:r>
          </a:p>
          <a:p>
            <a:pPr marL="0" indent="0" algn="l">
              <a:buFont typeface="+mj-lt"/>
              <a:buNone/>
            </a:pPr>
            <a:r>
              <a:rPr lang="en-GB" sz="1100" b="0" i="0" dirty="0">
                <a:solidFill>
                  <a:schemeClr val="bg2">
                    <a:lumMod val="50000"/>
                  </a:schemeClr>
                </a:solidFill>
                <a:effectLst/>
                <a:latin typeface="SF Pro Display" pitchFamily="2" charset="0"/>
                <a:ea typeface="SF Pro Display" pitchFamily="2" charset="0"/>
              </a:rPr>
              <a:t> clear, concise, and aligned with the corresponding customer need.</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5: Assign Metrics:</a:t>
            </a:r>
            <a:r>
              <a:rPr lang="en-GB" sz="1100" b="0" i="0" dirty="0">
                <a:solidFill>
                  <a:schemeClr val="bg2">
                    <a:lumMod val="50000"/>
                  </a:schemeClr>
                </a:solidFill>
                <a:effectLst/>
                <a:latin typeface="SF Pro Display" pitchFamily="2" charset="0"/>
                <a:ea typeface="SF Pro Display" pitchFamily="2" charset="0"/>
              </a:rPr>
              <a:t> Identify key performance indicators (KPIs) or metrics that will be used to measure the performance of the process or product in relation to each customer need. These metrics should be quantifiable and relevant.</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6: Develop Improvement Plans:</a:t>
            </a:r>
            <a:r>
              <a:rPr lang="en-GB" sz="1100" b="0" i="0" dirty="0">
                <a:solidFill>
                  <a:schemeClr val="bg2">
                    <a:lumMod val="50000"/>
                  </a:schemeClr>
                </a:solidFill>
                <a:effectLst/>
                <a:latin typeface="SF Pro Display" pitchFamily="2" charset="0"/>
                <a:ea typeface="SF Pro Display" pitchFamily="2" charset="0"/>
              </a:rPr>
              <a:t> Based on the </a:t>
            </a:r>
            <a:r>
              <a:rPr lang="en-GB" sz="1100" b="0" i="0" dirty="0" err="1">
                <a:solidFill>
                  <a:schemeClr val="bg2">
                    <a:lumMod val="50000"/>
                  </a:schemeClr>
                </a:solidFill>
                <a:effectLst/>
                <a:latin typeface="SF Pro Display" pitchFamily="2" charset="0"/>
                <a:ea typeface="SF Pro Display" pitchFamily="2" charset="0"/>
              </a:rPr>
              <a:t>VoC</a:t>
            </a:r>
            <a:r>
              <a:rPr lang="en-GB" sz="1100" b="0" i="0" dirty="0">
                <a:solidFill>
                  <a:schemeClr val="bg2">
                    <a:lumMod val="50000"/>
                  </a:schemeClr>
                </a:solidFill>
                <a:effectLst/>
                <a:latin typeface="SF Pro Display" pitchFamily="2" charset="0"/>
                <a:ea typeface="SF Pro Display" pitchFamily="2" charset="0"/>
              </a:rPr>
              <a:t> matrix, create action plans to address the gaps between customer needs and the current state of the process or product. Determine how each need can be met through process enhancements, feature additions, or service improvements.</a:t>
            </a:r>
          </a:p>
          <a:p>
            <a:pPr marL="0" indent="0" algn="l">
              <a:buFont typeface="+mj-lt"/>
              <a:buNone/>
            </a:pPr>
            <a:endParaRPr lang="en-GB" sz="1100" b="1"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1100" b="1" i="0" dirty="0">
                <a:solidFill>
                  <a:schemeClr val="bg2">
                    <a:lumMod val="50000"/>
                  </a:schemeClr>
                </a:solidFill>
                <a:effectLst/>
                <a:latin typeface="SF Pro Display" pitchFamily="2" charset="0"/>
                <a:ea typeface="SF Pro Display" pitchFamily="2" charset="0"/>
              </a:rPr>
              <a:t>Step 7: Monitor and Update:</a:t>
            </a:r>
            <a:r>
              <a:rPr lang="en-GB" sz="1100" b="0" i="0" dirty="0">
                <a:solidFill>
                  <a:schemeClr val="bg2">
                    <a:lumMod val="50000"/>
                  </a:schemeClr>
                </a:solidFill>
                <a:effectLst/>
                <a:latin typeface="SF Pro Display" pitchFamily="2" charset="0"/>
                <a:ea typeface="SF Pro Display" pitchFamily="2" charset="0"/>
              </a:rPr>
              <a:t> Establish mechanisms to continuously monitor customer feedback and update the </a:t>
            </a:r>
            <a:r>
              <a:rPr lang="en-GB" sz="1100" b="0" i="0" dirty="0" err="1">
                <a:solidFill>
                  <a:schemeClr val="bg2">
                    <a:lumMod val="50000"/>
                  </a:schemeClr>
                </a:solidFill>
                <a:effectLst/>
                <a:latin typeface="SF Pro Display" pitchFamily="2" charset="0"/>
                <a:ea typeface="SF Pro Display" pitchFamily="2" charset="0"/>
              </a:rPr>
              <a:t>VoC</a:t>
            </a:r>
            <a:r>
              <a:rPr lang="en-GB" sz="1100" b="0" i="0" dirty="0">
                <a:solidFill>
                  <a:schemeClr val="bg2">
                    <a:lumMod val="50000"/>
                  </a:schemeClr>
                </a:solidFill>
                <a:effectLst/>
                <a:latin typeface="SF Pro Display" pitchFamily="2" charset="0"/>
                <a:ea typeface="SF Pro Display" pitchFamily="2" charset="0"/>
              </a:rPr>
              <a:t> matrix accordingly. Regularly review and adjust improvement initiatives based on changing customer preferences and new insights.</a:t>
            </a:r>
          </a:p>
          <a:p>
            <a:pPr marL="0" indent="0" fontAlgn="base">
              <a:buFont typeface="+mj-lt"/>
              <a:buNone/>
            </a:pPr>
            <a:endParaRPr lang="en-FI" sz="1100" i="0" dirty="0">
              <a:solidFill>
                <a:schemeClr val="bg2">
                  <a:lumMod val="50000"/>
                </a:schemeClr>
              </a:solidFill>
              <a:latin typeface="SF Pro Display" pitchFamily="2" charset="0"/>
              <a:ea typeface="SF Pro Display" pitchFamily="2" charset="0"/>
            </a:endParaRPr>
          </a:p>
          <a:p>
            <a:pPr marL="0" indent="0" algn="l">
              <a:buFont typeface="+mj-lt"/>
              <a:buNone/>
            </a:pPr>
            <a:r>
              <a:rPr lang="en-GB" sz="900" b="0" i="0" dirty="0">
                <a:solidFill>
                  <a:srgbClr val="374151"/>
                </a:solidFill>
                <a:effectLst/>
                <a:latin typeface="Söhne"/>
              </a:rPr>
              <a:t>To enhance your understanding of customer needs and improve customer experiences you can also create a </a:t>
            </a:r>
            <a:r>
              <a:rPr lang="en-GB" sz="900" b="0" i="0" dirty="0" err="1">
                <a:solidFill>
                  <a:srgbClr val="374151"/>
                </a:solidFill>
                <a:effectLst/>
                <a:latin typeface="Söhne"/>
              </a:rPr>
              <a:t>VoC</a:t>
            </a:r>
            <a:r>
              <a:rPr lang="en-GB" sz="900" b="0" i="0" dirty="0">
                <a:solidFill>
                  <a:srgbClr val="374151"/>
                </a:solidFill>
                <a:effectLst/>
                <a:latin typeface="Söhne"/>
              </a:rPr>
              <a:t> matrix. </a:t>
            </a:r>
            <a:endParaRPr lang="en-GB" sz="800" b="0" i="0" dirty="0">
              <a:solidFill>
                <a:schemeClr val="bg2">
                  <a:lumMod val="50000"/>
                </a:schemeClr>
              </a:solidFill>
              <a:effectLst/>
              <a:latin typeface="SF Pro Display" pitchFamily="2" charset="0"/>
              <a:ea typeface="SF Pro Display" pitchFamily="2" charset="0"/>
            </a:endParaRPr>
          </a:p>
          <a:p>
            <a:pPr marL="0" indent="0" algn="l">
              <a:buFont typeface="+mj-lt"/>
              <a:buNone/>
            </a:pPr>
            <a:r>
              <a:rPr lang="en-GB" sz="800" b="0" i="0" dirty="0">
                <a:solidFill>
                  <a:schemeClr val="bg2">
                    <a:lumMod val="50000"/>
                  </a:schemeClr>
                </a:solidFill>
                <a:effectLst/>
                <a:latin typeface="SF Pro Display" pitchFamily="2" charset="0"/>
                <a:ea typeface="SF Pro Display" pitchFamily="2" charset="0"/>
              </a:rPr>
              <a:t>Creating a Voice of the Customer (</a:t>
            </a:r>
            <a:r>
              <a:rPr lang="en-GB" sz="800" b="0" i="0" dirty="0" err="1">
                <a:solidFill>
                  <a:schemeClr val="bg2">
                    <a:lumMod val="50000"/>
                  </a:schemeClr>
                </a:solidFill>
                <a:effectLst/>
                <a:latin typeface="SF Pro Display" pitchFamily="2" charset="0"/>
                <a:ea typeface="SF Pro Display" pitchFamily="2" charset="0"/>
              </a:rPr>
              <a:t>VoC</a:t>
            </a:r>
            <a:r>
              <a:rPr lang="en-GB" sz="800" b="0" i="0" dirty="0">
                <a:solidFill>
                  <a:schemeClr val="bg2">
                    <a:lumMod val="50000"/>
                  </a:schemeClr>
                </a:solidFill>
                <a:effectLst/>
                <a:latin typeface="SF Pro Display" pitchFamily="2" charset="0"/>
                <a:ea typeface="SF Pro Display" pitchFamily="2" charset="0"/>
              </a:rPr>
              <a:t>) matrix can be used t</a:t>
            </a:r>
            <a:r>
              <a:rPr lang="en-GB" sz="900" b="0" i="0" dirty="0">
                <a:solidFill>
                  <a:srgbClr val="374151"/>
                </a:solidFill>
                <a:effectLst/>
                <a:latin typeface="Söhne"/>
              </a:rPr>
              <a:t>o categorize and prioritize customer feedback and needs based on their impact on customer satisfaction and the effort required to address them.</a:t>
            </a:r>
          </a:p>
          <a:p>
            <a:pPr algn="l">
              <a:buFont typeface="Arial" panose="020B0604020202020204" pitchFamily="34" charset="0"/>
              <a:buChar char="•"/>
            </a:pPr>
            <a:r>
              <a:rPr lang="en-GB" sz="1100" b="1" i="0" dirty="0">
                <a:solidFill>
                  <a:srgbClr val="374151"/>
                </a:solidFill>
                <a:effectLst/>
                <a:latin typeface="Söhne"/>
              </a:rPr>
              <a:t>Usage:</a:t>
            </a:r>
            <a:r>
              <a:rPr lang="en-GB" sz="1100" b="0" i="0" dirty="0">
                <a:solidFill>
                  <a:srgbClr val="374151"/>
                </a:solidFill>
                <a:effectLst/>
                <a:latin typeface="Söhne"/>
              </a:rPr>
              <a:t> It's a manual approach that involves </a:t>
            </a:r>
            <a:r>
              <a:rPr lang="en-GB" sz="1100" b="0" i="0" dirty="0" err="1">
                <a:solidFill>
                  <a:srgbClr val="374151"/>
                </a:solidFill>
                <a:effectLst/>
                <a:latin typeface="Söhne"/>
              </a:rPr>
              <a:t>analyzing</a:t>
            </a:r>
            <a:r>
              <a:rPr lang="en-GB" sz="1100" b="0" i="0" dirty="0">
                <a:solidFill>
                  <a:srgbClr val="374151"/>
                </a:solidFill>
                <a:effectLst/>
                <a:latin typeface="Söhne"/>
              </a:rPr>
              <a:t> customer feedback and organizing it into categories and priorities.</a:t>
            </a:r>
          </a:p>
          <a:p>
            <a:pPr algn="l">
              <a:buFont typeface="Arial" panose="020B0604020202020204" pitchFamily="34" charset="0"/>
              <a:buChar char="•"/>
            </a:pPr>
            <a:r>
              <a:rPr lang="en-GB" sz="1100" b="1" i="0" dirty="0">
                <a:solidFill>
                  <a:srgbClr val="374151"/>
                </a:solidFill>
                <a:effectLst/>
                <a:latin typeface="Söhne"/>
              </a:rPr>
              <a:t>Benefits:</a:t>
            </a:r>
            <a:r>
              <a:rPr lang="en-GB" sz="1100" b="0" i="0" dirty="0">
                <a:solidFill>
                  <a:srgbClr val="374151"/>
                </a:solidFill>
                <a:effectLst/>
                <a:latin typeface="Söhne"/>
              </a:rPr>
              <a:t> Provides a structured way to understand customer needs, aligns the team around priorities, and guides improvement efforts.</a:t>
            </a:r>
          </a:p>
          <a:p>
            <a:pPr algn="l">
              <a:buFont typeface="Arial" panose="020B0604020202020204" pitchFamily="34" charset="0"/>
              <a:buChar char="•"/>
            </a:pPr>
            <a:r>
              <a:rPr lang="en-GB" sz="1100" b="1" i="0" dirty="0">
                <a:solidFill>
                  <a:srgbClr val="374151"/>
                </a:solidFill>
                <a:effectLst/>
                <a:latin typeface="Söhne"/>
              </a:rPr>
              <a:t>Limitations:</a:t>
            </a:r>
            <a:r>
              <a:rPr lang="en-GB" sz="1100" b="0" i="0" dirty="0">
                <a:solidFill>
                  <a:srgbClr val="374151"/>
                </a:solidFill>
                <a:effectLst/>
                <a:latin typeface="Söhne"/>
              </a:rPr>
              <a:t> Manual process, may not provide real-time insights, lacks features for data collection and sophisticated analysis.</a:t>
            </a:r>
          </a:p>
          <a:p>
            <a:pPr marL="0" indent="0" algn="l">
              <a:buFont typeface="+mj-lt"/>
              <a:buNone/>
            </a:pPr>
            <a:endParaRPr lang="en-GB" sz="900" b="0" i="0" dirty="0">
              <a:solidFill>
                <a:srgbClr val="374151"/>
              </a:solidFill>
              <a:effectLst/>
              <a:latin typeface="Söhne"/>
              <a:ea typeface="SF Pro Display" pitchFamily="2" charset="0"/>
            </a:endParaRPr>
          </a:p>
          <a:p>
            <a:pPr marL="0" indent="0" algn="l">
              <a:buFont typeface="+mj-lt"/>
              <a:buNone/>
            </a:pPr>
            <a:endParaRPr lang="en-GB" sz="800" b="0" i="0" dirty="0">
              <a:solidFill>
                <a:schemeClr val="bg2">
                  <a:lumMod val="50000"/>
                </a:schemeClr>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12</a:t>
            </a:fld>
            <a:endParaRPr lang="en-FI" dirty="0"/>
          </a:p>
        </p:txBody>
      </p:sp>
    </p:spTree>
    <p:extLst>
      <p:ext uri="{BB962C8B-B14F-4D97-AF65-F5344CB8AC3E}">
        <p14:creationId xmlns:p14="http://schemas.microsoft.com/office/powerpoint/2010/main" val="140015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FI" dirty="0"/>
              <a:t>Jobs To Be Done (</a:t>
            </a:r>
            <a:r>
              <a:rPr lang="en-US" sz="1200" dirty="0">
                <a:solidFill>
                  <a:schemeClr val="bg1"/>
                </a:solidFill>
              </a:rPr>
              <a:t>JTBD) explains</a:t>
            </a:r>
            <a:r>
              <a:rPr lang="en-US" sz="1200" b="1" dirty="0">
                <a:solidFill>
                  <a:schemeClr val="bg1"/>
                </a:solidFill>
              </a:rPr>
              <a:t> how and why customers “hire” or pull certain products or services into their life</a:t>
            </a:r>
            <a:r>
              <a:rPr lang="en-US" sz="1200" dirty="0">
                <a:solidFill>
                  <a:schemeClr val="bg1"/>
                </a:solidFill>
              </a:rPr>
              <a:t>. It’s not about a specific task or activity that triggers their action, but it uncovers </a:t>
            </a:r>
            <a:r>
              <a:rPr lang="en-US" sz="1200" b="1" dirty="0">
                <a:solidFill>
                  <a:schemeClr val="bg1"/>
                </a:solidFill>
              </a:rPr>
              <a:t>the customers’ desire to make progress</a:t>
            </a:r>
            <a:r>
              <a:rPr lang="en-US" sz="1200" dirty="0">
                <a:solidFill>
                  <a:schemeClr val="bg1"/>
                </a:solidFill>
              </a:rPr>
              <a:t>, in given circumstances. </a:t>
            </a:r>
          </a:p>
          <a:p>
            <a:pPr marL="171450" indent="-171450" algn="just">
              <a:buFont typeface="Arial" panose="020B0604020202020204" pitchFamily="34" charset="0"/>
              <a:buChar char="•"/>
            </a:pPr>
            <a:endParaRPr lang="en-US" sz="1200" dirty="0">
              <a:solidFill>
                <a:schemeClr val="bg1"/>
              </a:solidFill>
              <a:ea typeface="Noto Sans" panose="020B0502040504020204" pitchFamily="34" charset="0"/>
              <a:cs typeface="Noto Sans" panose="020B0502040504020204" pitchFamily="34" charset="0"/>
            </a:endParaRPr>
          </a:p>
          <a:p>
            <a:pPr marL="171450" indent="-171450" algn="just">
              <a:buFont typeface="Arial" panose="020B0604020202020204" pitchFamily="34" charset="0"/>
              <a:buChar char="•"/>
            </a:pPr>
            <a:r>
              <a:rPr lang="en-US" sz="1200" dirty="0">
                <a:solidFill>
                  <a:schemeClr val="bg1"/>
                </a:solidFill>
              </a:rPr>
              <a:t>Jobs To Be Done supports innovation by looking into </a:t>
            </a:r>
            <a:r>
              <a:rPr lang="en-US" sz="1200" b="1" dirty="0">
                <a:solidFill>
                  <a:schemeClr val="bg1"/>
                </a:solidFill>
              </a:rPr>
              <a:t>why and how someone decides to hire a product or service </a:t>
            </a:r>
            <a:r>
              <a:rPr lang="en-US" sz="1200" dirty="0">
                <a:solidFill>
                  <a:schemeClr val="bg1"/>
                </a:solidFill>
              </a:rPr>
              <a:t>and creates the setting to find better fitted solutions that create value for customers. </a:t>
            </a:r>
            <a:endParaRPr lang="en-FI" sz="1200" dirty="0">
              <a:solidFill>
                <a:schemeClr val="bg1"/>
              </a:solidFill>
            </a:endParaRPr>
          </a:p>
          <a:p>
            <a:pPr marL="171450" indent="-171450" algn="just">
              <a:buFont typeface="Arial" panose="020B0604020202020204" pitchFamily="34" charset="0"/>
              <a:buChar char="•"/>
            </a:pPr>
            <a:endParaRPr lang="en-FI" sz="1200" dirty="0">
              <a:solidFill>
                <a:schemeClr val="bg1"/>
              </a:solidFill>
            </a:endParaRPr>
          </a:p>
          <a:p>
            <a:pPr marL="0" indent="0" algn="just">
              <a:buFont typeface="Arial" panose="020B0604020202020204" pitchFamily="34" charset="0"/>
              <a:buNone/>
            </a:pPr>
            <a:r>
              <a:rPr lang="en-FI" sz="1200" b="1" dirty="0">
                <a:solidFill>
                  <a:schemeClr val="bg1"/>
                </a:solidFill>
              </a:rPr>
              <a:t>We wrote an extensive guide on the topic, which you can discover here: </a:t>
            </a:r>
            <a:r>
              <a:rPr lang="en-GB" sz="1200" b="1" dirty="0">
                <a:solidFill>
                  <a:schemeClr val="bg1"/>
                </a:solidFill>
              </a:rPr>
              <a:t>https://</a:t>
            </a:r>
            <a:r>
              <a:rPr lang="en-GB" sz="1200" b="1" dirty="0" err="1">
                <a:solidFill>
                  <a:schemeClr val="bg1"/>
                </a:solidFill>
              </a:rPr>
              <a:t>www.viima.com</a:t>
            </a:r>
            <a:r>
              <a:rPr lang="en-GB" sz="1200" b="1" dirty="0">
                <a:solidFill>
                  <a:schemeClr val="bg1"/>
                </a:solidFill>
              </a:rPr>
              <a:t>/blog/jobs-to-be-done </a:t>
            </a:r>
            <a:endParaRPr lang="en-FI" sz="1200" b="1" dirty="0">
              <a:solidFill>
                <a:schemeClr val="bg1"/>
              </a:solidFill>
            </a:endParaRPr>
          </a:p>
          <a:p>
            <a:pPr marL="0" indent="0" algn="just">
              <a:buFont typeface="Arial" panose="020B0604020202020204" pitchFamily="34" charset="0"/>
              <a:buNone/>
            </a:pPr>
            <a:r>
              <a:rPr lang="en-FI" sz="1200" b="1" dirty="0">
                <a:solidFill>
                  <a:schemeClr val="bg1"/>
                </a:solidFill>
              </a:rPr>
              <a:t>For the dedicated toolkit for JTBD, go here to download it for free: </a:t>
            </a:r>
            <a:r>
              <a:rPr lang="en-GB" sz="1200" b="1" dirty="0">
                <a:solidFill>
                  <a:schemeClr val="bg1"/>
                </a:solidFill>
              </a:rPr>
              <a:t>https://</a:t>
            </a:r>
            <a:r>
              <a:rPr lang="en-GB" sz="1200" b="1" dirty="0" err="1">
                <a:solidFill>
                  <a:schemeClr val="bg1"/>
                </a:solidFill>
              </a:rPr>
              <a:t>www.viima.com</a:t>
            </a:r>
            <a:r>
              <a:rPr lang="en-GB" sz="1200" b="1" dirty="0">
                <a:solidFill>
                  <a:schemeClr val="bg1"/>
                </a:solidFill>
              </a:rPr>
              <a:t>/jobs-to-be-done-toolkit </a:t>
            </a:r>
            <a:endParaRPr lang="en-FI" sz="1200" b="1" dirty="0">
              <a:solidFill>
                <a:schemeClr val="bg1"/>
              </a:solidFill>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13</a:t>
            </a:fld>
            <a:endParaRPr lang="en-FI" dirty="0"/>
          </a:p>
        </p:txBody>
      </p:sp>
    </p:spTree>
    <p:extLst>
      <p:ext uri="{BB962C8B-B14F-4D97-AF65-F5344CB8AC3E}">
        <p14:creationId xmlns:p14="http://schemas.microsoft.com/office/powerpoint/2010/main" val="2060772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The 5S methodology can be integrated with Lean Six Sigma to </a:t>
            </a:r>
            <a:r>
              <a:rPr lang="en-GB" b="1" i="0" dirty="0">
                <a:solidFill>
                  <a:srgbClr val="374151"/>
                </a:solidFill>
                <a:effectLst/>
                <a:latin typeface="Söhne"/>
              </a:rPr>
              <a:t>enhance process efficiency, organization, and continuous improvement efforts</a:t>
            </a:r>
            <a:r>
              <a:rPr lang="en-GB" b="0" i="0" dirty="0">
                <a:solidFill>
                  <a:srgbClr val="374151"/>
                </a:solidFill>
                <a:effectLst/>
                <a:latin typeface="Söhne"/>
              </a:rPr>
              <a:t>. While Lean Six Sigma focuses on reducing variability and improving quality, the 5S methodology complements it by creating a well-organized and standardized work environment. </a:t>
            </a:r>
          </a:p>
          <a:p>
            <a:pPr algn="l"/>
            <a:endParaRPr lang="en-GB" b="0" i="0" dirty="0">
              <a:solidFill>
                <a:srgbClr val="374151"/>
              </a:solidFill>
              <a:effectLst/>
              <a:latin typeface="Söhne"/>
            </a:endParaRPr>
          </a:p>
          <a:p>
            <a:pPr algn="l"/>
            <a:r>
              <a:rPr lang="en-GB" b="0" i="0" dirty="0">
                <a:solidFill>
                  <a:srgbClr val="374151"/>
                </a:solidFill>
                <a:effectLst/>
                <a:latin typeface="Söhne"/>
              </a:rPr>
              <a:t>Here's how you can integrate 5S principles into Lean Six Sigma:</a:t>
            </a:r>
          </a:p>
          <a:p>
            <a:pPr algn="l"/>
            <a:r>
              <a:rPr lang="en-GB" b="1" i="0" dirty="0">
                <a:solidFill>
                  <a:srgbClr val="374151"/>
                </a:solidFill>
                <a:effectLst/>
                <a:latin typeface="Söhne"/>
              </a:rPr>
              <a:t>1. Sort (</a:t>
            </a:r>
            <a:r>
              <a:rPr lang="en-GB" b="1" i="0" dirty="0" err="1">
                <a:solidFill>
                  <a:srgbClr val="374151"/>
                </a:solidFill>
                <a:effectLst/>
                <a:latin typeface="Söhne"/>
              </a:rPr>
              <a:t>Seiri</a:t>
            </a:r>
            <a:r>
              <a:rPr lang="en-GB" b="1" i="0" dirty="0">
                <a:solidFill>
                  <a:srgbClr val="374151"/>
                </a:solidFill>
                <a:effectLst/>
                <a:latin typeface="Söhne"/>
              </a:rPr>
              <a:t>):</a:t>
            </a:r>
            <a:r>
              <a:rPr lang="en-GB" b="0" i="0" dirty="0">
                <a:solidFill>
                  <a:srgbClr val="374151"/>
                </a:solidFill>
                <a:effectLst/>
                <a:latin typeface="Söhne"/>
              </a:rPr>
              <a:t> Incorporate this principle to identify and prioritize problems or process inefficiencies in the Define stage of DMAIC. Sort through data to determine which issues have the highest impact and should be addressed first.</a:t>
            </a:r>
          </a:p>
          <a:p>
            <a:pPr algn="l"/>
            <a:r>
              <a:rPr lang="en-GB" b="1" i="0" dirty="0">
                <a:solidFill>
                  <a:srgbClr val="374151"/>
                </a:solidFill>
                <a:effectLst/>
                <a:latin typeface="Söhne"/>
              </a:rPr>
              <a:t>2. Set in Order (</a:t>
            </a:r>
            <a:r>
              <a:rPr lang="en-GB" b="1" i="0" dirty="0" err="1">
                <a:solidFill>
                  <a:srgbClr val="374151"/>
                </a:solidFill>
                <a:effectLst/>
                <a:latin typeface="Söhne"/>
              </a:rPr>
              <a:t>Seiton</a:t>
            </a:r>
            <a:r>
              <a:rPr lang="en-GB" b="1" i="0" dirty="0">
                <a:solidFill>
                  <a:srgbClr val="374151"/>
                </a:solidFill>
                <a:effectLst/>
                <a:latin typeface="Söhne"/>
              </a:rPr>
              <a:t>):</a:t>
            </a:r>
            <a:r>
              <a:rPr lang="en-GB" b="0" i="0" dirty="0">
                <a:solidFill>
                  <a:srgbClr val="374151"/>
                </a:solidFill>
                <a:effectLst/>
                <a:latin typeface="Söhne"/>
              </a:rPr>
              <a:t> During the Define and Measure stages, apply this principle to organize and structure data related to the identified issues. Ensure that relevant information is readily accessible for analysis.</a:t>
            </a:r>
          </a:p>
          <a:p>
            <a:pPr algn="l"/>
            <a:r>
              <a:rPr lang="en-GB" b="1" i="0" dirty="0">
                <a:solidFill>
                  <a:srgbClr val="374151"/>
                </a:solidFill>
                <a:effectLst/>
                <a:latin typeface="Söhne"/>
              </a:rPr>
              <a:t>3. Shine (</a:t>
            </a:r>
            <a:r>
              <a:rPr lang="en-GB" b="1" i="0" dirty="0" err="1">
                <a:solidFill>
                  <a:srgbClr val="374151"/>
                </a:solidFill>
                <a:effectLst/>
                <a:latin typeface="Söhne"/>
              </a:rPr>
              <a:t>Seiso</a:t>
            </a:r>
            <a:r>
              <a:rPr lang="en-GB" b="1" i="0" dirty="0">
                <a:solidFill>
                  <a:srgbClr val="374151"/>
                </a:solidFill>
                <a:effectLst/>
                <a:latin typeface="Söhne"/>
              </a:rPr>
              <a:t>):</a:t>
            </a:r>
            <a:r>
              <a:rPr lang="en-GB" b="0" i="0" dirty="0">
                <a:solidFill>
                  <a:srgbClr val="374151"/>
                </a:solidFill>
                <a:effectLst/>
                <a:latin typeface="Söhne"/>
              </a:rPr>
              <a:t> Maintain a clean and organized work environment throughout the entire Lean Six Sigma process. A clutter-free workspace aids in accurate data analysis and problem-solving.</a:t>
            </a:r>
          </a:p>
          <a:p>
            <a:pPr algn="l"/>
            <a:r>
              <a:rPr lang="en-GB" b="1" i="0" dirty="0">
                <a:solidFill>
                  <a:srgbClr val="374151"/>
                </a:solidFill>
                <a:effectLst/>
                <a:latin typeface="Söhne"/>
              </a:rPr>
              <a:t>4. Standardize (</a:t>
            </a:r>
            <a:r>
              <a:rPr lang="en-GB" b="1" i="0" dirty="0" err="1">
                <a:solidFill>
                  <a:srgbClr val="374151"/>
                </a:solidFill>
                <a:effectLst/>
                <a:latin typeface="Söhne"/>
              </a:rPr>
              <a:t>Seiketsu</a:t>
            </a:r>
            <a:r>
              <a:rPr lang="en-GB" b="1" i="0" dirty="0">
                <a:solidFill>
                  <a:srgbClr val="374151"/>
                </a:solidFill>
                <a:effectLst/>
                <a:latin typeface="Söhne"/>
              </a:rPr>
              <a:t>):</a:t>
            </a:r>
            <a:r>
              <a:rPr lang="en-GB" b="0" i="0" dirty="0">
                <a:solidFill>
                  <a:srgbClr val="374151"/>
                </a:solidFill>
                <a:effectLst/>
                <a:latin typeface="Söhne"/>
              </a:rPr>
              <a:t> Implement standardized processes for data collection, analysis, and improvement efforts. Develop standardized work instructions that define how tasks should be performed to maintain consistency.</a:t>
            </a:r>
          </a:p>
          <a:p>
            <a:pPr algn="l"/>
            <a:r>
              <a:rPr lang="en-GB" b="1" i="0" dirty="0">
                <a:solidFill>
                  <a:srgbClr val="374151"/>
                </a:solidFill>
                <a:effectLst/>
                <a:latin typeface="Söhne"/>
              </a:rPr>
              <a:t>5. Sustain (</a:t>
            </a:r>
            <a:r>
              <a:rPr lang="en-GB" b="1" i="0" dirty="0" err="1">
                <a:solidFill>
                  <a:srgbClr val="374151"/>
                </a:solidFill>
                <a:effectLst/>
                <a:latin typeface="Söhne"/>
              </a:rPr>
              <a:t>Shitsuke</a:t>
            </a:r>
            <a:r>
              <a:rPr lang="en-GB" b="1" i="0" dirty="0">
                <a:solidFill>
                  <a:srgbClr val="374151"/>
                </a:solidFill>
                <a:effectLst/>
                <a:latin typeface="Söhne"/>
              </a:rPr>
              <a:t>):</a:t>
            </a:r>
            <a:r>
              <a:rPr lang="en-GB" b="0" i="0" dirty="0">
                <a:solidFill>
                  <a:srgbClr val="374151"/>
                </a:solidFill>
                <a:effectLst/>
                <a:latin typeface="Söhne"/>
              </a:rPr>
              <a:t> Incorporate this principle into the Control stage of DMAIC to ensure the improvements are sustained over time. Establish processes for ongoing monitoring, auditing, and maintaining the organized and efficient work environment.</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14</a:t>
            </a:fld>
            <a:endParaRPr lang="en-FI" dirty="0"/>
          </a:p>
        </p:txBody>
      </p:sp>
    </p:spTree>
    <p:extLst>
      <p:ext uri="{BB962C8B-B14F-4D97-AF65-F5344CB8AC3E}">
        <p14:creationId xmlns:p14="http://schemas.microsoft.com/office/powerpoint/2010/main" val="1075449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15</a:t>
            </a:fld>
            <a:endParaRPr lang="en-FI" dirty="0"/>
          </a:p>
        </p:txBody>
      </p:sp>
    </p:spTree>
    <p:extLst>
      <p:ext uri="{BB962C8B-B14F-4D97-AF65-F5344CB8AC3E}">
        <p14:creationId xmlns:p14="http://schemas.microsoft.com/office/powerpoint/2010/main" val="277879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16</a:t>
            </a:fld>
            <a:endParaRPr lang="en-FI" dirty="0"/>
          </a:p>
        </p:txBody>
      </p:sp>
    </p:spTree>
    <p:extLst>
      <p:ext uri="{BB962C8B-B14F-4D97-AF65-F5344CB8AC3E}">
        <p14:creationId xmlns:p14="http://schemas.microsoft.com/office/powerpoint/2010/main" val="653741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17</a:t>
            </a:fld>
            <a:endParaRPr lang="en-FI" dirty="0"/>
          </a:p>
        </p:txBody>
      </p:sp>
    </p:spTree>
    <p:extLst>
      <p:ext uri="{BB962C8B-B14F-4D97-AF65-F5344CB8AC3E}">
        <p14:creationId xmlns:p14="http://schemas.microsoft.com/office/powerpoint/2010/main" val="2904881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18</a:t>
            </a:fld>
            <a:endParaRPr lang="en-FI" dirty="0"/>
          </a:p>
        </p:txBody>
      </p:sp>
    </p:spTree>
    <p:extLst>
      <p:ext uri="{BB962C8B-B14F-4D97-AF65-F5344CB8AC3E}">
        <p14:creationId xmlns:p14="http://schemas.microsoft.com/office/powerpoint/2010/main" val="1217318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19</a:t>
            </a:fld>
            <a:endParaRPr lang="en-FI" dirty="0"/>
          </a:p>
        </p:txBody>
      </p:sp>
    </p:spTree>
    <p:extLst>
      <p:ext uri="{BB962C8B-B14F-4D97-AF65-F5344CB8AC3E}">
        <p14:creationId xmlns:p14="http://schemas.microsoft.com/office/powerpoint/2010/main" val="632066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Data Collection Plan:</a:t>
            </a:r>
            <a:r>
              <a:rPr lang="en-GB" b="0" i="0" dirty="0">
                <a:solidFill>
                  <a:srgbClr val="374151"/>
                </a:solidFill>
                <a:effectLst/>
                <a:latin typeface="SF Pro Display" pitchFamily="2" charset="0"/>
                <a:ea typeface="SF Pro Display" pitchFamily="2" charset="0"/>
              </a:rPr>
              <a:t> A structured document detailing how, when, and what data will be collected for analysis. It ensures accurate and consistent data gathering.</a:t>
            </a:r>
          </a:p>
          <a:p>
            <a:pPr marL="171450" indent="-171450"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Process Map:</a:t>
            </a:r>
            <a:r>
              <a:rPr lang="en-GB" b="0" i="0" dirty="0">
                <a:solidFill>
                  <a:srgbClr val="374151"/>
                </a:solidFill>
                <a:effectLst/>
                <a:latin typeface="SF Pro Display" pitchFamily="2" charset="0"/>
                <a:ea typeface="SF Pro Display" pitchFamily="2" charset="0"/>
              </a:rPr>
              <a:t> A visual representation of a process's steps, inputs, outputs, and interactions, helping to identify inefficiencies and areas for improvement.</a:t>
            </a:r>
          </a:p>
          <a:p>
            <a:pPr marL="171450" indent="-171450"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Histogram:</a:t>
            </a:r>
            <a:r>
              <a:rPr lang="en-GB" b="0" i="0" dirty="0">
                <a:solidFill>
                  <a:srgbClr val="374151"/>
                </a:solidFill>
                <a:effectLst/>
                <a:latin typeface="SF Pro Display" pitchFamily="2" charset="0"/>
                <a:ea typeface="SF Pro Display" pitchFamily="2" charset="0"/>
              </a:rPr>
              <a:t> A graph displaying data distribution through bars, helping to visualize patterns and variations in data.</a:t>
            </a:r>
          </a:p>
          <a:p>
            <a:pPr marL="171450" indent="-171450"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Pareto Chart:</a:t>
            </a:r>
            <a:r>
              <a:rPr lang="en-GB" b="0" i="0" dirty="0">
                <a:solidFill>
                  <a:srgbClr val="374151"/>
                </a:solidFill>
                <a:effectLst/>
                <a:latin typeface="SF Pro Display" pitchFamily="2" charset="0"/>
                <a:ea typeface="SF Pro Display" pitchFamily="2" charset="0"/>
              </a:rPr>
              <a:t> A bar chart ranking data categories by frequency or impact, prioritizing the most significant issues for improvement.</a:t>
            </a:r>
          </a:p>
        </p:txBody>
      </p:sp>
      <p:sp>
        <p:nvSpPr>
          <p:cNvPr id="4" name="Slide Number Placeholder 3"/>
          <p:cNvSpPr>
            <a:spLocks noGrp="1"/>
          </p:cNvSpPr>
          <p:nvPr>
            <p:ph type="sldNum" sz="quarter" idx="5"/>
          </p:nvPr>
        </p:nvSpPr>
        <p:spPr/>
        <p:txBody>
          <a:bodyPr/>
          <a:lstStyle/>
          <a:p>
            <a:fld id="{E733928C-498E-47B2-A599-843221D6B659}" type="slidenum">
              <a:rPr lang="en-FI" smtClean="0"/>
              <a:t>20</a:t>
            </a:fld>
            <a:endParaRPr lang="en-FI" dirty="0"/>
          </a:p>
        </p:txBody>
      </p:sp>
    </p:spTree>
    <p:extLst>
      <p:ext uri="{BB962C8B-B14F-4D97-AF65-F5344CB8AC3E}">
        <p14:creationId xmlns:p14="http://schemas.microsoft.com/office/powerpoint/2010/main" val="1436764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600"/>
              </a:spcBef>
              <a:buNone/>
            </a:pPr>
            <a:r>
              <a:rPr lang="en-GB" sz="1200" b="1" i="0" dirty="0">
                <a:solidFill>
                  <a:srgbClr val="374151"/>
                </a:solidFill>
                <a:effectLst/>
                <a:latin typeface="Söhne"/>
              </a:rPr>
              <a:t>When building a data collection plan, make sure that:</a:t>
            </a:r>
          </a:p>
          <a:p>
            <a:pPr marL="285750" indent="-285750" algn="l">
              <a:spcBef>
                <a:spcPts val="600"/>
              </a:spcBef>
              <a:buFont typeface="Arial" panose="020B0604020202020204" pitchFamily="34" charset="0"/>
              <a:buChar char="•"/>
            </a:pPr>
            <a:r>
              <a:rPr lang="en-GB" sz="1200" b="1" i="0" dirty="0">
                <a:solidFill>
                  <a:srgbClr val="374151"/>
                </a:solidFill>
                <a:effectLst/>
                <a:latin typeface="Söhne"/>
              </a:rPr>
              <a:t>You collect significant data </a:t>
            </a:r>
          </a:p>
          <a:p>
            <a:pPr marL="285750" indent="-285750" algn="l">
              <a:spcBef>
                <a:spcPts val="600"/>
              </a:spcBef>
              <a:buFont typeface="Arial" panose="020B0604020202020204" pitchFamily="34" charset="0"/>
              <a:buChar char="•"/>
            </a:pPr>
            <a:r>
              <a:rPr lang="en-GB" sz="1200" b="1" dirty="0">
                <a:solidFill>
                  <a:srgbClr val="374151"/>
                </a:solidFill>
                <a:latin typeface="Söhne"/>
              </a:rPr>
              <a:t>You collect valid data</a:t>
            </a:r>
          </a:p>
          <a:p>
            <a:pPr marL="285750" indent="-285750" algn="l">
              <a:spcBef>
                <a:spcPts val="600"/>
              </a:spcBef>
              <a:buFont typeface="Arial" panose="020B0604020202020204" pitchFamily="34" charset="0"/>
              <a:buChar char="•"/>
            </a:pPr>
            <a:r>
              <a:rPr lang="en-GB" sz="1200" b="1" i="0" dirty="0">
                <a:solidFill>
                  <a:srgbClr val="374151"/>
                </a:solidFill>
                <a:effectLst/>
                <a:latin typeface="Söhne"/>
              </a:rPr>
              <a:t>All relevant data is collected simultaneously </a:t>
            </a:r>
          </a:p>
          <a:p>
            <a:pPr algn="l">
              <a:spcBef>
                <a:spcPts val="600"/>
              </a:spcBef>
            </a:pPr>
            <a:endParaRPr lang="en-GB" sz="1200" b="0" i="0" dirty="0">
              <a:solidFill>
                <a:srgbClr val="374151"/>
              </a:solidFill>
              <a:effectLst/>
              <a:latin typeface="Söhne"/>
            </a:endParaRP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22</a:t>
            </a:fld>
            <a:endParaRPr lang="en-FI" dirty="0"/>
          </a:p>
        </p:txBody>
      </p:sp>
    </p:spTree>
    <p:extLst>
      <p:ext uri="{BB962C8B-B14F-4D97-AF65-F5344CB8AC3E}">
        <p14:creationId xmlns:p14="http://schemas.microsoft.com/office/powerpoint/2010/main" val="157835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2413889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l">
              <a:spcBef>
                <a:spcPts val="600"/>
              </a:spcBef>
              <a:buFont typeface="+mj-lt"/>
              <a:buAutoNum type="arabicPeriod"/>
            </a:pPr>
            <a:r>
              <a:rPr lang="en-GB" b="1" i="0" dirty="0">
                <a:solidFill>
                  <a:schemeClr val="bg2">
                    <a:lumMod val="25000"/>
                  </a:schemeClr>
                </a:solidFill>
                <a:effectLst/>
                <a:latin typeface="SF Pro Display" pitchFamily="2" charset="0"/>
                <a:ea typeface="SF Pro Display" pitchFamily="2" charset="0"/>
              </a:rPr>
              <a:t>Defects Per Unit (DPU):</a:t>
            </a:r>
            <a:r>
              <a:rPr lang="en-GB" b="0" i="0" dirty="0">
                <a:solidFill>
                  <a:schemeClr val="bg2">
                    <a:lumMod val="25000"/>
                  </a:schemeClr>
                </a:solidFill>
                <a:effectLst/>
                <a:latin typeface="SF Pro Display" pitchFamily="2" charset="0"/>
                <a:ea typeface="SF Pro Display" pitchFamily="2" charset="0"/>
              </a:rPr>
              <a:t> DPU is a metric that quantifies the number of defects found in each unit of a product or service. It's a measure of quality and is calculated by dividing the total defects by the total units produced. Reducing DPU is a key focus in LSS, as it signifies fewer defects and higher quality output.</a:t>
            </a:r>
          </a:p>
          <a:p>
            <a:pPr marL="342900" indent="-342900" algn="l">
              <a:spcBef>
                <a:spcPts val="600"/>
              </a:spcBef>
              <a:buFont typeface="+mj-lt"/>
              <a:buAutoNum type="arabicPeriod"/>
            </a:pPr>
            <a:r>
              <a:rPr lang="en-GB" b="1" i="0" dirty="0">
                <a:solidFill>
                  <a:schemeClr val="bg2">
                    <a:lumMod val="25000"/>
                  </a:schemeClr>
                </a:solidFill>
                <a:effectLst/>
                <a:latin typeface="SF Pro Display" pitchFamily="2" charset="0"/>
                <a:ea typeface="SF Pro Display" pitchFamily="2" charset="0"/>
              </a:rPr>
              <a:t>Defects Per Million Opportunities (DPMO):</a:t>
            </a:r>
            <a:r>
              <a:rPr lang="en-GB" b="0" i="0" dirty="0">
                <a:solidFill>
                  <a:schemeClr val="bg2">
                    <a:lumMod val="25000"/>
                  </a:schemeClr>
                </a:solidFill>
                <a:effectLst/>
                <a:latin typeface="SF Pro Display" pitchFamily="2" charset="0"/>
                <a:ea typeface="SF Pro Display" pitchFamily="2" charset="0"/>
              </a:rPr>
              <a:t> DPMO is a normalized measure used to express defects in terms of a million opportunities. It's particularly useful when dealing with processes that have varying levels of complexity or different opportunities for defects. DPMO is calculated by multiplying DPU by 1,000,000 and dividing by the total opportunities for defects.</a:t>
            </a:r>
            <a:endParaRPr lang="en-GB" dirty="0">
              <a:solidFill>
                <a:schemeClr val="bg2">
                  <a:lumMod val="25000"/>
                </a:schemeClr>
              </a:solidFill>
              <a:latin typeface="SF Pro Display" pitchFamily="2" charset="0"/>
              <a:ea typeface="SF Pro Display" pitchFamily="2" charset="0"/>
            </a:endParaRPr>
          </a:p>
          <a:p>
            <a:pPr marL="342900" indent="-342900" algn="l">
              <a:spcBef>
                <a:spcPts val="600"/>
              </a:spcBef>
              <a:buFont typeface="+mj-lt"/>
              <a:buAutoNum type="arabicPeriod"/>
            </a:pPr>
            <a:r>
              <a:rPr lang="en-GB" b="1" i="0" dirty="0">
                <a:solidFill>
                  <a:schemeClr val="bg2">
                    <a:lumMod val="25000"/>
                  </a:schemeClr>
                </a:solidFill>
                <a:effectLst/>
                <a:latin typeface="SF Pro Display" pitchFamily="2" charset="0"/>
                <a:ea typeface="SF Pro Display" pitchFamily="2" charset="0"/>
              </a:rPr>
              <a:t>Rolled Throughput Yield (RTY):</a:t>
            </a:r>
            <a:r>
              <a:rPr lang="en-GB" b="0" i="0" dirty="0">
                <a:solidFill>
                  <a:schemeClr val="bg2">
                    <a:lumMod val="25000"/>
                  </a:schemeClr>
                </a:solidFill>
                <a:effectLst/>
                <a:latin typeface="SF Pro Display" pitchFamily="2" charset="0"/>
                <a:ea typeface="SF Pro Display" pitchFamily="2" charset="0"/>
              </a:rPr>
              <a:t> RTY is a metric that assesses the probability of producing defect-free units across multiple stages or processes. It considers the yield at each step of a process and calculates the cumulative probability of producing a good final product. RTY helps identify where defects accumulate and guides efforts to improve overall process yield.</a:t>
            </a:r>
          </a:p>
          <a:p>
            <a:pPr marL="342900" indent="-342900" algn="l">
              <a:spcBef>
                <a:spcPts val="600"/>
              </a:spcBef>
              <a:buFont typeface="+mj-lt"/>
              <a:buAutoNum type="arabicPeriod"/>
            </a:pPr>
            <a:r>
              <a:rPr lang="en-GB" b="1" i="0" dirty="0">
                <a:effectLst/>
                <a:latin typeface="Söhne"/>
              </a:rPr>
              <a:t>Cycle Time:</a:t>
            </a:r>
            <a:r>
              <a:rPr lang="en-GB" b="0" i="0" dirty="0">
                <a:solidFill>
                  <a:srgbClr val="374151"/>
                </a:solidFill>
                <a:effectLst/>
                <a:latin typeface="Söhne"/>
              </a:rPr>
              <a:t> Cycle time is the duration it takes to complete a process from start to finish. It encompasses all the steps and delays involved in producing a product or delivering a service. Reducing cycle time is a key objective in LSS, as it leads to improved efficiency, faster delivery, and increased customer satisfaction.</a:t>
            </a:r>
            <a:endParaRPr lang="en-GB" b="0" i="0" dirty="0">
              <a:solidFill>
                <a:schemeClr val="bg2">
                  <a:lumMod val="25000"/>
                </a:schemeClr>
              </a:solidFill>
              <a:effectLst/>
              <a:latin typeface="SF Pro Display" pitchFamily="2" charset="0"/>
              <a:ea typeface="SF Pro Display" pitchFamily="2" charset="0"/>
            </a:endParaRPr>
          </a:p>
          <a:p>
            <a:pPr marL="342900" indent="-342900" algn="l">
              <a:spcBef>
                <a:spcPts val="600"/>
              </a:spcBef>
              <a:buFont typeface="+mj-lt"/>
              <a:buAutoNum type="arabicPeriod"/>
            </a:pPr>
            <a:r>
              <a:rPr lang="en-GB" b="1" i="0" dirty="0">
                <a:effectLst/>
                <a:latin typeface="Söhne"/>
              </a:rPr>
              <a:t>Cost of Poor Quality (COPQ):</a:t>
            </a:r>
            <a:r>
              <a:rPr lang="en-GB" b="0" i="0" dirty="0">
                <a:solidFill>
                  <a:srgbClr val="374151"/>
                </a:solidFill>
                <a:effectLst/>
                <a:latin typeface="Söhne"/>
              </a:rPr>
              <a:t> COPQ represents the financial impact of poor quality processes on an organization. It includes both internal and external costs associated with defects, rework, scrap, customer complaints, warranty claims, and lost sales. Reducing COPQ is a primary goal in LSS to enhance process efficiency, reduce waste, and improve customer satisfaction.</a:t>
            </a:r>
            <a:endParaRPr lang="en-GB" b="0" i="0" dirty="0">
              <a:solidFill>
                <a:schemeClr val="bg2">
                  <a:lumMod val="25000"/>
                </a:schemeClr>
              </a:solidFill>
              <a:effectLst/>
              <a:latin typeface="SF Pro Display" pitchFamily="2" charset="0"/>
              <a:ea typeface="SF Pro Display" pitchFamily="2" charset="0"/>
            </a:endParaRP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23</a:t>
            </a:fld>
            <a:endParaRPr lang="en-FI" dirty="0"/>
          </a:p>
        </p:txBody>
      </p:sp>
    </p:spTree>
    <p:extLst>
      <p:ext uri="{BB962C8B-B14F-4D97-AF65-F5344CB8AC3E}">
        <p14:creationId xmlns:p14="http://schemas.microsoft.com/office/powerpoint/2010/main" val="2160935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GB" b="0" i="0" dirty="0">
                <a:solidFill>
                  <a:srgbClr val="374151"/>
                </a:solidFill>
                <a:effectLst/>
                <a:latin typeface="Söhne"/>
              </a:rPr>
              <a:t>The Process Map can bear some similarities with the Value Stream Map. A </a:t>
            </a:r>
            <a:r>
              <a:rPr lang="en-GB" b="1" i="0" dirty="0">
                <a:effectLst/>
                <a:latin typeface="Söhne"/>
              </a:rPr>
              <a:t>Process Map</a:t>
            </a:r>
            <a:r>
              <a:rPr lang="en-GB" b="0" i="0" dirty="0">
                <a:solidFill>
                  <a:srgbClr val="374151"/>
                </a:solidFill>
                <a:effectLst/>
                <a:latin typeface="Söhne"/>
              </a:rPr>
              <a:t> and a </a:t>
            </a:r>
            <a:r>
              <a:rPr lang="en-GB" b="1" i="0" dirty="0">
                <a:effectLst/>
                <a:latin typeface="Söhne"/>
              </a:rPr>
              <a:t>Value Stream Map (VSM)</a:t>
            </a:r>
            <a:r>
              <a:rPr lang="en-GB" b="0" i="0" dirty="0">
                <a:solidFill>
                  <a:srgbClr val="374151"/>
                </a:solidFill>
                <a:effectLst/>
                <a:latin typeface="Söhne"/>
              </a:rPr>
              <a:t> are both visual tools used in Lean Six Sigma to understand and improve processes, but they serve slightly different purposes and provide different levels of detail.</a:t>
            </a:r>
          </a:p>
          <a:p>
            <a:pPr marL="171450" indent="-171450" algn="l">
              <a:buFont typeface="Arial" panose="020B0604020202020204" pitchFamily="34" charset="0"/>
              <a:buChar char="•"/>
            </a:pPr>
            <a:endParaRPr lang="en-GB" b="0" i="0" dirty="0">
              <a:solidFill>
                <a:srgbClr val="374151"/>
              </a:solidFill>
              <a:effectLst/>
              <a:latin typeface="Söhne"/>
            </a:endParaRPr>
          </a:p>
          <a:p>
            <a:pPr marL="171450" indent="-171450" algn="l">
              <a:buFont typeface="Arial" panose="020B0604020202020204" pitchFamily="34" charset="0"/>
              <a:buChar char="•"/>
            </a:pPr>
            <a:r>
              <a:rPr lang="en-GB" b="0" i="0" dirty="0">
                <a:solidFill>
                  <a:srgbClr val="374151"/>
                </a:solidFill>
                <a:effectLst/>
                <a:latin typeface="Söhne"/>
              </a:rPr>
              <a:t>The Process Maps are typically used to </a:t>
            </a:r>
            <a:r>
              <a:rPr lang="en-GB" b="0" i="0" dirty="0" err="1">
                <a:solidFill>
                  <a:srgbClr val="374151"/>
                </a:solidFill>
                <a:effectLst/>
                <a:latin typeface="Söhne"/>
              </a:rPr>
              <a:t>analyze</a:t>
            </a:r>
            <a:r>
              <a:rPr lang="en-GB" b="0" i="0" dirty="0">
                <a:solidFill>
                  <a:srgbClr val="374151"/>
                </a:solidFill>
                <a:effectLst/>
                <a:latin typeface="Söhne"/>
              </a:rPr>
              <a:t> specific processes within a department or team. They help identify bottlenecks, inefficiencies, and opportunities for improvement within a localized process.</a:t>
            </a:r>
          </a:p>
          <a:p>
            <a:pPr marL="171450" indent="-171450" algn="l">
              <a:buFont typeface="Arial" panose="020B0604020202020204" pitchFamily="34" charset="0"/>
              <a:buChar char="•"/>
            </a:pPr>
            <a:endParaRPr lang="en-GB" b="0" i="0" dirty="0">
              <a:solidFill>
                <a:srgbClr val="374151"/>
              </a:solidFill>
              <a:effectLst/>
              <a:latin typeface="Söhne"/>
            </a:endParaRPr>
          </a:p>
          <a:p>
            <a:pPr marL="171450" indent="-171450" algn="l">
              <a:buFont typeface="Arial" panose="020B0604020202020204" pitchFamily="34" charset="0"/>
              <a:buChar char="•"/>
            </a:pPr>
            <a:r>
              <a:rPr lang="en-GB" b="0" i="0" dirty="0">
                <a:solidFill>
                  <a:srgbClr val="374151"/>
                </a:solidFill>
                <a:effectLst/>
                <a:latin typeface="Söhne"/>
              </a:rPr>
              <a:t>The VSM is a higher-level visualization that includes not only the processes but also the flow of materials, information, and value across the entire value stream. It provides a holistic view of how value is created and delivered to customers, covering the entire end-to-end process.</a:t>
            </a:r>
          </a:p>
          <a:p>
            <a:pPr marL="228600" indent="-228600">
              <a:lnSpc>
                <a:spcPct val="120000"/>
              </a:lnSpc>
              <a:buFont typeface="+mj-lt"/>
              <a:buAutoNum type="arabicPeriod"/>
            </a:pPr>
            <a:endParaRPr lang="en-GB" sz="1200" b="1" i="0" dirty="0">
              <a:solidFill>
                <a:schemeClr val="bg2">
                  <a:lumMod val="25000"/>
                </a:schemeClr>
              </a:solidFill>
              <a:effectLst/>
              <a:latin typeface="SF Pro Display" pitchFamily="2" charset="0"/>
              <a:ea typeface="SF Pro Display" pitchFamily="2" charset="0"/>
            </a:endParaRP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Clearly Define Scope:</a:t>
            </a:r>
            <a:r>
              <a:rPr lang="en-GB" sz="1200" b="0" i="0" dirty="0">
                <a:solidFill>
                  <a:schemeClr val="bg2">
                    <a:lumMod val="25000"/>
                  </a:schemeClr>
                </a:solidFill>
                <a:effectLst/>
                <a:latin typeface="SF Pro Display" pitchFamily="2" charset="0"/>
                <a:ea typeface="SF Pro Display" pitchFamily="2" charset="0"/>
              </a:rPr>
              <a:t> Clearly outline the boundaries and objectives of the process map to avoid including unnecessary details.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Involve Stakeholders:</a:t>
            </a:r>
            <a:r>
              <a:rPr lang="en-GB" sz="1200" b="0" i="0" dirty="0">
                <a:solidFill>
                  <a:schemeClr val="bg2">
                    <a:lumMod val="25000"/>
                  </a:schemeClr>
                </a:solidFill>
                <a:effectLst/>
                <a:latin typeface="SF Pro Display" pitchFamily="2" charset="0"/>
                <a:ea typeface="SF Pro Display" pitchFamily="2" charset="0"/>
              </a:rPr>
              <a:t> Collaborate with team members and stakeholders who are familiar with the process to ensure accuracy and completeness.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Use Standard Symbols:</a:t>
            </a:r>
            <a:r>
              <a:rPr lang="en-GB" sz="1200" b="0" i="0" dirty="0">
                <a:solidFill>
                  <a:schemeClr val="bg2">
                    <a:lumMod val="25000"/>
                  </a:schemeClr>
                </a:solidFill>
                <a:effectLst/>
                <a:latin typeface="SF Pro Display" pitchFamily="2" charset="0"/>
                <a:ea typeface="SF Pro Display" pitchFamily="2" charset="0"/>
              </a:rPr>
              <a:t> Follow standard flowchart symbols and shapes to represent different types of steps, decisions, inputs, and outputs.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Keep it Simple:</a:t>
            </a:r>
            <a:r>
              <a:rPr lang="en-GB" sz="1200" b="0" i="0" dirty="0">
                <a:solidFill>
                  <a:schemeClr val="bg2">
                    <a:lumMod val="25000"/>
                  </a:schemeClr>
                </a:solidFill>
                <a:effectLst/>
                <a:latin typeface="SF Pro Display" pitchFamily="2" charset="0"/>
                <a:ea typeface="SF Pro Display" pitchFamily="2" charset="0"/>
              </a:rPr>
              <a:t> Use a simple and intuitive design to ensure the process map is easily understood by everyone.</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Maintain Consistency:</a:t>
            </a:r>
            <a:r>
              <a:rPr lang="en-GB" sz="1200" b="0" i="0" dirty="0">
                <a:solidFill>
                  <a:schemeClr val="bg2">
                    <a:lumMod val="25000"/>
                  </a:schemeClr>
                </a:solidFill>
                <a:effectLst/>
                <a:latin typeface="SF Pro Display" pitchFamily="2" charset="0"/>
                <a:ea typeface="SF Pro Display" pitchFamily="2" charset="0"/>
              </a:rPr>
              <a:t> Use consistent naming conventions and formatting for process steps, inputs, outputs, and symbols.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Sequence and Flow:</a:t>
            </a:r>
            <a:r>
              <a:rPr lang="en-GB" sz="1200" b="0" i="0" dirty="0">
                <a:solidFill>
                  <a:schemeClr val="bg2">
                    <a:lumMod val="25000"/>
                  </a:schemeClr>
                </a:solidFill>
                <a:effectLst/>
                <a:latin typeface="SF Pro Display" pitchFamily="2" charset="0"/>
                <a:ea typeface="SF Pro Display" pitchFamily="2" charset="0"/>
              </a:rPr>
              <a:t> Arrange steps in a logical sequence to reflect the actual flow of activities in the process.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Use Descriptive Labels:</a:t>
            </a:r>
            <a:r>
              <a:rPr lang="en-GB" sz="1200" b="0" i="0" dirty="0">
                <a:solidFill>
                  <a:schemeClr val="bg2">
                    <a:lumMod val="25000"/>
                  </a:schemeClr>
                </a:solidFill>
                <a:effectLst/>
                <a:latin typeface="SF Pro Display" pitchFamily="2" charset="0"/>
                <a:ea typeface="SF Pro Display" pitchFamily="2" charset="0"/>
              </a:rPr>
              <a:t> Provide clear and concise labels for each step and decision point to enhance understanding.</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Avoid Overloading:</a:t>
            </a:r>
            <a:r>
              <a:rPr lang="en-GB" sz="1200" b="0" i="0" dirty="0">
                <a:solidFill>
                  <a:schemeClr val="bg2">
                    <a:lumMod val="25000"/>
                  </a:schemeClr>
                </a:solidFill>
                <a:effectLst/>
                <a:latin typeface="SF Pro Display" pitchFamily="2" charset="0"/>
                <a:ea typeface="SF Pro Display" pitchFamily="2" charset="0"/>
              </a:rPr>
              <a:t> Keep each step or activity focused on a single task. Avoid overloading a single step with too many details.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Consider Swimlane Diagrams:</a:t>
            </a:r>
            <a:r>
              <a:rPr lang="en-GB" sz="1200" b="0" i="0" dirty="0">
                <a:solidFill>
                  <a:schemeClr val="bg2">
                    <a:lumMod val="25000"/>
                  </a:schemeClr>
                </a:solidFill>
                <a:effectLst/>
                <a:latin typeface="SF Pro Display" pitchFamily="2" charset="0"/>
                <a:ea typeface="SF Pro Display" pitchFamily="2" charset="0"/>
              </a:rPr>
              <a:t> If there are multiple departments or roles involved, consider using </a:t>
            </a:r>
            <a:r>
              <a:rPr lang="en-GB" sz="1200" b="0" i="0" dirty="0" err="1">
                <a:solidFill>
                  <a:schemeClr val="bg2">
                    <a:lumMod val="25000"/>
                  </a:schemeClr>
                </a:solidFill>
                <a:effectLst/>
                <a:latin typeface="SF Pro Display" pitchFamily="2" charset="0"/>
                <a:ea typeface="SF Pro Display" pitchFamily="2" charset="0"/>
              </a:rPr>
              <a:t>swimlane</a:t>
            </a:r>
            <a:r>
              <a:rPr lang="en-GB" sz="1200" b="0" i="0" dirty="0">
                <a:solidFill>
                  <a:schemeClr val="bg2">
                    <a:lumMod val="25000"/>
                  </a:schemeClr>
                </a:solidFill>
                <a:effectLst/>
                <a:latin typeface="SF Pro Display" pitchFamily="2" charset="0"/>
                <a:ea typeface="SF Pro Display" pitchFamily="2" charset="0"/>
              </a:rPr>
              <a:t> diagrams to show responsibilities.</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Validate with Stakeholders:</a:t>
            </a:r>
            <a:r>
              <a:rPr lang="en-GB" sz="1200" b="0" i="0" dirty="0">
                <a:solidFill>
                  <a:schemeClr val="bg2">
                    <a:lumMod val="25000"/>
                  </a:schemeClr>
                </a:solidFill>
                <a:effectLst/>
                <a:latin typeface="SF Pro Display" pitchFamily="2" charset="0"/>
                <a:ea typeface="SF Pro Display" pitchFamily="2" charset="0"/>
              </a:rPr>
              <a:t> Review the process map with relevant stakeholders to ensure accuracy and gather feedback.</a:t>
            </a:r>
          </a:p>
          <a:p>
            <a:pPr marL="228600" indent="-228600">
              <a:lnSpc>
                <a:spcPct val="120000"/>
              </a:lnSpc>
              <a:buFont typeface="+mj-lt"/>
              <a:buAutoNum type="arabicPeriod"/>
            </a:pPr>
            <a:r>
              <a:rPr lang="en-GB" sz="1200" b="1" i="0" dirty="0">
                <a:solidFill>
                  <a:schemeClr val="bg2">
                    <a:lumMod val="25000"/>
                  </a:schemeClr>
                </a:solidFill>
                <a:effectLst/>
                <a:latin typeface="SF Pro Display" pitchFamily="2" charset="0"/>
                <a:ea typeface="SF Pro Display" pitchFamily="2" charset="0"/>
              </a:rPr>
              <a:t>Update Regularly:</a:t>
            </a:r>
            <a:r>
              <a:rPr lang="en-GB" sz="1200" b="0" i="0" dirty="0">
                <a:solidFill>
                  <a:schemeClr val="bg2">
                    <a:lumMod val="25000"/>
                  </a:schemeClr>
                </a:solidFill>
                <a:effectLst/>
                <a:latin typeface="SF Pro Display" pitchFamily="2" charset="0"/>
                <a:ea typeface="SF Pro Display" pitchFamily="2" charset="0"/>
              </a:rPr>
              <a:t> Processes evolve over time, so make sure to update the process map to reflect any changes.</a:t>
            </a:r>
          </a:p>
          <a:p>
            <a:pPr marL="228600" indent="-228600">
              <a:buFont typeface="+mj-lt"/>
              <a:buAutoNum type="arabicPeriod"/>
            </a:pPr>
            <a:endParaRPr lang="en-FI" sz="1200" dirty="0">
              <a:solidFill>
                <a:schemeClr val="bg2">
                  <a:lumMod val="25000"/>
                </a:schemeClr>
              </a:solidFill>
              <a:latin typeface="SF Pro Display" pitchFamily="2" charset="0"/>
              <a:ea typeface="SF Pro Display" pitchFamily="2" charset="0"/>
            </a:endParaRPr>
          </a:p>
          <a:p>
            <a:pPr marL="228600" indent="-228600">
              <a:buFont typeface="+mj-lt"/>
              <a:buAutoNum type="arabicPeriod"/>
            </a:pPr>
            <a:endParaRPr lang="en-FI" sz="1200" dirty="0">
              <a:solidFill>
                <a:schemeClr val="bg2">
                  <a:lumMod val="25000"/>
                </a:schemeClr>
              </a:solidFill>
              <a:latin typeface="SF Pro Display" pitchFamily="2" charset="0"/>
              <a:ea typeface="SF Pro Display" pitchFamily="2" charset="0"/>
            </a:endParaRPr>
          </a:p>
          <a:p>
            <a:pPr marL="228600" indent="-228600">
              <a:buFont typeface="+mj-lt"/>
              <a:buAutoNum type="arabicPeriod"/>
            </a:pPr>
            <a:endParaRPr lang="en-FI" dirty="0"/>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24</a:t>
            </a:fld>
            <a:endParaRPr lang="en-FI" dirty="0"/>
          </a:p>
        </p:txBody>
      </p:sp>
    </p:spTree>
    <p:extLst>
      <p:ext uri="{BB962C8B-B14F-4D97-AF65-F5344CB8AC3E}">
        <p14:creationId xmlns:p14="http://schemas.microsoft.com/office/powerpoint/2010/main" val="2554355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GB" b="0" i="0" dirty="0">
                <a:solidFill>
                  <a:srgbClr val="374151"/>
                </a:solidFill>
                <a:effectLst/>
                <a:latin typeface="Söhne"/>
              </a:rPr>
              <a:t>Here you can see the examples of a process map for a manufacturing flow. This was created with </a:t>
            </a:r>
            <a:r>
              <a:rPr lang="en-GB" b="0" i="0" dirty="0" err="1">
                <a:solidFill>
                  <a:srgbClr val="374151"/>
                </a:solidFill>
                <a:effectLst/>
                <a:latin typeface="Söhne"/>
              </a:rPr>
              <a:t>Lucidchart</a:t>
            </a:r>
            <a:r>
              <a:rPr lang="en-GB" b="0" i="0" dirty="0">
                <a:solidFill>
                  <a:srgbClr val="374151"/>
                </a:solidFill>
                <a:effectLst/>
                <a:latin typeface="Söhne"/>
              </a:rPr>
              <a:t>: https://</a:t>
            </a:r>
            <a:r>
              <a:rPr lang="en-GB" b="0" i="0" dirty="0" err="1">
                <a:solidFill>
                  <a:srgbClr val="374151"/>
                </a:solidFill>
                <a:effectLst/>
                <a:latin typeface="Söhne"/>
              </a:rPr>
              <a:t>www.lucidchart.com</a:t>
            </a:r>
            <a:r>
              <a:rPr lang="en-GB" b="0" i="0" dirty="0">
                <a:solidFill>
                  <a:srgbClr val="374151"/>
                </a:solidFill>
                <a:effectLst/>
                <a:latin typeface="Söhne"/>
              </a:rPr>
              <a:t>/pages/templates </a:t>
            </a:r>
          </a:p>
          <a:p>
            <a:pPr marL="171450" indent="-171450" algn="l">
              <a:buFont typeface="Arial" panose="020B0604020202020204" pitchFamily="34" charset="0"/>
              <a:buChar char="•"/>
            </a:pPr>
            <a:r>
              <a:rPr lang="en-GB" b="0" i="0" dirty="0">
                <a:solidFill>
                  <a:srgbClr val="374151"/>
                </a:solidFill>
                <a:effectLst/>
                <a:latin typeface="Söhne"/>
              </a:rPr>
              <a:t>You can use various tools to create your own process map, from the simple Power Point to the more complex, dedicated ones. </a:t>
            </a:r>
          </a:p>
          <a:p>
            <a:pPr marL="171450" indent="-171450" algn="l">
              <a:buFont typeface="Arial" panose="020B0604020202020204" pitchFamily="34" charset="0"/>
              <a:buChar char="•"/>
            </a:pPr>
            <a:r>
              <a:rPr lang="en-GB" b="0" i="0" dirty="0">
                <a:solidFill>
                  <a:srgbClr val="374151"/>
                </a:solidFill>
                <a:effectLst/>
                <a:latin typeface="Söhne"/>
              </a:rPr>
              <a:t>The choice of tool depends on your familiarity with the software, the complexity of the process, and the level of detail you want to include. Regardless of the tool you use, the key is to ensure that the process map effectively communicates the sequence of steps, inputs, outputs, and interactions in the process.</a:t>
            </a:r>
          </a:p>
          <a:p>
            <a:pPr marL="171450" indent="-171450" algn="l">
              <a:buFont typeface="Arial" panose="020B0604020202020204" pitchFamily="34" charset="0"/>
              <a:buChar char="•"/>
            </a:pPr>
            <a:endParaRPr lang="en-GB" b="0" i="0" dirty="0">
              <a:solidFill>
                <a:srgbClr val="374151"/>
              </a:solidFill>
              <a:effectLst/>
              <a:latin typeface="Söhne"/>
            </a:endParaRPr>
          </a:p>
          <a:p>
            <a:pPr marL="171450" indent="-171450" algn="l">
              <a:buFont typeface="Arial" panose="020B0604020202020204" pitchFamily="34" charset="0"/>
              <a:buChar char="•"/>
            </a:pPr>
            <a:endParaRPr lang="en-GB" b="0" i="0" dirty="0">
              <a:solidFill>
                <a:srgbClr val="374151"/>
              </a:solidFill>
              <a:effectLst/>
              <a:latin typeface="Söhne"/>
            </a:endParaRPr>
          </a:p>
          <a:p>
            <a:pPr marL="171450" indent="-171450" algn="l">
              <a:buFont typeface="Arial" panose="020B0604020202020204" pitchFamily="34" charset="0"/>
              <a:buChar char="•"/>
            </a:pPr>
            <a:r>
              <a:rPr lang="en-GB" b="1" i="0" dirty="0">
                <a:solidFill>
                  <a:srgbClr val="374151"/>
                </a:solidFill>
                <a:effectLst/>
                <a:latin typeface="Söhne"/>
              </a:rPr>
              <a:t>Tools for Creating Process Maps:</a:t>
            </a:r>
            <a:endParaRPr lang="en-GB" b="0" i="0" dirty="0">
              <a:solidFill>
                <a:srgbClr val="374151"/>
              </a:solidFill>
              <a:effectLst/>
              <a:latin typeface="Söhne"/>
            </a:endParaRPr>
          </a:p>
          <a:p>
            <a:pPr algn="l">
              <a:buFont typeface="+mj-lt"/>
              <a:buAutoNum type="arabicPeriod"/>
            </a:pPr>
            <a:r>
              <a:rPr lang="en-GB" b="1" i="0" dirty="0">
                <a:solidFill>
                  <a:srgbClr val="374151"/>
                </a:solidFill>
                <a:effectLst/>
                <a:latin typeface="Söhne"/>
              </a:rPr>
              <a:t>Flowchart Software:</a:t>
            </a:r>
            <a:r>
              <a:rPr lang="en-GB" b="0" i="0" dirty="0">
                <a:solidFill>
                  <a:srgbClr val="374151"/>
                </a:solidFill>
                <a:effectLst/>
                <a:latin typeface="Söhne"/>
              </a:rPr>
              <a:t> Specialized flowchart software like Microsoft Visio, </a:t>
            </a:r>
            <a:r>
              <a:rPr lang="en-GB" b="0" i="0" dirty="0" err="1">
                <a:solidFill>
                  <a:srgbClr val="374151"/>
                </a:solidFill>
                <a:effectLst/>
                <a:latin typeface="Söhne"/>
              </a:rPr>
              <a:t>Lucidchart</a:t>
            </a:r>
            <a:r>
              <a:rPr lang="en-GB" b="0" i="0" dirty="0">
                <a:solidFill>
                  <a:srgbClr val="374151"/>
                </a:solidFill>
                <a:effectLst/>
                <a:latin typeface="Söhne"/>
              </a:rPr>
              <a:t>, Figma, Miro, allows you to create detailed and professional process maps with various shapes and connectors.</a:t>
            </a:r>
          </a:p>
          <a:p>
            <a:pPr algn="l">
              <a:buFont typeface="+mj-lt"/>
              <a:buAutoNum type="arabicPeriod"/>
            </a:pPr>
            <a:r>
              <a:rPr lang="en-GB" b="1" i="0" dirty="0">
                <a:solidFill>
                  <a:srgbClr val="374151"/>
                </a:solidFill>
                <a:effectLst/>
                <a:latin typeface="Söhne"/>
              </a:rPr>
              <a:t>Microsoft PowerPoint:</a:t>
            </a:r>
            <a:r>
              <a:rPr lang="en-GB" b="0" i="0" dirty="0">
                <a:solidFill>
                  <a:srgbClr val="374151"/>
                </a:solidFill>
                <a:effectLst/>
                <a:latin typeface="Söhne"/>
              </a:rPr>
              <a:t> PowerPoint provides simple shapes and connectors that can be used to create basic process flow diagrams.</a:t>
            </a:r>
          </a:p>
          <a:p>
            <a:pPr algn="l">
              <a:buFont typeface="+mj-lt"/>
              <a:buAutoNum type="arabicPeriod"/>
            </a:pPr>
            <a:r>
              <a:rPr lang="en-GB" b="1" i="0" dirty="0">
                <a:solidFill>
                  <a:srgbClr val="374151"/>
                </a:solidFill>
                <a:effectLst/>
                <a:latin typeface="Söhne"/>
              </a:rPr>
              <a:t>Pen and Paper:</a:t>
            </a:r>
            <a:r>
              <a:rPr lang="en-GB" b="0" i="0" dirty="0">
                <a:solidFill>
                  <a:srgbClr val="374151"/>
                </a:solidFill>
                <a:effectLst/>
                <a:latin typeface="Söhne"/>
              </a:rPr>
              <a:t> For simpler processes, you can draw a process map by hand on paper or a whiteboard.</a:t>
            </a:r>
          </a:p>
          <a:p>
            <a:pPr algn="l">
              <a:buFont typeface="+mj-lt"/>
              <a:buAutoNum type="arabicPeriod"/>
            </a:pPr>
            <a:r>
              <a:rPr lang="en-GB" b="1" i="0" dirty="0">
                <a:solidFill>
                  <a:srgbClr val="374151"/>
                </a:solidFill>
                <a:effectLst/>
                <a:latin typeface="Söhne"/>
              </a:rPr>
              <a:t>Online Platforms:</a:t>
            </a:r>
            <a:r>
              <a:rPr lang="en-GB" b="0" i="0" dirty="0">
                <a:solidFill>
                  <a:srgbClr val="374151"/>
                </a:solidFill>
                <a:effectLst/>
                <a:latin typeface="Söhne"/>
              </a:rPr>
              <a:t> Some project management and collaboration platforms offer built-in tools for creating process maps.</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25</a:t>
            </a:fld>
            <a:endParaRPr lang="en-FI" dirty="0"/>
          </a:p>
        </p:txBody>
      </p:sp>
    </p:spTree>
    <p:extLst>
      <p:ext uri="{BB962C8B-B14F-4D97-AF65-F5344CB8AC3E}">
        <p14:creationId xmlns:p14="http://schemas.microsoft.com/office/powerpoint/2010/main" val="294348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F Pro Display" pitchFamily="2" charset="0"/>
                <a:ea typeface="SF Pro Display" pitchFamily="2" charset="0"/>
              </a:rPr>
              <a:t>Defects Per Unit (DPU) </a:t>
            </a:r>
            <a:r>
              <a:rPr lang="en-GB" b="0" i="0" dirty="0">
                <a:solidFill>
                  <a:srgbClr val="374151"/>
                </a:solidFill>
                <a:effectLst/>
                <a:latin typeface="SF Pro Display" pitchFamily="2" charset="0"/>
                <a:ea typeface="SF Pro Display" pitchFamily="2" charset="0"/>
              </a:rPr>
              <a:t>is a key metric in quality management that measures the average number of defects found in each unit of a product or service. It helps quantify the level of defects present in the output of a process. Calculating DPU involves dividing the total number of defects by the total number of units produced.</a:t>
            </a:r>
          </a:p>
          <a:p>
            <a:pPr algn="l"/>
            <a:endParaRPr lang="en-GB" b="0" i="0" dirty="0">
              <a:solidFill>
                <a:srgbClr val="374151"/>
              </a:solidFill>
              <a:effectLst/>
              <a:latin typeface="SF Pro Display" pitchFamily="2" charset="0"/>
              <a:ea typeface="SF Pro Display" pitchFamily="2" charset="0"/>
            </a:endParaRPr>
          </a:p>
          <a:p>
            <a:pPr marL="0" indent="0" algn="l">
              <a:buNone/>
            </a:pPr>
            <a:r>
              <a:rPr lang="en-GB" b="1" i="0" dirty="0">
                <a:solidFill>
                  <a:srgbClr val="374151"/>
                </a:solidFill>
                <a:effectLst/>
                <a:latin typeface="Söhne"/>
              </a:rPr>
              <a:t>Key Insights:</a:t>
            </a:r>
            <a:endParaRPr lang="en-GB" b="0" i="0" dirty="0">
              <a:solidFill>
                <a:srgbClr val="374151"/>
              </a:solidFill>
              <a:effectLst/>
              <a:latin typeface="Söhne"/>
            </a:endParaRPr>
          </a:p>
          <a:p>
            <a:pPr marL="0" indent="0">
              <a:buNone/>
            </a:pPr>
            <a:r>
              <a:rPr lang="en-GB" b="0" i="0" dirty="0">
                <a:solidFill>
                  <a:srgbClr val="374151"/>
                </a:solidFill>
                <a:effectLst/>
                <a:latin typeface="Söhne"/>
              </a:rPr>
              <a:t>DPU is a valuable metric for assessing the quality of products or services in terms of defects.</a:t>
            </a:r>
          </a:p>
          <a:p>
            <a:pPr marL="0" indent="0">
              <a:buNone/>
            </a:pPr>
            <a:r>
              <a:rPr lang="en-GB" b="0" i="0" dirty="0">
                <a:solidFill>
                  <a:srgbClr val="374151"/>
                </a:solidFill>
                <a:effectLst/>
                <a:latin typeface="Söhne"/>
              </a:rPr>
              <a:t>It provides a quantitative measure of the level of defects present in each unit.</a:t>
            </a:r>
          </a:p>
          <a:p>
            <a:pPr marL="0" indent="0">
              <a:buNone/>
            </a:pPr>
            <a:r>
              <a:rPr lang="en-GB" b="0" i="0" dirty="0">
                <a:solidFill>
                  <a:srgbClr val="374151"/>
                </a:solidFill>
                <a:effectLst/>
                <a:latin typeface="Söhne"/>
              </a:rPr>
              <a:t>Monitoring and reducing DPU can lead to improved product quality and customer satisfaction.</a:t>
            </a:r>
          </a:p>
          <a:p>
            <a:pPr algn="l"/>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26</a:t>
            </a:fld>
            <a:endParaRPr lang="en-FI" dirty="0"/>
          </a:p>
        </p:txBody>
      </p:sp>
    </p:spTree>
    <p:extLst>
      <p:ext uri="{BB962C8B-B14F-4D97-AF65-F5344CB8AC3E}">
        <p14:creationId xmlns:p14="http://schemas.microsoft.com/office/powerpoint/2010/main" val="1604925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Defects Per Million Opportunities (DPMO) is a standardized metric used in quality management to measure the rate of defects per one million opportunities for defects. It provides a way to compare defect rates across different processes or products with varying levels of complexity or different opportunities for defects. DPMO is particularly useful for benchmarking and </a:t>
            </a:r>
            <a:r>
              <a:rPr lang="en-GB" b="0" i="0" dirty="0" err="1">
                <a:solidFill>
                  <a:srgbClr val="374151"/>
                </a:solidFill>
                <a:effectLst/>
                <a:latin typeface="Söhne"/>
              </a:rPr>
              <a:t>analyzing</a:t>
            </a:r>
            <a:r>
              <a:rPr lang="en-GB" b="0" i="0" dirty="0">
                <a:solidFill>
                  <a:srgbClr val="374151"/>
                </a:solidFill>
                <a:effectLst/>
                <a:latin typeface="Söhne"/>
              </a:rPr>
              <a:t> the performance of processes.</a:t>
            </a:r>
          </a:p>
          <a:p>
            <a:pPr algn="l"/>
            <a:endParaRPr lang="en-GB" b="0" i="0" dirty="0">
              <a:solidFill>
                <a:srgbClr val="374151"/>
              </a:solidFill>
              <a:effectLst/>
              <a:latin typeface="Söhne"/>
            </a:endParaRPr>
          </a:p>
          <a:p>
            <a:pPr algn="l"/>
            <a:r>
              <a:rPr lang="en-GB" b="1" i="0" dirty="0">
                <a:solidFill>
                  <a:srgbClr val="374151"/>
                </a:solidFill>
                <a:effectLst/>
                <a:latin typeface="Söhne"/>
              </a:rPr>
              <a:t>Key Insights:</a:t>
            </a:r>
            <a:endParaRPr lang="en-GB" b="0" i="0" dirty="0">
              <a:solidFill>
                <a:srgbClr val="374151"/>
              </a:solidFill>
              <a:effectLst/>
              <a:latin typeface="Söhne"/>
            </a:endParaRPr>
          </a:p>
          <a:p>
            <a:pPr algn="l">
              <a:buFont typeface="Arial" panose="020B0604020202020204" pitchFamily="34" charset="0"/>
              <a:buChar char="•"/>
            </a:pPr>
            <a:r>
              <a:rPr lang="en-GB" b="0" i="0" dirty="0">
                <a:solidFill>
                  <a:srgbClr val="374151"/>
                </a:solidFill>
                <a:effectLst/>
                <a:latin typeface="Söhne"/>
              </a:rPr>
              <a:t>DPMO allows for standardizing defect rates across different processes or products.</a:t>
            </a:r>
          </a:p>
          <a:p>
            <a:pPr algn="l">
              <a:buFont typeface="Arial" panose="020B0604020202020204" pitchFamily="34" charset="0"/>
              <a:buChar char="•"/>
            </a:pPr>
            <a:r>
              <a:rPr lang="en-GB" b="0" i="0" dirty="0">
                <a:solidFill>
                  <a:srgbClr val="374151"/>
                </a:solidFill>
                <a:effectLst/>
                <a:latin typeface="Söhne"/>
              </a:rPr>
              <a:t>It provides a more meaningful comparison of defect rates, considering the scale of opportunities for defects.</a:t>
            </a:r>
          </a:p>
          <a:p>
            <a:pPr algn="l">
              <a:buFont typeface="Arial" panose="020B0604020202020204" pitchFamily="34" charset="0"/>
              <a:buChar char="•"/>
            </a:pPr>
            <a:r>
              <a:rPr lang="en-GB" b="0" i="0" dirty="0">
                <a:solidFill>
                  <a:srgbClr val="374151"/>
                </a:solidFill>
                <a:effectLst/>
                <a:latin typeface="Söhne"/>
              </a:rPr>
              <a:t>Monitoring and reducing DPMO can guide efforts to improve process performance and reduce defects.</a:t>
            </a:r>
          </a:p>
        </p:txBody>
      </p:sp>
      <p:sp>
        <p:nvSpPr>
          <p:cNvPr id="4" name="Slide Number Placeholder 3"/>
          <p:cNvSpPr>
            <a:spLocks noGrp="1"/>
          </p:cNvSpPr>
          <p:nvPr>
            <p:ph type="sldNum" sz="quarter" idx="5"/>
          </p:nvPr>
        </p:nvSpPr>
        <p:spPr/>
        <p:txBody>
          <a:bodyPr/>
          <a:lstStyle/>
          <a:p>
            <a:fld id="{E733928C-498E-47B2-A599-843221D6B659}" type="slidenum">
              <a:rPr lang="en-FI" smtClean="0"/>
              <a:t>27</a:t>
            </a:fld>
            <a:endParaRPr lang="en-FI" dirty="0"/>
          </a:p>
        </p:txBody>
      </p:sp>
    </p:spTree>
    <p:extLst>
      <p:ext uri="{BB962C8B-B14F-4D97-AF65-F5344CB8AC3E}">
        <p14:creationId xmlns:p14="http://schemas.microsoft.com/office/powerpoint/2010/main" val="368191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43541"/>
                </a:solidFill>
                <a:effectLst/>
                <a:latin typeface="Söhne"/>
              </a:rPr>
              <a:t>Let’s break down Rolled Throughput Yield (RTY) with an example and the formulas used to calculate it.</a:t>
            </a:r>
          </a:p>
          <a:p>
            <a:pPr algn="l"/>
            <a:r>
              <a:rPr lang="en-GB" b="0" i="0" dirty="0">
                <a:solidFill>
                  <a:srgbClr val="343541"/>
                </a:solidFill>
                <a:effectLst/>
                <a:latin typeface="Söhne"/>
              </a:rPr>
              <a:t>Let's consider a manufacturing process that involves three stages to produce electronic components: Stage A, Stage B, and Final Assembly. Each stage introduces the possibility of defects. We want to calculate the RTY for the entire process.</a:t>
            </a:r>
          </a:p>
          <a:p>
            <a:pPr algn="l">
              <a:buFont typeface="+mj-lt"/>
              <a:buAutoNum type="arabicPeriod"/>
            </a:pPr>
            <a:r>
              <a:rPr lang="en-GB" b="1" i="0" dirty="0">
                <a:solidFill>
                  <a:srgbClr val="343541"/>
                </a:solidFill>
                <a:effectLst/>
                <a:latin typeface="Söhne"/>
              </a:rPr>
              <a:t>Stage A:</a:t>
            </a:r>
            <a:r>
              <a:rPr lang="en-GB" b="0" i="0" dirty="0">
                <a:solidFill>
                  <a:srgbClr val="343541"/>
                </a:solidFill>
                <a:effectLst/>
                <a:latin typeface="Söhne"/>
              </a:rPr>
              <a:t> Initially, 100 units are processed in Stage A. Out of these, 90 pass the quality check, while 10 are rejected due to defects. The yield in Stage A is 90%.</a:t>
            </a:r>
          </a:p>
          <a:p>
            <a:pPr algn="l">
              <a:buFont typeface="+mj-lt"/>
              <a:buAutoNum type="arabicPeriod"/>
            </a:pPr>
            <a:r>
              <a:rPr lang="en-GB" b="1" i="0" dirty="0">
                <a:solidFill>
                  <a:srgbClr val="343541"/>
                </a:solidFill>
                <a:effectLst/>
                <a:latin typeface="Söhne"/>
              </a:rPr>
              <a:t>Stage B:</a:t>
            </a:r>
            <a:r>
              <a:rPr lang="en-GB" b="0" i="0" dirty="0">
                <a:solidFill>
                  <a:srgbClr val="343541"/>
                </a:solidFill>
                <a:effectLst/>
                <a:latin typeface="Söhne"/>
              </a:rPr>
              <a:t> The 90 units from Stage A move to Stage B. Out of these, 80 pass the quality check, while 10 are rejected. The yield in Stage B is 80%.</a:t>
            </a:r>
          </a:p>
          <a:p>
            <a:pPr algn="l">
              <a:buFont typeface="+mj-lt"/>
              <a:buAutoNum type="arabicPeriod"/>
            </a:pPr>
            <a:r>
              <a:rPr lang="en-GB" b="1" i="0" dirty="0">
                <a:solidFill>
                  <a:srgbClr val="343541"/>
                </a:solidFill>
                <a:effectLst/>
                <a:latin typeface="Söhne"/>
              </a:rPr>
              <a:t>Final Assembly:</a:t>
            </a:r>
            <a:r>
              <a:rPr lang="en-GB" b="0" i="0" dirty="0">
                <a:solidFill>
                  <a:srgbClr val="343541"/>
                </a:solidFill>
                <a:effectLst/>
                <a:latin typeface="Söhne"/>
              </a:rPr>
              <a:t> The 80 units from Stage B reach the Final Assembly stage. Out of these, 75 units are successfully assembled without defects, while 5 are found to be defective. The yield in the Final Assembly is 75%.</a:t>
            </a:r>
          </a:p>
          <a:p>
            <a:pPr algn="l"/>
            <a:r>
              <a:rPr lang="en-GB" b="0" i="0" dirty="0">
                <a:solidFill>
                  <a:srgbClr val="343541"/>
                </a:solidFill>
                <a:effectLst/>
                <a:latin typeface="Söhne"/>
              </a:rPr>
              <a:t>Now, let's calculate RTY:</a:t>
            </a:r>
          </a:p>
          <a:p>
            <a:pPr algn="l"/>
            <a:r>
              <a:rPr lang="en-GB" b="1" i="0" dirty="0">
                <a:solidFill>
                  <a:srgbClr val="343541"/>
                </a:solidFill>
                <a:effectLst/>
                <a:latin typeface="Söhne"/>
              </a:rPr>
              <a:t>RTY</a:t>
            </a:r>
            <a:r>
              <a:rPr lang="en-GB" b="0" i="0" dirty="0">
                <a:solidFill>
                  <a:srgbClr val="343541"/>
                </a:solidFill>
                <a:effectLst/>
                <a:latin typeface="Söhne"/>
              </a:rPr>
              <a:t> = (Yield at Stage A) x (Yield at Stage B) x (Yield at Final Assembly) = 0.90 * 0.80 * 0.75 = 0.54 or 54%</a:t>
            </a:r>
          </a:p>
          <a:p>
            <a:pPr algn="l"/>
            <a:r>
              <a:rPr lang="en-GB" b="0" i="0" dirty="0">
                <a:solidFill>
                  <a:srgbClr val="343541"/>
                </a:solidFill>
                <a:effectLst/>
                <a:latin typeface="Söhne"/>
              </a:rPr>
              <a:t>In this example, the RTY for the entire process is 54%, which means that there is a 54% probability of producing a defect-free unit from the initial 100 units that entered the process.</a:t>
            </a:r>
          </a:p>
          <a:p>
            <a:pPr algn="l"/>
            <a:r>
              <a:rPr lang="en-GB" b="1" i="0" dirty="0">
                <a:solidFill>
                  <a:srgbClr val="343541"/>
                </a:solidFill>
                <a:effectLst/>
                <a:latin typeface="Söhne"/>
              </a:rPr>
              <a:t>Formulas for RTY Calculation:</a:t>
            </a:r>
            <a:endParaRPr lang="en-GB" b="0" i="0" dirty="0">
              <a:solidFill>
                <a:srgbClr val="343541"/>
              </a:solidFill>
              <a:effectLst/>
              <a:latin typeface="Söhne"/>
            </a:endParaRPr>
          </a:p>
          <a:p>
            <a:pPr algn="l"/>
            <a:r>
              <a:rPr lang="en-GB" b="0" i="0" dirty="0">
                <a:solidFill>
                  <a:srgbClr val="343541"/>
                </a:solidFill>
                <a:effectLst/>
                <a:latin typeface="Söhne"/>
              </a:rPr>
              <a:t>The formula to calculate RTY is straightforward and involves multiplying the yields at each stage of the process:</a:t>
            </a:r>
          </a:p>
          <a:p>
            <a:pPr algn="l"/>
            <a:r>
              <a:rPr lang="en-GB" b="1" i="0" dirty="0">
                <a:solidFill>
                  <a:srgbClr val="343541"/>
                </a:solidFill>
                <a:effectLst/>
                <a:latin typeface="Söhne"/>
              </a:rPr>
              <a:t>RTY = Yield at Stage 1 x Yield at Stage 2 x ... x Yield at Final Stage</a:t>
            </a:r>
            <a:endParaRPr lang="en-GB" b="0" i="0" dirty="0">
              <a:solidFill>
                <a:srgbClr val="343541"/>
              </a:solidFill>
              <a:effectLst/>
              <a:latin typeface="Söhne"/>
            </a:endParaRPr>
          </a:p>
          <a:p>
            <a:pPr algn="l">
              <a:buFont typeface="+mj-lt"/>
              <a:buAutoNum type="arabicPeriod"/>
            </a:pPr>
            <a:endParaRPr lang="en-GB" b="0" i="0" dirty="0">
              <a:solidFill>
                <a:srgbClr val="374151"/>
              </a:solidFill>
              <a:effectLst/>
              <a:latin typeface="Söhne"/>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28</a:t>
            </a:fld>
            <a:endParaRPr lang="en-FI" dirty="0"/>
          </a:p>
        </p:txBody>
      </p:sp>
    </p:spTree>
    <p:extLst>
      <p:ext uri="{BB962C8B-B14F-4D97-AF65-F5344CB8AC3E}">
        <p14:creationId xmlns:p14="http://schemas.microsoft.com/office/powerpoint/2010/main" val="1410358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Cycle time is a fundamental metric in process improvement that measures the time it takes to complete a process or task from start to finish. It's a critical indicator of process efficiency, productivity, and customer responsiveness. Calculating cycle time involves measuring the time taken for each individual cycle or iteration of a process.</a:t>
            </a:r>
          </a:p>
          <a:p>
            <a:br>
              <a:rPr lang="en-GB" dirty="0"/>
            </a:br>
            <a:r>
              <a:rPr lang="en-GB" b="1" i="0" dirty="0">
                <a:solidFill>
                  <a:srgbClr val="374151"/>
                </a:solidFill>
                <a:effectLst/>
                <a:latin typeface="Söhne"/>
              </a:rPr>
              <a:t>Key Insights:</a:t>
            </a:r>
            <a:endParaRPr lang="en-GB" b="0" i="0" dirty="0">
              <a:solidFill>
                <a:srgbClr val="374151"/>
              </a:solidFill>
              <a:effectLst/>
              <a:latin typeface="Söhne"/>
            </a:endParaRPr>
          </a:p>
          <a:p>
            <a:pPr algn="l">
              <a:buFont typeface="Arial" panose="020B0604020202020204" pitchFamily="34" charset="0"/>
              <a:buChar char="•"/>
            </a:pPr>
            <a:r>
              <a:rPr lang="en-GB" b="0" i="0" dirty="0">
                <a:solidFill>
                  <a:srgbClr val="374151"/>
                </a:solidFill>
                <a:effectLst/>
                <a:latin typeface="Söhne"/>
              </a:rPr>
              <a:t>Cycle time is a measure of process efficiency and effectiveness.</a:t>
            </a:r>
          </a:p>
          <a:p>
            <a:pPr algn="l">
              <a:buFont typeface="Arial" panose="020B0604020202020204" pitchFamily="34" charset="0"/>
              <a:buChar char="•"/>
            </a:pPr>
            <a:r>
              <a:rPr lang="en-GB" b="0" i="0" dirty="0">
                <a:solidFill>
                  <a:srgbClr val="374151"/>
                </a:solidFill>
                <a:effectLst/>
                <a:latin typeface="Söhne"/>
              </a:rPr>
              <a:t>It helps identify bottlenecks, delays, and areas for improvement within a process.</a:t>
            </a:r>
          </a:p>
          <a:p>
            <a:pPr algn="l">
              <a:buFont typeface="Arial" panose="020B0604020202020204" pitchFamily="34" charset="0"/>
              <a:buChar char="•"/>
            </a:pPr>
            <a:r>
              <a:rPr lang="en-GB" b="0" i="0" dirty="0">
                <a:solidFill>
                  <a:srgbClr val="374151"/>
                </a:solidFill>
                <a:effectLst/>
                <a:latin typeface="Söhne"/>
              </a:rPr>
              <a:t>Shortening cycle times often leads to reduced lead times, faster delivery, and improved customer satisfaction.</a:t>
            </a:r>
          </a:p>
        </p:txBody>
      </p:sp>
      <p:sp>
        <p:nvSpPr>
          <p:cNvPr id="4" name="Slide Number Placeholder 3"/>
          <p:cNvSpPr>
            <a:spLocks noGrp="1"/>
          </p:cNvSpPr>
          <p:nvPr>
            <p:ph type="sldNum" sz="quarter" idx="5"/>
          </p:nvPr>
        </p:nvSpPr>
        <p:spPr/>
        <p:txBody>
          <a:bodyPr/>
          <a:lstStyle/>
          <a:p>
            <a:fld id="{E733928C-498E-47B2-A599-843221D6B659}" type="slidenum">
              <a:rPr lang="en-FI" smtClean="0"/>
              <a:t>29</a:t>
            </a:fld>
            <a:endParaRPr lang="en-FI" dirty="0"/>
          </a:p>
        </p:txBody>
      </p:sp>
    </p:spTree>
    <p:extLst>
      <p:ext uri="{BB962C8B-B14F-4D97-AF65-F5344CB8AC3E}">
        <p14:creationId xmlns:p14="http://schemas.microsoft.com/office/powerpoint/2010/main" val="282080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öhne"/>
              </a:rPr>
              <a:t>Cost of Poor Quality (COPQ) </a:t>
            </a:r>
            <a:r>
              <a:rPr lang="en-GB" b="0" i="0" dirty="0">
                <a:solidFill>
                  <a:srgbClr val="374151"/>
                </a:solidFill>
                <a:effectLst/>
                <a:latin typeface="Söhne"/>
              </a:rPr>
              <a:t>is a significant metric in quality management that quantifies the financial impact of defects, errors, and inefficiencies within a process. It encompasses both internal and external costs associated with poor quality, such as rework, scrap, customer complaints, warranty claims, and lost sales. Calculating COPQ involves identifying and summing up these various cost components.</a:t>
            </a:r>
          </a:p>
          <a:p>
            <a:pPr algn="l"/>
            <a:br>
              <a:rPr lang="en-GB" dirty="0"/>
            </a:br>
            <a:r>
              <a:rPr lang="en-GB" b="1" i="0" dirty="0">
                <a:solidFill>
                  <a:srgbClr val="374151"/>
                </a:solidFill>
                <a:effectLst/>
                <a:latin typeface="Söhne"/>
              </a:rPr>
              <a:t>Key Insights:</a:t>
            </a:r>
            <a:endParaRPr lang="en-GB" b="0" i="0" dirty="0">
              <a:solidFill>
                <a:srgbClr val="374151"/>
              </a:solidFill>
              <a:effectLst/>
              <a:latin typeface="Söhne"/>
            </a:endParaRPr>
          </a:p>
          <a:p>
            <a:pPr algn="l">
              <a:buFont typeface="Arial" panose="020B0604020202020204" pitchFamily="34" charset="0"/>
              <a:buChar char="•"/>
            </a:pPr>
            <a:r>
              <a:rPr lang="en-GB" b="0" i="0" dirty="0">
                <a:solidFill>
                  <a:srgbClr val="374151"/>
                </a:solidFill>
                <a:effectLst/>
                <a:latin typeface="Söhne"/>
              </a:rPr>
              <a:t>COPQ provides a comprehensive view of the financial impact of poor quality.</a:t>
            </a:r>
          </a:p>
          <a:p>
            <a:pPr algn="l">
              <a:buFont typeface="Arial" panose="020B0604020202020204" pitchFamily="34" charset="0"/>
              <a:buChar char="•"/>
            </a:pPr>
            <a:r>
              <a:rPr lang="en-GB" b="0" i="0" dirty="0">
                <a:solidFill>
                  <a:srgbClr val="374151"/>
                </a:solidFill>
                <a:effectLst/>
                <a:latin typeface="Söhne"/>
              </a:rPr>
              <a:t>It motivates organizations to identify and eliminate sources of defects and waste.</a:t>
            </a:r>
          </a:p>
          <a:p>
            <a:pPr algn="l">
              <a:buFont typeface="Arial" panose="020B0604020202020204" pitchFamily="34" charset="0"/>
              <a:buChar char="•"/>
            </a:pPr>
            <a:r>
              <a:rPr lang="en-GB" b="0" i="0" dirty="0">
                <a:solidFill>
                  <a:srgbClr val="374151"/>
                </a:solidFill>
                <a:effectLst/>
                <a:latin typeface="Söhne"/>
              </a:rPr>
              <a:t>Lowering COPQ contributes to higher profitability and improved customer experiences.</a:t>
            </a:r>
          </a:p>
          <a:p>
            <a:endParaRPr lang="en-GB" b="0" i="0" dirty="0">
              <a:solidFill>
                <a:srgbClr val="374151"/>
              </a:solidFill>
              <a:effectLst/>
              <a:latin typeface="Söhne"/>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30</a:t>
            </a:fld>
            <a:endParaRPr lang="en-FI" dirty="0"/>
          </a:p>
        </p:txBody>
      </p:sp>
    </p:spTree>
    <p:extLst>
      <p:ext uri="{BB962C8B-B14F-4D97-AF65-F5344CB8AC3E}">
        <p14:creationId xmlns:p14="http://schemas.microsoft.com/office/powerpoint/2010/main" val="1736009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Creating a histogram helps you understand the variability and distribution of data. It aids in identifying potential areas of improvement and focusing efforts on addressing issues that affect the process's performance. By </a:t>
            </a:r>
            <a:r>
              <a:rPr lang="en-GB" b="0" i="0" dirty="0" err="1">
                <a:solidFill>
                  <a:srgbClr val="374151"/>
                </a:solidFill>
                <a:effectLst/>
                <a:latin typeface="Söhne"/>
              </a:rPr>
              <a:t>analyzing</a:t>
            </a:r>
            <a:r>
              <a:rPr lang="en-GB" b="0" i="0" dirty="0">
                <a:solidFill>
                  <a:srgbClr val="374151"/>
                </a:solidFill>
                <a:effectLst/>
                <a:latin typeface="Söhne"/>
              </a:rPr>
              <a:t> the histogram, you can make informed decisions about setting targets for improvement and identifying the root causes of any process-related problems. The histogram's insights contribute to data-driven decision-making and guide the subsequent stages of the Lean Six Sigma methodology.</a:t>
            </a:r>
            <a:endParaRPr lang="en-GB" b="1" i="0" dirty="0">
              <a:solidFill>
                <a:srgbClr val="374151"/>
              </a:solidFill>
              <a:effectLst/>
              <a:latin typeface="Söhne"/>
            </a:endParaRPr>
          </a:p>
          <a:p>
            <a:pPr algn="l"/>
            <a:endParaRPr lang="en-GB" b="0" i="0" dirty="0">
              <a:solidFill>
                <a:srgbClr val="374151"/>
              </a:solidFill>
              <a:effectLst/>
              <a:latin typeface="Söhne"/>
            </a:endParaRPr>
          </a:p>
          <a:p>
            <a:pPr algn="l"/>
            <a:r>
              <a:rPr lang="en-GB" b="0" i="0" dirty="0">
                <a:solidFill>
                  <a:srgbClr val="374151"/>
                </a:solidFill>
                <a:effectLst/>
                <a:latin typeface="Söhne"/>
              </a:rPr>
              <a:t>Common tools for creating histograms include:</a:t>
            </a:r>
          </a:p>
          <a:p>
            <a:pPr algn="l">
              <a:buFont typeface="Arial" panose="020B0604020202020204" pitchFamily="34" charset="0"/>
              <a:buChar char="•"/>
            </a:pPr>
            <a:r>
              <a:rPr lang="en-GB" b="1" i="0" dirty="0">
                <a:solidFill>
                  <a:srgbClr val="374151"/>
                </a:solidFill>
                <a:effectLst/>
                <a:latin typeface="Söhne"/>
              </a:rPr>
              <a:t>Microsoft Excel:</a:t>
            </a:r>
            <a:r>
              <a:rPr lang="en-GB" b="0" i="0" dirty="0">
                <a:solidFill>
                  <a:srgbClr val="374151"/>
                </a:solidFill>
                <a:effectLst/>
                <a:latin typeface="Söhne"/>
              </a:rPr>
              <a:t> Excel's built-in charting capabilities allow you to create histograms using the "Histogram" chart type.</a:t>
            </a:r>
          </a:p>
          <a:p>
            <a:pPr algn="l">
              <a:buFont typeface="Arial" panose="020B0604020202020204" pitchFamily="34" charset="0"/>
              <a:buChar char="•"/>
            </a:pPr>
            <a:r>
              <a:rPr lang="en-GB" b="1" i="0" dirty="0">
                <a:solidFill>
                  <a:srgbClr val="374151"/>
                </a:solidFill>
                <a:effectLst/>
                <a:latin typeface="Söhne"/>
              </a:rPr>
              <a:t>Minitab:</a:t>
            </a:r>
            <a:r>
              <a:rPr lang="en-GB" b="0" i="0" dirty="0">
                <a:solidFill>
                  <a:srgbClr val="374151"/>
                </a:solidFill>
                <a:effectLst/>
                <a:latin typeface="Söhne"/>
              </a:rPr>
              <a:t> A statistical software commonly used in LSS, Minitab provides dedicated tools for creating histograms and performing statistical analysis.</a:t>
            </a:r>
          </a:p>
          <a:p>
            <a:pPr algn="l">
              <a:buFont typeface="Arial" panose="020B0604020202020204" pitchFamily="34" charset="0"/>
              <a:buChar char="•"/>
            </a:pPr>
            <a:r>
              <a:rPr lang="en-GB" b="1" i="0" dirty="0">
                <a:solidFill>
                  <a:srgbClr val="374151"/>
                </a:solidFill>
                <a:effectLst/>
                <a:latin typeface="Söhne"/>
              </a:rPr>
              <a:t>Tableau:</a:t>
            </a:r>
            <a:r>
              <a:rPr lang="en-GB" b="0" i="0" dirty="0">
                <a:solidFill>
                  <a:srgbClr val="374151"/>
                </a:solidFill>
                <a:effectLst/>
                <a:latin typeface="Söhne"/>
              </a:rPr>
              <a:t> A data visualization tool that can be used to create interactive and visually appealing histograms.</a:t>
            </a:r>
          </a:p>
          <a:p>
            <a:pPr algn="l"/>
            <a:r>
              <a:rPr lang="en-GB" b="1" i="0" dirty="0">
                <a:solidFill>
                  <a:srgbClr val="374151"/>
                </a:solidFill>
                <a:effectLst/>
                <a:latin typeface="Söhne"/>
              </a:rPr>
              <a:t>Dot Plots:</a:t>
            </a:r>
            <a:r>
              <a:rPr lang="en-GB" b="0" i="0" dirty="0">
                <a:solidFill>
                  <a:srgbClr val="374151"/>
                </a:solidFill>
                <a:effectLst/>
                <a:latin typeface="Söhne"/>
              </a:rPr>
              <a:t> A dot plot is a simple chart that displays individual data points along an axis. It's useful for showing the distribution of data and identifying outliers. Tools for creating dot plots include:</a:t>
            </a:r>
          </a:p>
          <a:p>
            <a:pPr algn="l">
              <a:buFont typeface="Arial" panose="020B0604020202020204" pitchFamily="34" charset="0"/>
              <a:buChar char="•"/>
            </a:pPr>
            <a:r>
              <a:rPr lang="en-GB" b="1" i="0" dirty="0">
                <a:solidFill>
                  <a:srgbClr val="374151"/>
                </a:solidFill>
                <a:effectLst/>
                <a:latin typeface="Söhne"/>
              </a:rPr>
              <a:t>Microsoft Excel:</a:t>
            </a:r>
            <a:r>
              <a:rPr lang="en-GB" b="0" i="0" dirty="0">
                <a:solidFill>
                  <a:srgbClr val="374151"/>
                </a:solidFill>
                <a:effectLst/>
                <a:latin typeface="Söhne"/>
              </a:rPr>
              <a:t> You can create dot plots in Excel using scatter plots with individual data points plotted along the axis.</a:t>
            </a:r>
          </a:p>
          <a:p>
            <a:pPr algn="l">
              <a:buFont typeface="Arial" panose="020B0604020202020204" pitchFamily="34" charset="0"/>
              <a:buChar char="•"/>
            </a:pPr>
            <a:r>
              <a:rPr lang="en-GB" b="1" i="0" dirty="0">
                <a:solidFill>
                  <a:srgbClr val="374151"/>
                </a:solidFill>
                <a:effectLst/>
                <a:latin typeface="Söhne"/>
              </a:rPr>
              <a:t>R or Python:</a:t>
            </a:r>
            <a:r>
              <a:rPr lang="en-GB" b="0" i="0" dirty="0">
                <a:solidFill>
                  <a:srgbClr val="374151"/>
                </a:solidFill>
                <a:effectLst/>
                <a:latin typeface="Söhne"/>
              </a:rPr>
              <a:t> Programming languages like R or Python with libraries such as matplotlib or ggplot2 can be used to create customized dot plots.</a:t>
            </a:r>
          </a:p>
          <a:p>
            <a:pPr algn="l">
              <a:buFont typeface="Arial" panose="020B0604020202020204" pitchFamily="34" charset="0"/>
              <a:buChar char="•"/>
            </a:pPr>
            <a:r>
              <a:rPr lang="en-GB" b="1" i="0" dirty="0">
                <a:solidFill>
                  <a:srgbClr val="374151"/>
                </a:solidFill>
                <a:effectLst/>
                <a:latin typeface="Söhne"/>
              </a:rPr>
              <a:t>Online Data Visualization Tools:</a:t>
            </a:r>
            <a:r>
              <a:rPr lang="en-GB" b="0" i="0" dirty="0">
                <a:solidFill>
                  <a:srgbClr val="374151"/>
                </a:solidFill>
                <a:effectLst/>
                <a:latin typeface="Söhne"/>
              </a:rPr>
              <a:t> Various online tools offer easy-to-use interfaces for creating dot plots without requiring programming skills.</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31</a:t>
            </a:fld>
            <a:endParaRPr lang="en-FI" dirty="0"/>
          </a:p>
        </p:txBody>
      </p:sp>
    </p:spTree>
    <p:extLst>
      <p:ext uri="{BB962C8B-B14F-4D97-AF65-F5344CB8AC3E}">
        <p14:creationId xmlns:p14="http://schemas.microsoft.com/office/powerpoint/2010/main" val="3747412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F Pro Display" pitchFamily="2" charset="0"/>
                <a:ea typeface="SF Pro Display" pitchFamily="2" charset="0"/>
              </a:rPr>
              <a:t>Pareto Graphs (Pareto Charts):</a:t>
            </a:r>
            <a:r>
              <a:rPr lang="en-GB" b="0" i="0" dirty="0">
                <a:solidFill>
                  <a:srgbClr val="374151"/>
                </a:solidFill>
                <a:effectLst/>
                <a:latin typeface="SF Pro Display" pitchFamily="2" charset="0"/>
                <a:ea typeface="SF Pro Display" pitchFamily="2" charset="0"/>
              </a:rPr>
              <a:t> A Pareto graph displays the relative frequency or count of different categories in descending order, emphasizing the most significant contributors. </a:t>
            </a:r>
          </a:p>
          <a:p>
            <a:pPr algn="l"/>
            <a:r>
              <a:rPr lang="en-GB" b="0" i="0" dirty="0">
                <a:solidFill>
                  <a:srgbClr val="374151"/>
                </a:solidFill>
                <a:effectLst/>
                <a:latin typeface="SF Pro Display" pitchFamily="2" charset="0"/>
                <a:ea typeface="SF Pro Display" pitchFamily="2" charset="0"/>
              </a:rPr>
              <a:t>Combination of a bar and line table that </a:t>
            </a:r>
            <a:r>
              <a:rPr lang="en-GB" b="0" i="0" dirty="0" err="1">
                <a:solidFill>
                  <a:srgbClr val="374151"/>
                </a:solidFill>
                <a:effectLst/>
                <a:latin typeface="SF Pro Display" pitchFamily="2" charset="0"/>
                <a:ea typeface="SF Pro Display" pitchFamily="2" charset="0"/>
              </a:rPr>
              <a:t>visualizez</a:t>
            </a:r>
            <a:r>
              <a:rPr lang="en-GB" b="0" i="0" dirty="0">
                <a:solidFill>
                  <a:srgbClr val="374151"/>
                </a:solidFill>
                <a:effectLst/>
                <a:latin typeface="SF Pro Display" pitchFamily="2" charset="0"/>
                <a:ea typeface="SF Pro Display" pitchFamily="2" charset="0"/>
              </a:rPr>
              <a:t> a set of data. Info can be related to cost, time and mistakes. It can measure the cumulative impact of defects. The cumulative impact is the result of a defect occurring over a long time. The pareto chart can also assist and offer a clear understanding of problems that must be addressed first which helps to deliberate and arrange for the right and necessary procedures or actions to be performed in the event of a fault.</a:t>
            </a:r>
          </a:p>
          <a:p>
            <a:pPr algn="l"/>
            <a:endParaRPr lang="en-GB" b="0" i="0" dirty="0">
              <a:solidFill>
                <a:srgbClr val="374151"/>
              </a:solidFill>
              <a:effectLst/>
              <a:latin typeface="SF Pro Display" pitchFamily="2" charset="0"/>
              <a:ea typeface="SF Pro Display" pitchFamily="2" charset="0"/>
            </a:endParaRPr>
          </a:p>
          <a:p>
            <a:pPr algn="l"/>
            <a:endParaRPr lang="en-GB" b="0" i="0" dirty="0">
              <a:solidFill>
                <a:srgbClr val="374151"/>
              </a:solidFill>
              <a:effectLst/>
              <a:latin typeface="SF Pro Display" pitchFamily="2" charset="0"/>
              <a:ea typeface="SF Pro Display" pitchFamily="2" charset="0"/>
            </a:endParaRPr>
          </a:p>
          <a:p>
            <a:pPr algn="l"/>
            <a:r>
              <a:rPr lang="en-GB" b="0" i="0" dirty="0">
                <a:solidFill>
                  <a:srgbClr val="374151"/>
                </a:solidFill>
                <a:effectLst/>
                <a:latin typeface="SF Pro Display" pitchFamily="2" charset="0"/>
                <a:ea typeface="SF Pro Display" pitchFamily="2" charset="0"/>
              </a:rPr>
              <a:t>Common tools for creating Pareto graphs include:</a:t>
            </a:r>
          </a:p>
          <a:p>
            <a:pPr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Microsoft Excel:</a:t>
            </a:r>
            <a:r>
              <a:rPr lang="en-GB" b="0" i="0" dirty="0">
                <a:solidFill>
                  <a:srgbClr val="374151"/>
                </a:solidFill>
                <a:effectLst/>
                <a:latin typeface="SF Pro Display" pitchFamily="2" charset="0"/>
                <a:ea typeface="SF Pro Display" pitchFamily="2" charset="0"/>
              </a:rPr>
              <a:t> Excel provides templates for creating Pareto charts that automatically sort and display data categories in descending order.</a:t>
            </a:r>
          </a:p>
          <a:p>
            <a:pPr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Minitab:</a:t>
            </a:r>
            <a:r>
              <a:rPr lang="en-GB" b="0" i="0" dirty="0">
                <a:solidFill>
                  <a:srgbClr val="374151"/>
                </a:solidFill>
                <a:effectLst/>
                <a:latin typeface="SF Pro Display" pitchFamily="2" charset="0"/>
                <a:ea typeface="SF Pro Display" pitchFamily="2" charset="0"/>
              </a:rPr>
              <a:t> Minitab offers a dedicated Pareto chart tool that allows you to </a:t>
            </a:r>
            <a:r>
              <a:rPr lang="en-GB" b="0" i="0" dirty="0" err="1">
                <a:solidFill>
                  <a:srgbClr val="374151"/>
                </a:solidFill>
                <a:effectLst/>
                <a:latin typeface="SF Pro Display" pitchFamily="2" charset="0"/>
                <a:ea typeface="SF Pro Display" pitchFamily="2" charset="0"/>
              </a:rPr>
              <a:t>analyze</a:t>
            </a:r>
            <a:r>
              <a:rPr lang="en-GB" b="0" i="0" dirty="0">
                <a:solidFill>
                  <a:srgbClr val="374151"/>
                </a:solidFill>
                <a:effectLst/>
                <a:latin typeface="SF Pro Display" pitchFamily="2" charset="0"/>
                <a:ea typeface="SF Pro Display" pitchFamily="2" charset="0"/>
              </a:rPr>
              <a:t> and visualize data in the Pareto format.</a:t>
            </a:r>
          </a:p>
          <a:p>
            <a:pPr algn="l">
              <a:buFont typeface="Arial" panose="020B0604020202020204" pitchFamily="34" charset="0"/>
              <a:buChar char="•"/>
            </a:pPr>
            <a:r>
              <a:rPr lang="en-GB" b="1" i="0" dirty="0">
                <a:solidFill>
                  <a:srgbClr val="374151"/>
                </a:solidFill>
                <a:effectLst/>
                <a:latin typeface="SF Pro Display" pitchFamily="2" charset="0"/>
                <a:ea typeface="SF Pro Display" pitchFamily="2" charset="0"/>
              </a:rPr>
              <a:t>Tableau:</a:t>
            </a:r>
            <a:r>
              <a:rPr lang="en-GB" b="0" i="0" dirty="0">
                <a:solidFill>
                  <a:srgbClr val="374151"/>
                </a:solidFill>
                <a:effectLst/>
                <a:latin typeface="SF Pro Display" pitchFamily="2" charset="0"/>
                <a:ea typeface="SF Pro Display" pitchFamily="2" charset="0"/>
              </a:rPr>
              <a:t> You can create interactive Pareto charts in Tableau by arranging data categories in descending order and using bar charts.</a:t>
            </a:r>
          </a:p>
          <a:p>
            <a:br>
              <a:rPr lang="en-GB" dirty="0">
                <a:latin typeface="SF Pro Display" pitchFamily="2" charset="0"/>
                <a:ea typeface="SF Pro Display" pitchFamily="2" charset="0"/>
              </a:rPr>
            </a:br>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32</a:t>
            </a:fld>
            <a:endParaRPr lang="en-FI" dirty="0"/>
          </a:p>
        </p:txBody>
      </p:sp>
    </p:spTree>
    <p:extLst>
      <p:ext uri="{BB962C8B-B14F-4D97-AF65-F5344CB8AC3E}">
        <p14:creationId xmlns:p14="http://schemas.microsoft.com/office/powerpoint/2010/main" val="7549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fld id="{E733928C-498E-47B2-A599-843221D6B659}" type="slidenum">
              <a:rPr lang="en-FI" smtClean="0"/>
              <a:t>4</a:t>
            </a:fld>
            <a:endParaRPr lang="en-FI" dirty="0"/>
          </a:p>
        </p:txBody>
      </p:sp>
    </p:spTree>
    <p:extLst>
      <p:ext uri="{BB962C8B-B14F-4D97-AF65-F5344CB8AC3E}">
        <p14:creationId xmlns:p14="http://schemas.microsoft.com/office/powerpoint/2010/main" val="2129262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400" b="0" i="0" dirty="0">
                <a:solidFill>
                  <a:srgbClr val="374151"/>
                </a:solidFill>
                <a:effectLst/>
                <a:latin typeface="SF Pro Display" pitchFamily="2" charset="0"/>
                <a:ea typeface="SF Pro Display" pitchFamily="2" charset="0"/>
              </a:rPr>
              <a:t>The Gemba Walk is a powerful tool for gaining practical insights and understanding the real-world dynamics of a process. </a:t>
            </a:r>
          </a:p>
          <a:p>
            <a:pPr marL="171450" indent="-171450">
              <a:buFont typeface="Arial" panose="020B0604020202020204" pitchFamily="34" charset="0"/>
              <a:buChar char="•"/>
            </a:pPr>
            <a:r>
              <a:rPr lang="en-GB" sz="1400" b="0" i="0" dirty="0">
                <a:solidFill>
                  <a:srgbClr val="374151"/>
                </a:solidFill>
                <a:effectLst/>
                <a:latin typeface="SF Pro Display" pitchFamily="2" charset="0"/>
                <a:ea typeface="SF Pro Display" pitchFamily="2" charset="0"/>
              </a:rPr>
              <a:t>While it is particularly valuable in the Measure and </a:t>
            </a:r>
            <a:r>
              <a:rPr lang="en-GB" sz="1400" b="0" i="0" dirty="0" err="1">
                <a:solidFill>
                  <a:srgbClr val="374151"/>
                </a:solidFill>
                <a:effectLst/>
                <a:latin typeface="SF Pro Display" pitchFamily="2" charset="0"/>
                <a:ea typeface="SF Pro Display" pitchFamily="2" charset="0"/>
              </a:rPr>
              <a:t>Analyze</a:t>
            </a:r>
            <a:r>
              <a:rPr lang="en-GB" sz="1400" b="0" i="0" dirty="0">
                <a:solidFill>
                  <a:srgbClr val="374151"/>
                </a:solidFill>
                <a:effectLst/>
                <a:latin typeface="SF Pro Display" pitchFamily="2" charset="0"/>
                <a:ea typeface="SF Pro Display" pitchFamily="2" charset="0"/>
              </a:rPr>
              <a:t> stages, its impact can extend to the other stages of the DMAIC process, including providing context for improvement strategies and helping to verify the effectiveness of implemented changes during the Control stage.</a:t>
            </a:r>
            <a:endParaRPr lang="en-US" sz="1400"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33</a:t>
            </a:fld>
            <a:endParaRPr lang="en-FI" dirty="0"/>
          </a:p>
        </p:txBody>
      </p:sp>
    </p:spTree>
    <p:extLst>
      <p:ext uri="{BB962C8B-B14F-4D97-AF65-F5344CB8AC3E}">
        <p14:creationId xmlns:p14="http://schemas.microsoft.com/office/powerpoint/2010/main" val="37784610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34</a:t>
            </a:fld>
            <a:endParaRPr lang="en-FI" dirty="0"/>
          </a:p>
        </p:txBody>
      </p:sp>
    </p:spTree>
    <p:extLst>
      <p:ext uri="{BB962C8B-B14F-4D97-AF65-F5344CB8AC3E}">
        <p14:creationId xmlns:p14="http://schemas.microsoft.com/office/powerpoint/2010/main" val="862184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35</a:t>
            </a:fld>
            <a:endParaRPr lang="en-FI" dirty="0"/>
          </a:p>
        </p:txBody>
      </p:sp>
    </p:spTree>
    <p:extLst>
      <p:ext uri="{BB962C8B-B14F-4D97-AF65-F5344CB8AC3E}">
        <p14:creationId xmlns:p14="http://schemas.microsoft.com/office/powerpoint/2010/main" val="21156281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FI" dirty="0"/>
              <a:t>You can add, remove or change questions according to your own environment, project and department</a:t>
            </a:r>
          </a:p>
          <a:p>
            <a:pPr marL="171450" indent="-171450">
              <a:buFont typeface="Arial" panose="020B0604020202020204" pitchFamily="34" charset="0"/>
              <a:buChar char="•"/>
            </a:pPr>
            <a:r>
              <a:rPr lang="en-FI" b="1" dirty="0"/>
              <a:t>Additional things to observe during the walk:</a:t>
            </a:r>
          </a:p>
          <a:p>
            <a:pPr marL="685800" lvl="1" indent="-228600" fontAlgn="auto">
              <a:buFont typeface="+mj-lt"/>
              <a:buAutoNum type="arabicPeriod"/>
            </a:pPr>
            <a:r>
              <a:rPr lang="en-GB" sz="1200" b="0" i="0" kern="1200" dirty="0">
                <a:solidFill>
                  <a:schemeClr val="tx1"/>
                </a:solidFill>
                <a:effectLst/>
                <a:latin typeface="+mn-lt"/>
                <a:ea typeface="+mn-ea"/>
                <a:cs typeface="+mn-cs"/>
              </a:rPr>
              <a:t>Who is responsible for the process?</a:t>
            </a:r>
          </a:p>
          <a:p>
            <a:pPr marL="685800" lvl="1" indent="-228600" fontAlgn="auto">
              <a:buFont typeface="+mj-lt"/>
              <a:buAutoNum type="arabicPeriod"/>
            </a:pPr>
            <a:r>
              <a:rPr lang="en-GB" sz="1200" b="0" i="0" kern="1200" dirty="0">
                <a:solidFill>
                  <a:schemeClr val="tx1"/>
                </a:solidFill>
                <a:effectLst/>
                <a:latin typeface="+mn-lt"/>
                <a:ea typeface="+mn-ea"/>
                <a:cs typeface="+mn-cs"/>
              </a:rPr>
              <a:t>Was the production target met? If not, why?</a:t>
            </a:r>
          </a:p>
          <a:p>
            <a:pPr marL="685800" lvl="1" indent="-228600" fontAlgn="auto">
              <a:buFont typeface="+mj-lt"/>
              <a:buAutoNum type="arabicPeriod"/>
            </a:pPr>
            <a:r>
              <a:rPr lang="en-GB" sz="1200" b="0" i="0" kern="1200" dirty="0">
                <a:solidFill>
                  <a:schemeClr val="tx1"/>
                </a:solidFill>
                <a:effectLst/>
                <a:latin typeface="+mn-lt"/>
                <a:ea typeface="+mn-ea"/>
                <a:cs typeface="+mn-cs"/>
              </a:rPr>
              <a:t>Do workers appear to be making unnecessary movements in their work?</a:t>
            </a:r>
          </a:p>
          <a:p>
            <a:pPr marL="685800" lvl="1" indent="-228600" fontAlgn="auto">
              <a:buFont typeface="+mj-lt"/>
              <a:buAutoNum type="arabicPeriod"/>
            </a:pPr>
            <a:r>
              <a:rPr lang="en-GB" sz="1200" b="0" i="0" kern="1200" dirty="0">
                <a:solidFill>
                  <a:schemeClr val="tx1"/>
                </a:solidFill>
                <a:effectLst/>
                <a:latin typeface="+mn-lt"/>
                <a:ea typeface="+mn-ea"/>
                <a:cs typeface="+mn-cs"/>
              </a:rPr>
              <a:t>Are there any machine breakdowns?</a:t>
            </a:r>
          </a:p>
          <a:p>
            <a:pPr marL="685800" lvl="1" indent="-228600" fontAlgn="auto">
              <a:buFont typeface="+mj-lt"/>
              <a:buAutoNum type="arabicPeriod"/>
            </a:pPr>
            <a:r>
              <a:rPr lang="en-GB" sz="1200" b="0" i="0" kern="1200" dirty="0">
                <a:solidFill>
                  <a:schemeClr val="tx1"/>
                </a:solidFill>
                <a:effectLst/>
                <a:latin typeface="+mn-lt"/>
                <a:ea typeface="+mn-ea"/>
                <a:cs typeface="+mn-cs"/>
              </a:rPr>
              <a:t>Are people following standards?</a:t>
            </a:r>
          </a:p>
          <a:p>
            <a:pPr marL="685800" lvl="1" indent="-228600" fontAlgn="auto">
              <a:buFont typeface="+mj-lt"/>
              <a:buAutoNum type="arabicPeriod"/>
            </a:pPr>
            <a:r>
              <a:rPr lang="en-GB" sz="1200" b="0" i="0" kern="1200" dirty="0">
                <a:solidFill>
                  <a:schemeClr val="tx1"/>
                </a:solidFill>
                <a:effectLst/>
                <a:latin typeface="+mn-lt"/>
                <a:ea typeface="+mn-ea"/>
                <a:cs typeface="+mn-cs"/>
              </a:rPr>
              <a:t>Are standards up to date?</a:t>
            </a:r>
          </a:p>
          <a:p>
            <a:pPr marL="685800" lvl="1" indent="-228600" fontAlgn="auto">
              <a:buFont typeface="+mj-lt"/>
              <a:buAutoNum type="arabicPeriod"/>
            </a:pPr>
            <a:r>
              <a:rPr lang="en-GB" sz="1200" b="0" i="0" kern="1200" dirty="0">
                <a:solidFill>
                  <a:schemeClr val="tx1"/>
                </a:solidFill>
                <a:effectLst/>
                <a:latin typeface="+mn-lt"/>
                <a:ea typeface="+mn-ea"/>
                <a:cs typeface="+mn-cs"/>
              </a:rPr>
              <a:t>Are standards present?</a:t>
            </a:r>
          </a:p>
          <a:p>
            <a:pPr marL="685800" lvl="1" indent="-228600" fontAlgn="auto">
              <a:buFont typeface="+mj-lt"/>
              <a:buAutoNum type="arabicPeriod"/>
            </a:pPr>
            <a:r>
              <a:rPr lang="en-GB" sz="1200" b="0" i="0" kern="1200" dirty="0">
                <a:solidFill>
                  <a:schemeClr val="tx1"/>
                </a:solidFill>
                <a:effectLst/>
                <a:latin typeface="+mn-lt"/>
                <a:ea typeface="+mn-ea"/>
                <a:cs typeface="+mn-cs"/>
              </a:rPr>
              <a:t>Are materials available?</a:t>
            </a:r>
          </a:p>
          <a:p>
            <a:pPr marL="685800" lvl="1" indent="-228600" fontAlgn="auto">
              <a:buFont typeface="+mj-lt"/>
              <a:buAutoNum type="arabicPeriod"/>
            </a:pPr>
            <a:r>
              <a:rPr lang="en-GB" sz="1200" b="0" i="0" kern="1200" dirty="0">
                <a:solidFill>
                  <a:schemeClr val="tx1"/>
                </a:solidFill>
                <a:effectLst/>
                <a:latin typeface="+mn-lt"/>
                <a:ea typeface="+mn-ea"/>
                <a:cs typeface="+mn-cs"/>
              </a:rPr>
              <a:t>Are processes documented?</a:t>
            </a:r>
          </a:p>
          <a:p>
            <a:pPr marL="685800" lvl="1" indent="-228600" fontAlgn="auto">
              <a:buFont typeface="+mj-lt"/>
              <a:buAutoNum type="arabicPeriod"/>
            </a:pPr>
            <a:r>
              <a:rPr lang="en-GB" sz="1200" b="0" i="0" kern="1200" dirty="0">
                <a:solidFill>
                  <a:schemeClr val="tx1"/>
                </a:solidFill>
                <a:effectLst/>
                <a:latin typeface="+mn-lt"/>
                <a:ea typeface="+mn-ea"/>
                <a:cs typeface="+mn-cs"/>
              </a:rPr>
              <a:t>Are there any abnormal conditions?</a:t>
            </a:r>
          </a:p>
          <a:p>
            <a:pPr marL="685800" lvl="1" indent="-228600" fontAlgn="auto">
              <a:buFont typeface="+mj-lt"/>
              <a:buAutoNum type="arabicPeriod"/>
            </a:pPr>
            <a:r>
              <a:rPr lang="en-GB" sz="1200" b="0" i="0" kern="1200" dirty="0">
                <a:solidFill>
                  <a:schemeClr val="tx1"/>
                </a:solidFill>
                <a:effectLst/>
                <a:latin typeface="+mn-lt"/>
                <a:ea typeface="+mn-ea"/>
                <a:cs typeface="+mn-cs"/>
              </a:rPr>
              <a:t>Is the process achieving its purpose and, if not, in what ways is it failing?</a:t>
            </a:r>
          </a:p>
          <a:p>
            <a:pPr marL="685800" lvl="1" indent="-228600" fontAlgn="auto">
              <a:buFont typeface="+mj-lt"/>
              <a:buAutoNum type="arabicPeriod"/>
            </a:pPr>
            <a:r>
              <a:rPr lang="en-GB" sz="1200" b="0" i="0" kern="1200" dirty="0">
                <a:solidFill>
                  <a:schemeClr val="tx1"/>
                </a:solidFill>
                <a:effectLst/>
                <a:latin typeface="+mn-lt"/>
                <a:ea typeface="+mn-ea"/>
                <a:cs typeface="+mn-cs"/>
              </a:rPr>
              <a:t>What are potential causes of failures?</a:t>
            </a:r>
          </a:p>
          <a:p>
            <a:pPr marL="685800" lvl="1" indent="-228600" fontAlgn="auto">
              <a:buFont typeface="+mj-lt"/>
              <a:buAutoNum type="arabicPeriod"/>
            </a:pPr>
            <a:r>
              <a:rPr lang="en-GB" sz="1200" b="0" i="0" kern="1200" dirty="0">
                <a:solidFill>
                  <a:schemeClr val="tx1"/>
                </a:solidFill>
                <a:effectLst/>
                <a:latin typeface="+mn-lt"/>
                <a:ea typeface="+mn-ea"/>
                <a:cs typeface="+mn-cs"/>
              </a:rPr>
              <a:t>Is there presence of defective products?</a:t>
            </a:r>
          </a:p>
          <a:p>
            <a:pPr marL="685800" lvl="1" indent="-228600" fontAlgn="auto">
              <a:buFont typeface="+mj-lt"/>
              <a:buAutoNum type="arabicPeriod"/>
            </a:pPr>
            <a:r>
              <a:rPr lang="en-GB" sz="1200" b="0" i="0" kern="1200" dirty="0">
                <a:solidFill>
                  <a:schemeClr val="tx1"/>
                </a:solidFill>
                <a:effectLst/>
                <a:latin typeface="+mn-lt"/>
                <a:ea typeface="+mn-ea"/>
                <a:cs typeface="+mn-cs"/>
              </a:rPr>
              <a:t>Was corrective action put in place?</a:t>
            </a:r>
          </a:p>
          <a:p>
            <a:pPr marL="685800" lvl="1" indent="-228600" fontAlgn="auto">
              <a:buFont typeface="+mj-lt"/>
              <a:buAutoNum type="arabicPeriod"/>
            </a:pPr>
            <a:r>
              <a:rPr lang="en-GB" sz="1200" b="0" i="0" kern="1200" dirty="0">
                <a:solidFill>
                  <a:schemeClr val="tx1"/>
                </a:solidFill>
                <a:effectLst/>
                <a:latin typeface="+mn-lt"/>
                <a:ea typeface="+mn-ea"/>
                <a:cs typeface="+mn-cs"/>
              </a:rPr>
              <a:t>Improvement questions/tasks assignments?</a:t>
            </a:r>
          </a:p>
          <a:p>
            <a:pPr marL="171450" indent="-171450">
              <a:buFont typeface="Arial" panose="020B0604020202020204" pitchFamily="34" charset="0"/>
              <a:buChar char="•"/>
            </a:pP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36</a:t>
            </a:fld>
            <a:endParaRPr lang="en-FI" dirty="0"/>
          </a:p>
        </p:txBody>
      </p:sp>
    </p:spTree>
    <p:extLst>
      <p:ext uri="{BB962C8B-B14F-4D97-AF65-F5344CB8AC3E}">
        <p14:creationId xmlns:p14="http://schemas.microsoft.com/office/powerpoint/2010/main" val="569115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37</a:t>
            </a:fld>
            <a:endParaRPr lang="en-FI" dirty="0"/>
          </a:p>
        </p:txBody>
      </p:sp>
    </p:spTree>
    <p:extLst>
      <p:ext uri="{BB962C8B-B14F-4D97-AF65-F5344CB8AC3E}">
        <p14:creationId xmlns:p14="http://schemas.microsoft.com/office/powerpoint/2010/main" val="26015488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There are different types of regression analysis, including:</a:t>
            </a:r>
          </a:p>
          <a:p>
            <a:pPr algn="l"/>
            <a:endParaRPr lang="en-GB" b="0" i="0" dirty="0">
              <a:solidFill>
                <a:srgbClr val="374151"/>
              </a:solidFill>
              <a:effectLst/>
              <a:latin typeface="Söhne"/>
            </a:endParaRPr>
          </a:p>
          <a:p>
            <a:pPr algn="l">
              <a:buFont typeface="+mj-lt"/>
              <a:buAutoNum type="arabicPeriod"/>
            </a:pPr>
            <a:r>
              <a:rPr lang="en-GB" b="1" i="0" dirty="0">
                <a:solidFill>
                  <a:srgbClr val="374151"/>
                </a:solidFill>
                <a:effectLst/>
                <a:latin typeface="Söhne"/>
              </a:rPr>
              <a:t>Linear Regression:</a:t>
            </a:r>
            <a:r>
              <a:rPr lang="en-GB" b="0" i="0" dirty="0">
                <a:solidFill>
                  <a:srgbClr val="374151"/>
                </a:solidFill>
                <a:effectLst/>
                <a:latin typeface="Söhne"/>
              </a:rPr>
              <a:t> In linear regression, the relationship between the independent variables and the dependent variable is assumed to be linear. The goal is to fit a straight line that best represents the relationship between the variables.</a:t>
            </a:r>
          </a:p>
          <a:p>
            <a:pPr algn="l">
              <a:buFont typeface="+mj-lt"/>
              <a:buAutoNum type="arabicPeriod"/>
            </a:pPr>
            <a:r>
              <a:rPr lang="en-GB" b="1" i="0" dirty="0">
                <a:solidFill>
                  <a:srgbClr val="374151"/>
                </a:solidFill>
                <a:effectLst/>
                <a:latin typeface="Söhne"/>
              </a:rPr>
              <a:t>Multiple Regression:</a:t>
            </a:r>
            <a:r>
              <a:rPr lang="en-GB" b="0" i="0" dirty="0">
                <a:solidFill>
                  <a:srgbClr val="374151"/>
                </a:solidFill>
                <a:effectLst/>
                <a:latin typeface="Söhne"/>
              </a:rPr>
              <a:t> Multiple regression involves more than one independent variable. It helps to understand how multiple variables collectively influence the dependent variable.</a:t>
            </a:r>
          </a:p>
          <a:p>
            <a:pPr algn="l">
              <a:buFont typeface="+mj-lt"/>
              <a:buAutoNum type="arabicPeriod"/>
            </a:pPr>
            <a:r>
              <a:rPr lang="en-GB" b="1" i="0" dirty="0">
                <a:solidFill>
                  <a:srgbClr val="374151"/>
                </a:solidFill>
                <a:effectLst/>
                <a:latin typeface="Söhne"/>
              </a:rPr>
              <a:t>Logistic Regression:</a:t>
            </a:r>
            <a:r>
              <a:rPr lang="en-GB" b="0" i="0" dirty="0">
                <a:solidFill>
                  <a:srgbClr val="374151"/>
                </a:solidFill>
                <a:effectLst/>
                <a:latin typeface="Söhne"/>
              </a:rPr>
              <a:t> Logistic regression is used when the dependent variable is categorical, such as binary (yes/no) or multiple categories. It predicts the probability of the occurrence of a certain event.</a:t>
            </a:r>
          </a:p>
          <a:p>
            <a:pPr algn="l">
              <a:buFont typeface="+mj-lt"/>
              <a:buAutoNum type="arabicPeriod"/>
            </a:pPr>
            <a:r>
              <a:rPr lang="en-GB" b="1" i="0" dirty="0">
                <a:solidFill>
                  <a:srgbClr val="374151"/>
                </a:solidFill>
                <a:effectLst/>
                <a:latin typeface="Söhne"/>
              </a:rPr>
              <a:t>Polynomial Regression:</a:t>
            </a:r>
            <a:r>
              <a:rPr lang="en-GB" b="0" i="0" dirty="0">
                <a:solidFill>
                  <a:srgbClr val="374151"/>
                </a:solidFill>
                <a:effectLst/>
                <a:latin typeface="Söhne"/>
              </a:rPr>
              <a:t> Polynomial regression accommodates curved relationships by using higher-degree polynomial equations to fit the data.</a:t>
            </a:r>
          </a:p>
          <a:p>
            <a:pPr algn="l">
              <a:buFont typeface="+mj-lt"/>
              <a:buAutoNum type="arabicPeriod"/>
            </a:pPr>
            <a:r>
              <a:rPr lang="en-GB" b="1" i="0" dirty="0">
                <a:solidFill>
                  <a:srgbClr val="374151"/>
                </a:solidFill>
                <a:effectLst/>
                <a:latin typeface="Söhne"/>
              </a:rPr>
              <a:t>Ridge and Lasso Regression:</a:t>
            </a:r>
            <a:r>
              <a:rPr lang="en-GB" b="0" i="0" dirty="0">
                <a:solidFill>
                  <a:srgbClr val="374151"/>
                </a:solidFill>
                <a:effectLst/>
                <a:latin typeface="Söhne"/>
              </a:rPr>
              <a:t> These are techniques used to address multicollinearity and overfitting issues in multiple regression models.</a:t>
            </a:r>
          </a:p>
          <a:p>
            <a:pPr algn="l"/>
            <a:r>
              <a:rPr lang="en-GB" b="0" i="0" dirty="0">
                <a:solidFill>
                  <a:srgbClr val="374151"/>
                </a:solidFill>
                <a:effectLst/>
                <a:latin typeface="Söhne"/>
              </a:rPr>
              <a:t>Regression analysis involves estimating the coefficients of the regression equation, which represent the strength and direction of the relationship between the variables. Statistical methods are used to assess the significance of these coefficients, determine the goodness of fit of the model, and validate its predictive capability.</a:t>
            </a:r>
          </a:p>
        </p:txBody>
      </p:sp>
      <p:sp>
        <p:nvSpPr>
          <p:cNvPr id="4" name="Slide Number Placeholder 3"/>
          <p:cNvSpPr>
            <a:spLocks noGrp="1"/>
          </p:cNvSpPr>
          <p:nvPr>
            <p:ph type="sldNum" sz="quarter" idx="5"/>
          </p:nvPr>
        </p:nvSpPr>
        <p:spPr/>
        <p:txBody>
          <a:bodyPr/>
          <a:lstStyle/>
          <a:p>
            <a:fld id="{E733928C-498E-47B2-A599-843221D6B659}" type="slidenum">
              <a:rPr lang="en-FI" smtClean="0"/>
              <a:t>38</a:t>
            </a:fld>
            <a:endParaRPr lang="en-FI" dirty="0"/>
          </a:p>
        </p:txBody>
      </p:sp>
    </p:spTree>
    <p:extLst>
      <p:ext uri="{BB962C8B-B14F-4D97-AF65-F5344CB8AC3E}">
        <p14:creationId xmlns:p14="http://schemas.microsoft.com/office/powerpoint/2010/main" val="4004614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effectLst/>
                <a:latin typeface="Helvetica Neue" panose="02000503000000020004" pitchFamily="2" charset="0"/>
              </a:rPr>
              <a:t>When choosing a tool, consider factors such as your level of expertise, the complexity of your analysis, the availability of specific features you need, and your organization's preferred software environment.</a:t>
            </a:r>
          </a:p>
          <a:p>
            <a:pPr algn="l"/>
            <a:endParaRPr lang="en-GB" b="0" i="0" dirty="0">
              <a:solidFill>
                <a:srgbClr val="374151"/>
              </a:solidFill>
              <a:effectLst/>
              <a:latin typeface="Söhne"/>
            </a:endParaRPr>
          </a:p>
          <a:p>
            <a:pPr algn="l"/>
            <a:r>
              <a:rPr lang="en-GB" b="0" i="0" dirty="0">
                <a:solidFill>
                  <a:srgbClr val="374151"/>
                </a:solidFill>
                <a:effectLst/>
                <a:latin typeface="Söhne"/>
              </a:rPr>
              <a:t>To get a clearer picture of how this can be used, let's consider an example on how to use it to improve a manufacturing process.</a:t>
            </a:r>
          </a:p>
          <a:p>
            <a:pPr algn="l"/>
            <a:endParaRPr lang="en-GB" b="1" i="0" dirty="0">
              <a:solidFill>
                <a:srgbClr val="374151"/>
              </a:solidFill>
              <a:effectLst/>
              <a:latin typeface="Söhne"/>
            </a:endParaRPr>
          </a:p>
          <a:p>
            <a:pPr algn="l"/>
            <a:r>
              <a:rPr lang="en-GB" b="1" i="0" dirty="0">
                <a:solidFill>
                  <a:srgbClr val="374151"/>
                </a:solidFill>
                <a:effectLst/>
                <a:latin typeface="Söhne"/>
              </a:rPr>
              <a:t>Example: Improving Product Quality in a Manufacturing Process</a:t>
            </a:r>
            <a:endParaRPr lang="en-GB" b="0" i="0" dirty="0">
              <a:solidFill>
                <a:srgbClr val="374151"/>
              </a:solidFill>
              <a:effectLst/>
              <a:latin typeface="Söhne"/>
            </a:endParaRPr>
          </a:p>
          <a:p>
            <a:pPr algn="l"/>
            <a:r>
              <a:rPr lang="en-GB" b="1" i="0" dirty="0">
                <a:solidFill>
                  <a:srgbClr val="374151"/>
                </a:solidFill>
                <a:effectLst/>
                <a:latin typeface="Söhne"/>
              </a:rPr>
              <a:t>Scenario:</a:t>
            </a:r>
            <a:r>
              <a:rPr lang="en-GB" b="0" i="0" dirty="0">
                <a:solidFill>
                  <a:srgbClr val="374151"/>
                </a:solidFill>
                <a:effectLst/>
                <a:latin typeface="Söhne"/>
              </a:rPr>
              <a:t> A manufacturing company produces a certain type of electronic component. They've been experiencing variations in the quality of the finished products, resulting in defects and customer complaints. The company wants to identify which process parameters are contributing to these variations and how they can be controlled to improve product quality.</a:t>
            </a:r>
          </a:p>
          <a:p>
            <a:pPr algn="l"/>
            <a:r>
              <a:rPr lang="en-GB" b="1" i="0" dirty="0">
                <a:solidFill>
                  <a:srgbClr val="374151"/>
                </a:solidFill>
                <a:effectLst/>
                <a:latin typeface="Söhne"/>
              </a:rPr>
              <a:t>Step 1: Data Collection:</a:t>
            </a:r>
            <a:r>
              <a:rPr lang="en-GB" b="0" i="0" dirty="0">
                <a:solidFill>
                  <a:srgbClr val="374151"/>
                </a:solidFill>
                <a:effectLst/>
                <a:latin typeface="Söhne"/>
              </a:rPr>
              <a:t> The company collects data on various process parameters such as temperature, pressure, and production speed. They also measure the quality of the finished products using a quality index that represents the number of defects per unit.</a:t>
            </a:r>
          </a:p>
          <a:p>
            <a:pPr algn="l"/>
            <a:r>
              <a:rPr lang="en-GB" b="1" i="0" dirty="0">
                <a:solidFill>
                  <a:srgbClr val="374151"/>
                </a:solidFill>
                <a:effectLst/>
                <a:latin typeface="Söhne"/>
              </a:rPr>
              <a:t>Step 2: Regression Analysis:</a:t>
            </a:r>
            <a:r>
              <a:rPr lang="en-GB" b="0" i="0" dirty="0">
                <a:solidFill>
                  <a:srgbClr val="374151"/>
                </a:solidFill>
                <a:effectLst/>
                <a:latin typeface="Söhne"/>
              </a:rPr>
              <a:t> The data collected is used to perform regression analysis. In this case, they decide to use multiple linear regression to understand how the process parameters (independent variables) impact the product quality (dependent variable). The regression equation they derive might look like this:</a:t>
            </a:r>
          </a:p>
          <a:p>
            <a:pPr algn="l"/>
            <a:r>
              <a:rPr lang="en-GB" b="0" i="0" dirty="0">
                <a:solidFill>
                  <a:srgbClr val="374151"/>
                </a:solidFill>
                <a:effectLst/>
                <a:latin typeface="Söhne"/>
              </a:rPr>
              <a:t>Quality = </a:t>
            </a:r>
            <a:r>
              <a:rPr lang="el-GR" b="0" i="0" dirty="0">
                <a:solidFill>
                  <a:srgbClr val="374151"/>
                </a:solidFill>
                <a:effectLst/>
                <a:latin typeface="Söhne"/>
              </a:rPr>
              <a:t>β₀ + β₁ × </a:t>
            </a:r>
            <a:r>
              <a:rPr lang="en-GB" b="0" i="0" dirty="0">
                <a:solidFill>
                  <a:srgbClr val="374151"/>
                </a:solidFill>
                <a:effectLst/>
                <a:latin typeface="Söhne"/>
              </a:rPr>
              <a:t>Temperature + </a:t>
            </a:r>
            <a:r>
              <a:rPr lang="el-GR" b="0" i="0" dirty="0">
                <a:solidFill>
                  <a:srgbClr val="374151"/>
                </a:solidFill>
                <a:effectLst/>
                <a:latin typeface="Söhne"/>
              </a:rPr>
              <a:t>β₂ × </a:t>
            </a:r>
            <a:r>
              <a:rPr lang="en-GB" b="0" i="0" dirty="0">
                <a:solidFill>
                  <a:srgbClr val="374151"/>
                </a:solidFill>
                <a:effectLst/>
                <a:latin typeface="Söhne"/>
              </a:rPr>
              <a:t>Pressure + </a:t>
            </a:r>
            <a:r>
              <a:rPr lang="el-GR" b="0" i="0" dirty="0">
                <a:solidFill>
                  <a:srgbClr val="374151"/>
                </a:solidFill>
                <a:effectLst/>
                <a:latin typeface="Söhne"/>
              </a:rPr>
              <a:t>β₃ × </a:t>
            </a:r>
            <a:r>
              <a:rPr lang="en-GB" b="0" i="0" dirty="0">
                <a:solidFill>
                  <a:srgbClr val="374151"/>
                </a:solidFill>
                <a:effectLst/>
                <a:latin typeface="Söhne"/>
              </a:rPr>
              <a:t>Production Speed + </a:t>
            </a:r>
            <a:r>
              <a:rPr lang="el-GR" b="0" i="0" dirty="0">
                <a:solidFill>
                  <a:srgbClr val="374151"/>
                </a:solidFill>
                <a:effectLst/>
                <a:latin typeface="Söhne"/>
              </a:rPr>
              <a:t>ε</a:t>
            </a:r>
          </a:p>
          <a:p>
            <a:pPr algn="l"/>
            <a:r>
              <a:rPr lang="en-GB" b="0" i="0" dirty="0">
                <a:solidFill>
                  <a:srgbClr val="374151"/>
                </a:solidFill>
                <a:effectLst/>
                <a:latin typeface="Söhne"/>
              </a:rPr>
              <a:t>Where:</a:t>
            </a:r>
          </a:p>
          <a:p>
            <a:pPr algn="l">
              <a:buFont typeface="Arial" panose="020B0604020202020204" pitchFamily="34" charset="0"/>
              <a:buChar char="•"/>
            </a:pPr>
            <a:r>
              <a:rPr lang="el-GR" b="0" i="0" dirty="0">
                <a:solidFill>
                  <a:srgbClr val="374151"/>
                </a:solidFill>
                <a:effectLst/>
                <a:latin typeface="Söhne"/>
              </a:rPr>
              <a:t>β₀, β₁, β₂, β₃ </a:t>
            </a:r>
            <a:r>
              <a:rPr lang="en-GB" b="0" i="0" dirty="0">
                <a:solidFill>
                  <a:srgbClr val="374151"/>
                </a:solidFill>
                <a:effectLst/>
                <a:latin typeface="Söhne"/>
              </a:rPr>
              <a:t>are the coefficients of the regression equation.</a:t>
            </a:r>
          </a:p>
          <a:p>
            <a:pPr algn="l">
              <a:buFont typeface="Arial" panose="020B0604020202020204" pitchFamily="34" charset="0"/>
              <a:buChar char="•"/>
            </a:pPr>
            <a:r>
              <a:rPr lang="el-GR" b="0" i="0" dirty="0">
                <a:solidFill>
                  <a:srgbClr val="374151"/>
                </a:solidFill>
                <a:effectLst/>
                <a:latin typeface="Söhne"/>
              </a:rPr>
              <a:t>ε </a:t>
            </a:r>
            <a:r>
              <a:rPr lang="en-GB" b="0" i="0" dirty="0">
                <a:solidFill>
                  <a:srgbClr val="374151"/>
                </a:solidFill>
                <a:effectLst/>
                <a:latin typeface="Söhne"/>
              </a:rPr>
              <a:t>represents the error term.</a:t>
            </a:r>
          </a:p>
          <a:p>
            <a:pPr algn="l"/>
            <a:r>
              <a:rPr lang="en-GB" b="1" i="0" dirty="0">
                <a:solidFill>
                  <a:srgbClr val="374151"/>
                </a:solidFill>
                <a:effectLst/>
                <a:latin typeface="Söhne"/>
              </a:rPr>
              <a:t>Step 3: Interpretation:</a:t>
            </a:r>
            <a:r>
              <a:rPr lang="en-GB" b="0" i="0" dirty="0">
                <a:solidFill>
                  <a:srgbClr val="374151"/>
                </a:solidFill>
                <a:effectLst/>
                <a:latin typeface="Söhne"/>
              </a:rPr>
              <a:t> The coefficients (</a:t>
            </a:r>
            <a:r>
              <a:rPr lang="el-GR" b="0" i="0" dirty="0">
                <a:solidFill>
                  <a:srgbClr val="374151"/>
                </a:solidFill>
                <a:effectLst/>
                <a:latin typeface="Söhne"/>
              </a:rPr>
              <a:t>β₁, β₂, β₃) </a:t>
            </a:r>
            <a:r>
              <a:rPr lang="en-GB" b="0" i="0" dirty="0">
                <a:solidFill>
                  <a:srgbClr val="374151"/>
                </a:solidFill>
                <a:effectLst/>
                <a:latin typeface="Söhne"/>
              </a:rPr>
              <a:t>in the regression equation indicate the relationship between the independent variables and the dependent variable. Positive coefficients indicate a positive relationship, and negative coefficients indicate a negative relationship. The size of the coefficient indicates the strength of the impact.</a:t>
            </a:r>
          </a:p>
          <a:p>
            <a:pPr algn="l"/>
            <a:r>
              <a:rPr lang="en-GB" b="1" i="0" dirty="0">
                <a:solidFill>
                  <a:srgbClr val="374151"/>
                </a:solidFill>
                <a:effectLst/>
                <a:latin typeface="Söhne"/>
              </a:rPr>
              <a:t>Step 4: Analysis and Action:</a:t>
            </a:r>
            <a:r>
              <a:rPr lang="en-GB" b="0" i="0" dirty="0">
                <a:solidFill>
                  <a:srgbClr val="374151"/>
                </a:solidFill>
                <a:effectLst/>
                <a:latin typeface="Söhne"/>
              </a:rPr>
              <a:t> After running the regression analysis, the company finds that temperature and pressure have significant impacts on product quality. Higher temperatures and pressures lead to lower product quality. Production speed, however, doesn't show a significant impact.</a:t>
            </a:r>
          </a:p>
          <a:p>
            <a:pPr algn="l"/>
            <a:r>
              <a:rPr lang="en-GB" b="1" i="0" dirty="0">
                <a:solidFill>
                  <a:srgbClr val="374151"/>
                </a:solidFill>
                <a:effectLst/>
                <a:latin typeface="Söhne"/>
              </a:rPr>
              <a:t>Step 5: Process Improvement:</a:t>
            </a:r>
            <a:r>
              <a:rPr lang="en-GB" b="0" i="0" dirty="0">
                <a:solidFill>
                  <a:srgbClr val="374151"/>
                </a:solidFill>
                <a:effectLst/>
                <a:latin typeface="Söhne"/>
              </a:rPr>
              <a:t> Armed with this information, the company takes action to improve the process. They implement tighter controls on temperature and pressure during the manufacturing process. As a result, they observe a significant reduction in defects and improved product quality.</a:t>
            </a:r>
          </a:p>
          <a:p>
            <a:pPr algn="l"/>
            <a:r>
              <a:rPr lang="en-GB" b="1" i="0" dirty="0">
                <a:solidFill>
                  <a:srgbClr val="374151"/>
                </a:solidFill>
                <a:effectLst/>
                <a:latin typeface="Söhne"/>
              </a:rPr>
              <a:t>Step 6: Continuous Monitoring:</a:t>
            </a:r>
            <a:r>
              <a:rPr lang="en-GB" b="0" i="0" dirty="0">
                <a:solidFill>
                  <a:srgbClr val="374151"/>
                </a:solidFill>
                <a:effectLst/>
                <a:latin typeface="Söhne"/>
              </a:rPr>
              <a:t> The company continues to monitor the process and collect data. They periodically re-run the regression analysis to ensure that the improvements are sustained and identify any new factors that might impact product quality.</a:t>
            </a:r>
          </a:p>
          <a:p>
            <a:pPr algn="l"/>
            <a:r>
              <a:rPr lang="en-GB" b="0" i="0" dirty="0">
                <a:solidFill>
                  <a:srgbClr val="374151"/>
                </a:solidFill>
                <a:effectLst/>
                <a:latin typeface="Söhne"/>
              </a:rPr>
              <a:t>In this example, regression analysis helped the manufacturing company identify the key process parameters affecting product quality. By making data-driven improvements based on the analysis, they were able to enhance their process and achieve better product quality, aligning with the principles of Lean Six Sigma.</a:t>
            </a:r>
          </a:p>
        </p:txBody>
      </p:sp>
      <p:sp>
        <p:nvSpPr>
          <p:cNvPr id="4" name="Slide Number Placeholder 3"/>
          <p:cNvSpPr>
            <a:spLocks noGrp="1"/>
          </p:cNvSpPr>
          <p:nvPr>
            <p:ph type="sldNum" sz="quarter" idx="5"/>
          </p:nvPr>
        </p:nvSpPr>
        <p:spPr/>
        <p:txBody>
          <a:bodyPr/>
          <a:lstStyle/>
          <a:p>
            <a:fld id="{E733928C-498E-47B2-A599-843221D6B659}" type="slidenum">
              <a:rPr lang="en-FI" smtClean="0"/>
              <a:t>39</a:t>
            </a:fld>
            <a:endParaRPr lang="en-FI" dirty="0"/>
          </a:p>
        </p:txBody>
      </p:sp>
    </p:spTree>
    <p:extLst>
      <p:ext uri="{BB962C8B-B14F-4D97-AF65-F5344CB8AC3E}">
        <p14:creationId xmlns:p14="http://schemas.microsoft.com/office/powerpoint/2010/main" val="3883030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öhne"/>
              </a:rPr>
              <a:t>Creating a Fishbone Diagram:</a:t>
            </a:r>
            <a:endParaRPr lang="en-GB" b="0" i="0" dirty="0">
              <a:solidFill>
                <a:srgbClr val="374151"/>
              </a:solidFill>
              <a:effectLst/>
              <a:latin typeface="Söhne"/>
            </a:endParaRPr>
          </a:p>
          <a:p>
            <a:pPr algn="l">
              <a:buFont typeface="+mj-lt"/>
              <a:buAutoNum type="arabicPeriod"/>
            </a:pPr>
            <a:r>
              <a:rPr lang="en-GB" b="1" i="0" dirty="0">
                <a:solidFill>
                  <a:srgbClr val="374151"/>
                </a:solidFill>
                <a:effectLst/>
                <a:latin typeface="Söhne"/>
              </a:rPr>
              <a:t>Identify the Problem:</a:t>
            </a:r>
            <a:r>
              <a:rPr lang="en-GB" b="0" i="0" dirty="0">
                <a:solidFill>
                  <a:srgbClr val="374151"/>
                </a:solidFill>
                <a:effectLst/>
                <a:latin typeface="Söhne"/>
              </a:rPr>
              <a:t> Clearly define the problem you want to address and place it at the head of the diagram.</a:t>
            </a:r>
          </a:p>
          <a:p>
            <a:pPr algn="l">
              <a:buFont typeface="+mj-lt"/>
              <a:buAutoNum type="arabicPeriod"/>
            </a:pPr>
            <a:r>
              <a:rPr lang="en-GB" b="1" i="0" dirty="0">
                <a:solidFill>
                  <a:srgbClr val="374151"/>
                </a:solidFill>
                <a:effectLst/>
                <a:latin typeface="Söhne"/>
              </a:rPr>
              <a:t>Identify Categories:</a:t>
            </a:r>
            <a:r>
              <a:rPr lang="en-GB" b="0" i="0" dirty="0">
                <a:solidFill>
                  <a:srgbClr val="374151"/>
                </a:solidFill>
                <a:effectLst/>
                <a:latin typeface="Söhne"/>
              </a:rPr>
              <a:t> Choose the relevant categories that could contribute to the problem. These will be the main "bones" of the fishbone.</a:t>
            </a:r>
          </a:p>
          <a:p>
            <a:pPr algn="l">
              <a:buFont typeface="+mj-lt"/>
              <a:buAutoNum type="arabicPeriod"/>
            </a:pPr>
            <a:r>
              <a:rPr lang="en-GB" b="1" i="0" dirty="0">
                <a:solidFill>
                  <a:srgbClr val="374151"/>
                </a:solidFill>
                <a:effectLst/>
                <a:latin typeface="Söhne"/>
              </a:rPr>
              <a:t>Brainstorm Potential Causes:</a:t>
            </a:r>
            <a:r>
              <a:rPr lang="en-GB" b="0" i="0" dirty="0">
                <a:solidFill>
                  <a:srgbClr val="374151"/>
                </a:solidFill>
                <a:effectLst/>
                <a:latin typeface="Söhne"/>
              </a:rPr>
              <a:t> Under each category, brainstorm potential causes that might be linked to the problem. Encourage a diverse group of stakeholders to contribute ideas.</a:t>
            </a:r>
          </a:p>
          <a:p>
            <a:pPr algn="l">
              <a:buFont typeface="+mj-lt"/>
              <a:buAutoNum type="arabicPeriod"/>
            </a:pPr>
            <a:r>
              <a:rPr lang="en-GB" b="1" i="0" dirty="0" err="1">
                <a:solidFill>
                  <a:srgbClr val="374151"/>
                </a:solidFill>
                <a:effectLst/>
                <a:latin typeface="Söhne"/>
              </a:rPr>
              <a:t>Analyze</a:t>
            </a:r>
            <a:r>
              <a:rPr lang="en-GB" b="1" i="0" dirty="0">
                <a:solidFill>
                  <a:srgbClr val="374151"/>
                </a:solidFill>
                <a:effectLst/>
                <a:latin typeface="Söhne"/>
              </a:rPr>
              <a:t> and Prioritize Causes:</a:t>
            </a:r>
            <a:r>
              <a:rPr lang="en-GB" b="0" i="0" dirty="0">
                <a:solidFill>
                  <a:srgbClr val="374151"/>
                </a:solidFill>
                <a:effectLst/>
                <a:latin typeface="Söhne"/>
              </a:rPr>
              <a:t> Evaluate the potential causes and identify the most likely ones. You can use tools like data analysis or the 5 Whys technique to delve deeper into the causes.</a:t>
            </a:r>
          </a:p>
          <a:p>
            <a:pPr algn="l">
              <a:buFont typeface="+mj-lt"/>
              <a:buAutoNum type="arabicPeriod"/>
            </a:pPr>
            <a:r>
              <a:rPr lang="en-GB" b="1" i="0" dirty="0">
                <a:solidFill>
                  <a:srgbClr val="374151"/>
                </a:solidFill>
                <a:effectLst/>
                <a:latin typeface="Söhne"/>
              </a:rPr>
              <a:t>Draw the Diagram:</a:t>
            </a:r>
            <a:r>
              <a:rPr lang="en-GB" b="0" i="0" dirty="0">
                <a:solidFill>
                  <a:srgbClr val="374151"/>
                </a:solidFill>
                <a:effectLst/>
                <a:latin typeface="Söhne"/>
              </a:rPr>
              <a:t> Draw the fishbone diagram by connecting the categories (bones) to the problem statement (head) using diagonal lines. Label each "bone" with the potential causes you've identified.</a:t>
            </a:r>
          </a:p>
          <a:p>
            <a:pPr algn="l">
              <a:buFont typeface="+mj-lt"/>
              <a:buAutoNum type="arabicPeriod"/>
            </a:pPr>
            <a:r>
              <a:rPr lang="en-GB" b="1" i="0" dirty="0">
                <a:solidFill>
                  <a:srgbClr val="374151"/>
                </a:solidFill>
                <a:effectLst/>
                <a:latin typeface="Söhne"/>
              </a:rPr>
              <a:t>Share and Collaborate:</a:t>
            </a:r>
            <a:r>
              <a:rPr lang="en-GB" b="0" i="0" dirty="0">
                <a:solidFill>
                  <a:srgbClr val="374151"/>
                </a:solidFill>
                <a:effectLst/>
                <a:latin typeface="Söhne"/>
              </a:rPr>
              <a:t> Display the fishbone diagram to your team or stakeholders. Discuss and refine the causes, and gather input on possible solutions.</a:t>
            </a:r>
          </a:p>
          <a:p>
            <a:br>
              <a:rPr lang="en-GB" dirty="0"/>
            </a:b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40</a:t>
            </a:fld>
            <a:endParaRPr lang="en-FI" dirty="0"/>
          </a:p>
        </p:txBody>
      </p:sp>
    </p:spTree>
    <p:extLst>
      <p:ext uri="{BB962C8B-B14F-4D97-AF65-F5344CB8AC3E}">
        <p14:creationId xmlns:p14="http://schemas.microsoft.com/office/powerpoint/2010/main" val="17497032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öhne"/>
              </a:rPr>
              <a:t>Components of a Fishbone Diagram:</a:t>
            </a:r>
            <a:endParaRPr lang="en-GB" b="0" i="0" dirty="0">
              <a:solidFill>
                <a:srgbClr val="374151"/>
              </a:solidFill>
              <a:effectLst/>
              <a:latin typeface="Söhne"/>
            </a:endParaRPr>
          </a:p>
          <a:p>
            <a:pPr algn="l">
              <a:buFont typeface="+mj-lt"/>
              <a:buAutoNum type="arabicPeriod"/>
            </a:pPr>
            <a:r>
              <a:rPr lang="en-GB" b="1" i="0" dirty="0">
                <a:solidFill>
                  <a:srgbClr val="374151"/>
                </a:solidFill>
                <a:effectLst/>
                <a:latin typeface="Söhne"/>
              </a:rPr>
              <a:t>Problem Statement (Head):</a:t>
            </a:r>
            <a:r>
              <a:rPr lang="en-GB" b="0" i="0" dirty="0">
                <a:solidFill>
                  <a:srgbClr val="374151"/>
                </a:solidFill>
                <a:effectLst/>
                <a:latin typeface="Söhne"/>
              </a:rPr>
              <a:t> This is the issue you want to </a:t>
            </a:r>
            <a:r>
              <a:rPr lang="en-GB" b="0" i="0" dirty="0" err="1">
                <a:solidFill>
                  <a:srgbClr val="374151"/>
                </a:solidFill>
                <a:effectLst/>
                <a:latin typeface="Söhne"/>
              </a:rPr>
              <a:t>analyze</a:t>
            </a:r>
            <a:r>
              <a:rPr lang="en-GB" b="0" i="0" dirty="0">
                <a:solidFill>
                  <a:srgbClr val="374151"/>
                </a:solidFill>
                <a:effectLst/>
                <a:latin typeface="Söhne"/>
              </a:rPr>
              <a:t> and solve. It is placed at the head of the fishbone diagram.</a:t>
            </a:r>
          </a:p>
          <a:p>
            <a:pPr algn="l">
              <a:buFont typeface="+mj-lt"/>
              <a:buAutoNum type="arabicPeriod"/>
            </a:pPr>
            <a:r>
              <a:rPr lang="en-GB" b="1" i="0" dirty="0">
                <a:solidFill>
                  <a:srgbClr val="374151"/>
                </a:solidFill>
                <a:effectLst/>
                <a:latin typeface="Söhne"/>
              </a:rPr>
              <a:t>Categories (Bones):</a:t>
            </a:r>
            <a:r>
              <a:rPr lang="en-GB" b="0" i="0" dirty="0">
                <a:solidFill>
                  <a:srgbClr val="374151"/>
                </a:solidFill>
                <a:effectLst/>
                <a:latin typeface="Söhne"/>
              </a:rPr>
              <a:t> The main "bones" of the diagram represent different categories of potential causes that might contribute to the problem. Common categories include:</a:t>
            </a:r>
          </a:p>
          <a:p>
            <a:pPr marL="742950" lvl="1" indent="-285750" algn="l">
              <a:buFont typeface="+mj-lt"/>
              <a:buAutoNum type="arabicPeriod"/>
            </a:pPr>
            <a:r>
              <a:rPr lang="en-GB" b="1" i="0" dirty="0">
                <a:solidFill>
                  <a:srgbClr val="374151"/>
                </a:solidFill>
                <a:effectLst/>
                <a:latin typeface="Söhne"/>
              </a:rPr>
              <a:t>Methods:</a:t>
            </a:r>
            <a:r>
              <a:rPr lang="en-GB" b="0" i="0" dirty="0">
                <a:solidFill>
                  <a:srgbClr val="374151"/>
                </a:solidFill>
                <a:effectLst/>
                <a:latin typeface="Söhne"/>
              </a:rPr>
              <a:t> Processes, procedures, or methods that could be causing the problem.</a:t>
            </a:r>
          </a:p>
          <a:p>
            <a:pPr marL="742950" lvl="1" indent="-285750" algn="l">
              <a:buFont typeface="+mj-lt"/>
              <a:buAutoNum type="arabicPeriod"/>
            </a:pPr>
            <a:r>
              <a:rPr lang="en-GB" b="1" i="0" dirty="0">
                <a:solidFill>
                  <a:srgbClr val="374151"/>
                </a:solidFill>
                <a:effectLst/>
                <a:latin typeface="Söhne"/>
              </a:rPr>
              <a:t>Machines:</a:t>
            </a:r>
            <a:r>
              <a:rPr lang="en-GB" b="0" i="0" dirty="0">
                <a:solidFill>
                  <a:srgbClr val="374151"/>
                </a:solidFill>
                <a:effectLst/>
                <a:latin typeface="Söhne"/>
              </a:rPr>
              <a:t> Equipment, tools, or machinery that might be involved.</a:t>
            </a:r>
          </a:p>
          <a:p>
            <a:pPr marL="742950" lvl="1" indent="-285750" algn="l">
              <a:buFont typeface="+mj-lt"/>
              <a:buAutoNum type="arabicPeriod"/>
            </a:pPr>
            <a:r>
              <a:rPr lang="en-GB" b="1" i="0" dirty="0">
                <a:solidFill>
                  <a:srgbClr val="374151"/>
                </a:solidFill>
                <a:effectLst/>
                <a:latin typeface="Söhne"/>
              </a:rPr>
              <a:t>Materials:</a:t>
            </a:r>
            <a:r>
              <a:rPr lang="en-GB" b="0" i="0" dirty="0">
                <a:solidFill>
                  <a:srgbClr val="374151"/>
                </a:solidFill>
                <a:effectLst/>
                <a:latin typeface="Söhne"/>
              </a:rPr>
              <a:t> Raw materials, ingredients, or supplies used in the process.</a:t>
            </a:r>
          </a:p>
          <a:p>
            <a:pPr marL="742950" lvl="1" indent="-285750" algn="l">
              <a:buFont typeface="+mj-lt"/>
              <a:buAutoNum type="arabicPeriod"/>
            </a:pPr>
            <a:r>
              <a:rPr lang="en-GB" b="1" i="0" dirty="0">
                <a:solidFill>
                  <a:srgbClr val="374151"/>
                </a:solidFill>
                <a:effectLst/>
                <a:latin typeface="Söhne"/>
              </a:rPr>
              <a:t>Manpower:</a:t>
            </a:r>
            <a:r>
              <a:rPr lang="en-GB" b="0" i="0" dirty="0">
                <a:solidFill>
                  <a:srgbClr val="374151"/>
                </a:solidFill>
                <a:effectLst/>
                <a:latin typeface="Söhne"/>
              </a:rPr>
              <a:t> Human resources, skills, or training of the individuals involved.</a:t>
            </a:r>
          </a:p>
          <a:p>
            <a:pPr marL="742950" lvl="1" indent="-285750" algn="l">
              <a:buFont typeface="+mj-lt"/>
              <a:buAutoNum type="arabicPeriod"/>
            </a:pPr>
            <a:r>
              <a:rPr lang="en-GB" b="1" i="0" dirty="0">
                <a:solidFill>
                  <a:srgbClr val="374151"/>
                </a:solidFill>
                <a:effectLst/>
                <a:latin typeface="Söhne"/>
              </a:rPr>
              <a:t>Measurement:</a:t>
            </a:r>
            <a:r>
              <a:rPr lang="en-GB" b="0" i="0" dirty="0">
                <a:solidFill>
                  <a:srgbClr val="374151"/>
                </a:solidFill>
                <a:effectLst/>
                <a:latin typeface="Söhne"/>
              </a:rPr>
              <a:t> Measurement systems or metrics that might be causing variations.</a:t>
            </a:r>
          </a:p>
          <a:p>
            <a:pPr marL="742950" lvl="1" indent="-285750" algn="l">
              <a:buFont typeface="+mj-lt"/>
              <a:buAutoNum type="arabicPeriod"/>
            </a:pPr>
            <a:r>
              <a:rPr lang="en-GB" b="1" i="0" dirty="0">
                <a:solidFill>
                  <a:srgbClr val="374151"/>
                </a:solidFill>
                <a:effectLst/>
                <a:latin typeface="Söhne"/>
              </a:rPr>
              <a:t>Environment:</a:t>
            </a:r>
            <a:r>
              <a:rPr lang="en-GB" b="0" i="0" dirty="0">
                <a:solidFill>
                  <a:srgbClr val="374151"/>
                </a:solidFill>
                <a:effectLst/>
                <a:latin typeface="Söhne"/>
              </a:rPr>
              <a:t> Surrounding factors, conditions, or external influences.</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41</a:t>
            </a:fld>
            <a:endParaRPr lang="en-FI" dirty="0"/>
          </a:p>
        </p:txBody>
      </p:sp>
    </p:spTree>
    <p:extLst>
      <p:ext uri="{BB962C8B-B14F-4D97-AF65-F5344CB8AC3E}">
        <p14:creationId xmlns:p14="http://schemas.microsoft.com/office/powerpoint/2010/main" val="2457512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Most problems are usually only a symptom of a larger, underlying issue, known as a root cause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Five Whys is a great framework for finding these real root causes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You’ll find an example above, along with a table that can be used for documenting your problems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Using a systematic method, such as the table mentioned above for documenting these pathways, can help you identify repeating patterns in your processes that cause many issues and should be fixed as soon as possible</a:t>
            </a:r>
          </a:p>
        </p:txBody>
      </p:sp>
      <p:sp>
        <p:nvSpPr>
          <p:cNvPr id="4" name="Slide Number Placeholder 3"/>
          <p:cNvSpPr>
            <a:spLocks noGrp="1"/>
          </p:cNvSpPr>
          <p:nvPr>
            <p:ph type="sldNum" sz="quarter" idx="5"/>
          </p:nvPr>
        </p:nvSpPr>
        <p:spPr/>
        <p:txBody>
          <a:bodyPr/>
          <a:lstStyle/>
          <a:p>
            <a:fld id="{E733928C-498E-47B2-A599-843221D6B659}" type="slidenum">
              <a:rPr lang="en-FI" smtClean="0"/>
              <a:t>42</a:t>
            </a:fld>
            <a:endParaRPr lang="en-FI" dirty="0"/>
          </a:p>
        </p:txBody>
      </p:sp>
    </p:spTree>
    <p:extLst>
      <p:ext uri="{BB962C8B-B14F-4D97-AF65-F5344CB8AC3E}">
        <p14:creationId xmlns:p14="http://schemas.microsoft.com/office/powerpoint/2010/main" val="122060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b="1" i="0" dirty="0">
                <a:solidFill>
                  <a:srgbClr val="374151"/>
                </a:solidFill>
                <a:effectLst/>
                <a:latin typeface="SF Pro Display" pitchFamily="2" charset="0"/>
                <a:ea typeface="SF Pro Display" pitchFamily="2" charset="0"/>
              </a:rPr>
              <a:t>Project charter</a:t>
            </a:r>
            <a:r>
              <a:rPr lang="en-GB" b="0" i="0" dirty="0">
                <a:solidFill>
                  <a:srgbClr val="374151"/>
                </a:solidFill>
                <a:effectLst/>
                <a:latin typeface="SF Pro Display" pitchFamily="2" charset="0"/>
                <a:ea typeface="SF Pro Display" pitchFamily="2" charset="0"/>
              </a:rPr>
              <a:t>: outlines the scope, objectives, and key details of a project. It serves as a foundational reference and guide for the project team, stakeholders, and sponsors throughout the project's lifecycle. The project charter provides clarity and alignment on the project's purpose, goals, and expected outcomes.</a:t>
            </a:r>
            <a:endParaRPr lang="en-GB" b="1" i="0" dirty="0">
              <a:effectLst/>
              <a:latin typeface="SF Pro Display" pitchFamily="2" charset="0"/>
              <a:ea typeface="SF Pro Display" pitchFamily="2" charset="0"/>
            </a:endParaRPr>
          </a:p>
          <a:p>
            <a:pPr marL="228600" indent="-228600">
              <a:buAutoNum type="arabicPeriod"/>
            </a:pPr>
            <a:r>
              <a:rPr lang="en-GB" b="1" i="0" dirty="0">
                <a:effectLst/>
                <a:latin typeface="SF Pro Display" pitchFamily="2" charset="0"/>
                <a:ea typeface="SF Pro Display" pitchFamily="2" charset="0"/>
              </a:rPr>
              <a:t>SIPOC Diagram:</a:t>
            </a:r>
            <a:r>
              <a:rPr lang="en-GB" b="0" i="0" dirty="0">
                <a:solidFill>
                  <a:srgbClr val="374151"/>
                </a:solidFill>
                <a:effectLst/>
                <a:latin typeface="SF Pro Display" pitchFamily="2" charset="0"/>
                <a:ea typeface="SF Pro Display" pitchFamily="2" charset="0"/>
              </a:rPr>
              <a:t> The SIPOC diagram (Suppliers, Inputs, Process, Outputs, Customers) outlines the high-level components of a process, including the suppliers, inputs, process steps, outputs, and customers. It helps define the boundaries of the process and identify key elements.</a:t>
            </a:r>
          </a:p>
          <a:p>
            <a:pPr marL="228600" indent="-228600">
              <a:buAutoNum type="arabicPeriod"/>
            </a:pPr>
            <a:r>
              <a:rPr lang="en-GB" b="1" i="0" dirty="0">
                <a:effectLst/>
                <a:latin typeface="SF Pro Display" pitchFamily="2" charset="0"/>
                <a:ea typeface="SF Pro Display" pitchFamily="2" charset="0"/>
              </a:rPr>
              <a:t>Value Stream Map:</a:t>
            </a:r>
            <a:r>
              <a:rPr lang="en-GB" b="0" i="0" dirty="0">
                <a:solidFill>
                  <a:srgbClr val="374151"/>
                </a:solidFill>
                <a:effectLst/>
                <a:latin typeface="SF Pro Display" pitchFamily="2" charset="0"/>
                <a:ea typeface="SF Pro Display" pitchFamily="2" charset="0"/>
              </a:rPr>
              <a:t> A tool specific to Lean methodology, it visualizes the entire value stream, including both value-adding and non-value-adding activities, to identify areas for improvement.</a:t>
            </a:r>
          </a:p>
          <a:p>
            <a:pPr marL="228600" indent="-228600">
              <a:buAutoNum type="arabicPeriod"/>
            </a:pPr>
            <a:r>
              <a:rPr lang="en-GB" b="1" i="0" dirty="0">
                <a:solidFill>
                  <a:srgbClr val="374151"/>
                </a:solidFill>
                <a:effectLst/>
                <a:latin typeface="SF Pro Display" pitchFamily="2" charset="0"/>
                <a:ea typeface="SF Pro Display" pitchFamily="2" charset="0"/>
              </a:rPr>
              <a:t>Voice of the Customer (</a:t>
            </a:r>
            <a:r>
              <a:rPr lang="en-GB" b="1" i="0" dirty="0" err="1">
                <a:solidFill>
                  <a:srgbClr val="374151"/>
                </a:solidFill>
                <a:effectLst/>
                <a:latin typeface="SF Pro Display" pitchFamily="2" charset="0"/>
                <a:ea typeface="SF Pro Display" pitchFamily="2" charset="0"/>
              </a:rPr>
              <a:t>VoC</a:t>
            </a:r>
            <a:r>
              <a:rPr lang="en-GB" b="1" i="0" dirty="0">
                <a:solidFill>
                  <a:srgbClr val="374151"/>
                </a:solidFill>
                <a:effectLst/>
                <a:latin typeface="SF Pro Display" pitchFamily="2" charset="0"/>
                <a:ea typeface="SF Pro Display" pitchFamily="2" charset="0"/>
              </a:rPr>
              <a:t>) </a:t>
            </a:r>
            <a:r>
              <a:rPr lang="en-GB" b="0" i="0" dirty="0">
                <a:solidFill>
                  <a:srgbClr val="374151"/>
                </a:solidFill>
                <a:effectLst/>
                <a:latin typeface="SF Pro Display" pitchFamily="2" charset="0"/>
                <a:ea typeface="SF Pro Display" pitchFamily="2" charset="0"/>
              </a:rPr>
              <a:t>analysis is a systematic process of capturing and understanding customer feedback, needs, expectations, and preferences regarding a product, service, or process. It involves gathering insights directly from customers to ensure that the offerings meet their requirements and deliver value. </a:t>
            </a:r>
          </a:p>
          <a:p>
            <a:pPr marL="228600" indent="-228600">
              <a:buAutoNum type="arabicPeriod"/>
            </a:pPr>
            <a:r>
              <a:rPr lang="en-GB" b="1" i="0" dirty="0">
                <a:solidFill>
                  <a:srgbClr val="374151"/>
                </a:solidFill>
                <a:effectLst/>
                <a:latin typeface="SF Pro Display" pitchFamily="2" charset="0"/>
                <a:ea typeface="SF Pro Display" pitchFamily="2" charset="0"/>
              </a:rPr>
              <a:t>JTBD</a:t>
            </a:r>
            <a:r>
              <a:rPr lang="en-GB" b="0" i="0" dirty="0">
                <a:solidFill>
                  <a:srgbClr val="374151"/>
                </a:solidFill>
                <a:effectLst/>
                <a:latin typeface="SF Pro Display" pitchFamily="2" charset="0"/>
                <a:ea typeface="SF Pro Display" pitchFamily="2" charset="0"/>
              </a:rPr>
              <a:t> (Jobs To Be Done) framework provides insights into why customers make purchasing decisions and how products or services can be improved to better address their needs. By integrating it into the DMAIC process, you can ensure that process improvements are not only data-driven but also customer-centric. It helps avoid assumptions and focuses efforts on creating solutions that genuinely address customers' fundamental needs, enhancing the overall effectiveness of the improvement efforts.</a:t>
            </a:r>
          </a:p>
          <a:p>
            <a:pPr marL="228600" indent="-228600">
              <a:buAutoNum type="arabicPeriod"/>
            </a:pPr>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1015855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43</a:t>
            </a:fld>
            <a:endParaRPr lang="en-FI" dirty="0"/>
          </a:p>
        </p:txBody>
      </p:sp>
    </p:spTree>
    <p:extLst>
      <p:ext uri="{BB962C8B-B14F-4D97-AF65-F5344CB8AC3E}">
        <p14:creationId xmlns:p14="http://schemas.microsoft.com/office/powerpoint/2010/main" val="31237471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ffectLst/>
                <a:latin typeface="Helvetica Neue" panose="02000503000000020004" pitchFamily="2" charset="0"/>
              </a:rPr>
              <a:t>Before you get started with FMEA, establish the ground rules:</a:t>
            </a:r>
          </a:p>
          <a:p>
            <a:pPr>
              <a:buFont typeface="Arial" panose="020B0604020202020204" pitchFamily="34" charset="0"/>
              <a:buChar char="•"/>
            </a:pPr>
            <a:r>
              <a:rPr lang="en-GB" dirty="0">
                <a:effectLst/>
                <a:latin typeface="Helvetica Neue" panose="02000503000000020004" pitchFamily="2" charset="0"/>
              </a:rPr>
              <a:t>Define the scale you plan on using for </a:t>
            </a:r>
            <a:r>
              <a:rPr lang="en-GB" b="1" dirty="0">
                <a:effectLst/>
                <a:latin typeface="Helvetica Neue" panose="02000503000000020004" pitchFamily="2" charset="0"/>
              </a:rPr>
              <a:t>Severity, Occurrence and Detection</a:t>
            </a:r>
            <a:r>
              <a:rPr lang="en-GB" dirty="0">
                <a:effectLst/>
                <a:latin typeface="Helvetica Neue" panose="02000503000000020004" pitchFamily="2" charset="0"/>
              </a:rPr>
              <a:t>. This is unique to your product, industry and sector. The severity scores can differ depending on the types of products you’re making. </a:t>
            </a:r>
          </a:p>
          <a:p>
            <a:pPr>
              <a:buFont typeface="Arial" panose="020B0604020202020204" pitchFamily="34" charset="0"/>
              <a:buChar char="•"/>
            </a:pPr>
            <a:r>
              <a:rPr lang="en-GB" dirty="0">
                <a:effectLst/>
                <a:latin typeface="Helvetica Neue" panose="02000503000000020004" pitchFamily="2" charset="0"/>
              </a:rPr>
              <a:t>Document any assumptions. </a:t>
            </a:r>
          </a:p>
          <a:p>
            <a:pPr>
              <a:buFont typeface="Arial" panose="020B0604020202020204" pitchFamily="34" charset="0"/>
              <a:buChar char="•"/>
            </a:pPr>
            <a:r>
              <a:rPr lang="en-GB" dirty="0">
                <a:effectLst/>
                <a:latin typeface="Helvetica Neue" panose="02000503000000020004" pitchFamily="2" charset="0"/>
              </a:rPr>
              <a:t>Define your </a:t>
            </a:r>
            <a:r>
              <a:rPr lang="en-GB" b="1" dirty="0">
                <a:effectLst/>
                <a:latin typeface="Helvetica Neue" panose="02000503000000020004" pitchFamily="2" charset="0"/>
              </a:rPr>
              <a:t>Acceptable Risk Level</a:t>
            </a:r>
            <a:r>
              <a:rPr lang="en-GB" dirty="0">
                <a:effectLst/>
                <a:latin typeface="Helvetica Neue" panose="02000503000000020004" pitchFamily="2" charset="0"/>
              </a:rPr>
              <a:t>. Every organization has a different appetite for risks, just like your customers have a different one. Define what is an acceptable level of risk for you to avoid biases that can creep in.</a:t>
            </a:r>
          </a:p>
        </p:txBody>
      </p:sp>
      <p:sp>
        <p:nvSpPr>
          <p:cNvPr id="4" name="Slide Number Placeholder 3"/>
          <p:cNvSpPr>
            <a:spLocks noGrp="1"/>
          </p:cNvSpPr>
          <p:nvPr>
            <p:ph type="sldNum" sz="quarter" idx="5"/>
          </p:nvPr>
        </p:nvSpPr>
        <p:spPr/>
        <p:txBody>
          <a:bodyPr/>
          <a:lstStyle/>
          <a:p>
            <a:fld id="{E733928C-498E-47B2-A599-843221D6B659}" type="slidenum">
              <a:rPr lang="en-FI" smtClean="0"/>
              <a:t>44</a:t>
            </a:fld>
            <a:endParaRPr lang="en-FI" dirty="0"/>
          </a:p>
        </p:txBody>
      </p:sp>
    </p:spTree>
    <p:extLst>
      <p:ext uri="{BB962C8B-B14F-4D97-AF65-F5344CB8AC3E}">
        <p14:creationId xmlns:p14="http://schemas.microsoft.com/office/powerpoint/2010/main" val="3085934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effectLst/>
                <a:latin typeface="Helvetica Neue" panose="02000503000000020004" pitchFamily="2" charset="0"/>
              </a:rPr>
              <a:t>The 10 step process for an FMEA</a:t>
            </a:r>
            <a:br>
              <a:rPr lang="en-GB" b="1" dirty="0">
                <a:effectLst/>
                <a:latin typeface="Helvetica Neue" panose="02000503000000020004" pitchFamily="2" charset="0"/>
              </a:rPr>
            </a:br>
            <a:endParaRPr lang="en-GB" b="1" dirty="0">
              <a:effectLst/>
              <a:latin typeface="Helvetica Neue" panose="02000503000000020004" pitchFamily="2" charset="0"/>
            </a:endParaRPr>
          </a:p>
          <a:p>
            <a:pPr>
              <a:buFont typeface="+mj-lt"/>
              <a:buAutoNum type="arabicPeriod"/>
            </a:pPr>
            <a:r>
              <a:rPr lang="en-GB" dirty="0">
                <a:effectLst/>
                <a:latin typeface="Helvetica Neue" panose="02000503000000020004" pitchFamily="2" charset="0"/>
              </a:rPr>
              <a:t>Define you resisted or process and narrow the scope as much as possible. </a:t>
            </a:r>
          </a:p>
          <a:p>
            <a:pPr>
              <a:buFont typeface="+mj-lt"/>
              <a:buAutoNum type="arabicPeriod"/>
            </a:pPr>
            <a:r>
              <a:rPr lang="en-GB" dirty="0">
                <a:effectLst/>
                <a:latin typeface="Helvetica Neue" panose="02000503000000020004" pitchFamily="2" charset="0"/>
              </a:rPr>
              <a:t>Once you identified the scope, identify potential failure mode. A failure is a non-conformance, error or effect associated with your product. The failure mode tells you how something can go wrong, the method in which something could fail.</a:t>
            </a:r>
          </a:p>
          <a:p>
            <a:pPr>
              <a:buFont typeface="+mj-lt"/>
              <a:buAutoNum type="arabicPeriod"/>
            </a:pPr>
            <a:r>
              <a:rPr lang="en-GB" dirty="0">
                <a:effectLst/>
                <a:latin typeface="Helvetica Neue" panose="02000503000000020004" pitchFamily="2" charset="0"/>
              </a:rPr>
              <a:t>Determine the </a:t>
            </a:r>
            <a:r>
              <a:rPr lang="en-GB" b="1" dirty="0">
                <a:effectLst/>
                <a:latin typeface="Helvetica Neue" panose="02000503000000020004" pitchFamily="2" charset="0"/>
              </a:rPr>
              <a:t>Effects</a:t>
            </a:r>
            <a:r>
              <a:rPr lang="en-GB" dirty="0">
                <a:effectLst/>
                <a:latin typeface="Helvetica Neue" panose="02000503000000020004" pitchFamily="2" charset="0"/>
              </a:rPr>
              <a:t>: the impact on the end user or customer. When a process fails, what is the effect on the end user? This is what drives the severity score. </a:t>
            </a:r>
          </a:p>
          <a:p>
            <a:pPr>
              <a:buFont typeface="+mj-lt"/>
              <a:buAutoNum type="arabicPeriod"/>
            </a:pPr>
            <a:r>
              <a:rPr lang="en-GB" dirty="0">
                <a:effectLst/>
                <a:latin typeface="Helvetica Neue" panose="02000503000000020004" pitchFamily="2" charset="0"/>
              </a:rPr>
              <a:t>Estimate the </a:t>
            </a:r>
            <a:r>
              <a:rPr lang="en-GB" b="1" dirty="0">
                <a:effectLst/>
                <a:latin typeface="Helvetica Neue" panose="02000503000000020004" pitchFamily="2" charset="0"/>
              </a:rPr>
              <a:t>Severity</a:t>
            </a:r>
            <a:r>
              <a:rPr lang="en-GB" dirty="0">
                <a:effectLst/>
                <a:latin typeface="Helvetica Neue" panose="02000503000000020004" pitchFamily="2" charset="0"/>
              </a:rPr>
              <a:t>. This is a measure of the degree to which the end user is impacted by the potential failure mode being analysed. Here you define the scale in relationship to your own product and the severity of your specific unique failure modes. </a:t>
            </a:r>
          </a:p>
          <a:p>
            <a:pPr>
              <a:buFont typeface="+mj-lt"/>
              <a:buAutoNum type="arabicPeriod"/>
            </a:pPr>
            <a:r>
              <a:rPr lang="en-GB" dirty="0">
                <a:effectLst/>
                <a:latin typeface="Helvetica Neue" panose="02000503000000020004" pitchFamily="2" charset="0"/>
              </a:rPr>
              <a:t>Determine </a:t>
            </a:r>
            <a:r>
              <a:rPr lang="en-GB" b="1" dirty="0">
                <a:effectLst/>
                <a:latin typeface="Helvetica Neue" panose="02000503000000020004" pitchFamily="2" charset="0"/>
              </a:rPr>
              <a:t>potential</a:t>
            </a:r>
            <a:r>
              <a:rPr lang="en-GB" dirty="0">
                <a:effectLst/>
                <a:latin typeface="Helvetica Neue" panose="02000503000000020004" pitchFamily="2" charset="0"/>
              </a:rPr>
              <a:t> </a:t>
            </a:r>
            <a:r>
              <a:rPr lang="en-GB" b="1" dirty="0">
                <a:effectLst/>
                <a:latin typeface="Helvetica Neue" panose="02000503000000020004" pitchFamily="2" charset="0"/>
              </a:rPr>
              <a:t>causes</a:t>
            </a:r>
            <a:r>
              <a:rPr lang="en-GB" dirty="0">
                <a:effectLst/>
                <a:latin typeface="Helvetica Neue" panose="02000503000000020004" pitchFamily="2" charset="0"/>
              </a:rPr>
              <a:t> (here you can use the 5Whys or the fishbone diagram. </a:t>
            </a:r>
          </a:p>
          <a:p>
            <a:pPr>
              <a:buFont typeface="+mj-lt"/>
              <a:buAutoNum type="arabicPeriod"/>
            </a:pPr>
            <a:r>
              <a:rPr lang="en-GB" dirty="0">
                <a:effectLst/>
                <a:latin typeface="Helvetica Neue" panose="02000503000000020004" pitchFamily="2" charset="0"/>
              </a:rPr>
              <a:t>Estimate the </a:t>
            </a:r>
            <a:r>
              <a:rPr lang="en-GB" b="1" dirty="0">
                <a:effectLst/>
                <a:latin typeface="Helvetica Neue" panose="02000503000000020004" pitchFamily="2" charset="0"/>
              </a:rPr>
              <a:t>Occurrence. </a:t>
            </a:r>
            <a:r>
              <a:rPr lang="en-GB" dirty="0">
                <a:effectLst/>
                <a:latin typeface="Helvetica Neue" panose="02000503000000020004" pitchFamily="2" charset="0"/>
              </a:rPr>
              <a:t>The occurrence ranking is defined as the likelihood or probability that a failure will occur. </a:t>
            </a:r>
          </a:p>
          <a:p>
            <a:pPr>
              <a:buFont typeface="+mj-lt"/>
              <a:buAutoNum type="arabicPeriod"/>
            </a:pPr>
            <a:r>
              <a:rPr lang="en-GB" dirty="0">
                <a:effectLst/>
                <a:latin typeface="Helvetica Neue" panose="02000503000000020004" pitchFamily="2" charset="0"/>
              </a:rPr>
              <a:t>Determine the current </a:t>
            </a:r>
            <a:r>
              <a:rPr lang="en-GB" b="1" dirty="0">
                <a:effectLst/>
                <a:latin typeface="Helvetica Neue" panose="02000503000000020004" pitchFamily="2" charset="0"/>
              </a:rPr>
              <a:t>Controls, </a:t>
            </a:r>
            <a:r>
              <a:rPr lang="en-GB" dirty="0">
                <a:effectLst/>
                <a:latin typeface="Helvetica Neue" panose="02000503000000020004" pitchFamily="2" charset="0"/>
              </a:rPr>
              <a:t>which refers to anything in your process that might prevent or detect the failure mode that’s being analysed. </a:t>
            </a:r>
          </a:p>
          <a:p>
            <a:pPr>
              <a:buFont typeface="+mj-lt"/>
              <a:buAutoNum type="arabicPeriod"/>
            </a:pPr>
            <a:r>
              <a:rPr lang="en-GB" dirty="0">
                <a:effectLst/>
                <a:latin typeface="Helvetica Neue" panose="02000503000000020004" pitchFamily="2" charset="0"/>
              </a:rPr>
              <a:t>Estimate the </a:t>
            </a:r>
            <a:r>
              <a:rPr lang="en-GB" b="1" dirty="0">
                <a:effectLst/>
                <a:latin typeface="Helvetica Neue" panose="02000503000000020004" pitchFamily="2" charset="0"/>
              </a:rPr>
              <a:t>Detection, </a:t>
            </a:r>
            <a:r>
              <a:rPr lang="en-GB" dirty="0">
                <a:effectLst/>
                <a:latin typeface="Helvetica Neue" panose="02000503000000020004" pitchFamily="2" charset="0"/>
              </a:rPr>
              <a:t>which is the reflection of the capability and effectiveness of your process control strategy to identify a failure mode once it has occurred. </a:t>
            </a:r>
          </a:p>
          <a:p>
            <a:pPr>
              <a:buFont typeface="+mj-lt"/>
              <a:buAutoNum type="arabicPeriod"/>
            </a:pPr>
            <a:r>
              <a:rPr lang="en-GB" dirty="0">
                <a:effectLst/>
                <a:latin typeface="Helvetica Neue" panose="02000503000000020004" pitchFamily="2" charset="0"/>
              </a:rPr>
              <a:t>Calculate the Risk Priority Number (</a:t>
            </a:r>
            <a:r>
              <a:rPr lang="en-GB" b="1" dirty="0">
                <a:effectLst/>
                <a:latin typeface="Helvetica Neue" panose="02000503000000020004" pitchFamily="2" charset="0"/>
              </a:rPr>
              <a:t>RPN)</a:t>
            </a:r>
            <a:r>
              <a:rPr lang="en-GB" dirty="0">
                <a:effectLst/>
                <a:latin typeface="Helvetica Neue" panose="02000503000000020004" pitchFamily="2" charset="0"/>
              </a:rPr>
              <a:t>, which gives an </a:t>
            </a:r>
            <a:r>
              <a:rPr lang="en-GB" b="1" dirty="0">
                <a:effectLst/>
                <a:latin typeface="Helvetica Neue" panose="02000503000000020004" pitchFamily="2" charset="0"/>
              </a:rPr>
              <a:t>objective prioritisation tool</a:t>
            </a:r>
            <a:r>
              <a:rPr lang="en-GB" dirty="0">
                <a:effectLst/>
                <a:latin typeface="Helvetica Neue" panose="02000503000000020004" pitchFamily="2" charset="0"/>
              </a:rPr>
              <a:t> to determine the </a:t>
            </a:r>
            <a:r>
              <a:rPr lang="en-GB" b="1" dirty="0">
                <a:effectLst/>
                <a:latin typeface="Helvetica Neue" panose="02000503000000020004" pitchFamily="2" charset="0"/>
              </a:rPr>
              <a:t>“high risk” failure modes</a:t>
            </a:r>
            <a:r>
              <a:rPr lang="en-GB" dirty="0">
                <a:effectLst/>
                <a:latin typeface="Helvetica Neue" panose="02000503000000020004" pitchFamily="2" charset="0"/>
              </a:rPr>
              <a:t> that we should focus on. </a:t>
            </a:r>
          </a:p>
          <a:p>
            <a:pPr>
              <a:buFont typeface="+mj-lt"/>
              <a:buAutoNum type="arabicPeriod"/>
            </a:pPr>
            <a:r>
              <a:rPr lang="en-GB" dirty="0">
                <a:effectLst/>
                <a:latin typeface="Helvetica Neue" panose="02000503000000020004" pitchFamily="2" charset="0"/>
              </a:rPr>
              <a:t>Take </a:t>
            </a:r>
            <a:r>
              <a:rPr lang="en-GB" b="1" dirty="0">
                <a:effectLst/>
                <a:latin typeface="Helvetica Neue" panose="02000503000000020004" pitchFamily="2" charset="0"/>
              </a:rPr>
              <a:t>Corrective Action </a:t>
            </a:r>
            <a:r>
              <a:rPr lang="en-GB" dirty="0">
                <a:effectLst/>
                <a:latin typeface="Helvetica Neue" panose="02000503000000020004" pitchFamily="2" charset="0"/>
              </a:rPr>
              <a:t>to mitigate risk </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45</a:t>
            </a:fld>
            <a:endParaRPr lang="en-FI" dirty="0"/>
          </a:p>
        </p:txBody>
      </p:sp>
    </p:spTree>
    <p:extLst>
      <p:ext uri="{BB962C8B-B14F-4D97-AF65-F5344CB8AC3E}">
        <p14:creationId xmlns:p14="http://schemas.microsoft.com/office/powerpoint/2010/main" val="3852800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374151"/>
                </a:solidFill>
                <a:effectLst/>
                <a:latin typeface="Söhne"/>
              </a:rPr>
              <a:t>An X-Y Matrix, is a tool used in Lean Six Sigma for identifying potential relationships or correlations between two different sets of data. It helps teams </a:t>
            </a:r>
            <a:r>
              <a:rPr lang="en-GB" b="0" i="0" dirty="0" err="1">
                <a:solidFill>
                  <a:srgbClr val="374151"/>
                </a:solidFill>
                <a:effectLst/>
                <a:latin typeface="Söhne"/>
              </a:rPr>
              <a:t>analyze</a:t>
            </a:r>
            <a:r>
              <a:rPr lang="en-GB" b="0" i="0" dirty="0">
                <a:solidFill>
                  <a:srgbClr val="374151"/>
                </a:solidFill>
                <a:effectLst/>
                <a:latin typeface="Söhne"/>
              </a:rPr>
              <a:t> whether changes in one variable might have an impact on another variable. The matrix is particularly useful for exploring cause-and-effect relationships and determining where to focus improvement efforts.</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46</a:t>
            </a:fld>
            <a:endParaRPr lang="en-FI" dirty="0"/>
          </a:p>
        </p:txBody>
      </p:sp>
    </p:spTree>
    <p:extLst>
      <p:ext uri="{BB962C8B-B14F-4D97-AF65-F5344CB8AC3E}">
        <p14:creationId xmlns:p14="http://schemas.microsoft.com/office/powerpoint/2010/main" val="31114153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b="1" dirty="0">
                <a:effectLst/>
                <a:latin typeface="Helvetica Neue" panose="02000503000000020004" pitchFamily="2" charset="0"/>
              </a:rPr>
              <a:t>List the key output indicators across the top, horizontally</a:t>
            </a:r>
            <a:r>
              <a:rPr lang="en-GB" dirty="0">
                <a:effectLst/>
                <a:latin typeface="Helvetica Neue" panose="02000503000000020004" pitchFamily="2" charset="0"/>
              </a:rPr>
              <a:t>. They should be relatively small number.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dirty="0">
                <a:effectLst/>
                <a:latin typeface="Helvetica Neue" panose="02000503000000020004" pitchFamily="2" charset="0"/>
              </a:rPr>
              <a:t>Assign a priority number for each Y, from 1 to 10, 10 being the most important.  They indicate the relative importance to each other and should not be the same</a:t>
            </a:r>
            <a:endParaRPr lang="en-FI" dirty="0">
              <a:effectLst/>
              <a:latin typeface="SF Pro Display" pitchFamily="2" charset="0"/>
              <a:ea typeface="SF Pro Display" pitchFamily="2"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dirty="0">
                <a:effectLst/>
                <a:latin typeface="Helvetica Neue" panose="02000503000000020004" pitchFamily="2" charset="0"/>
              </a:rPr>
              <a:t>Vertically, on the first column </a:t>
            </a:r>
            <a:r>
              <a:rPr lang="en-GB" b="1" dirty="0">
                <a:effectLst/>
                <a:latin typeface="Helvetica Neue" panose="02000503000000020004" pitchFamily="2" charset="0"/>
              </a:rPr>
              <a:t>list all the potential input or process indicators X factors, that may affect any of the Ys</a:t>
            </a:r>
            <a:r>
              <a:rPr lang="en-GB" dirty="0">
                <a:effectLst/>
                <a:latin typeface="Helvetica Neue" panose="02000503000000020004" pitchFamily="2" charset="0"/>
              </a:rPr>
              <a:t>. These are the brainstorm </a:t>
            </a:r>
            <a:r>
              <a:rPr lang="en-GB" dirty="0" err="1">
                <a:effectLst/>
                <a:latin typeface="Helvetica Neue" panose="02000503000000020004" pitchFamily="2" charset="0"/>
              </a:rPr>
              <a:t>Xs</a:t>
            </a:r>
            <a:r>
              <a:rPr lang="en-GB" dirty="0">
                <a:effectLst/>
                <a:latin typeface="Helvetica Neue" panose="02000503000000020004" pitchFamily="2" charset="0"/>
              </a:rPr>
              <a:t> from the fishbone diagrams. These are the brainstormed </a:t>
            </a:r>
            <a:r>
              <a:rPr lang="en-GB" dirty="0" err="1">
                <a:effectLst/>
                <a:latin typeface="Helvetica Neue" panose="02000503000000020004" pitchFamily="2" charset="0"/>
              </a:rPr>
              <a:t>Xs</a:t>
            </a:r>
            <a:r>
              <a:rPr lang="en-GB" dirty="0">
                <a:effectLst/>
                <a:latin typeface="Helvetica Neue" panose="02000503000000020004" pitchFamily="2" charset="0"/>
              </a:rPr>
              <a:t> from the fishbone diagrams. If there is a duplicate factor, just list it once.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dirty="0">
                <a:effectLst/>
                <a:latin typeface="Helvetica Neue" panose="02000503000000020004" pitchFamily="2" charset="0"/>
              </a:rPr>
              <a:t>Rate the </a:t>
            </a:r>
            <a:r>
              <a:rPr lang="en-GB" b="1" dirty="0">
                <a:effectLst/>
                <a:latin typeface="Helvetica Neue" panose="02000503000000020004" pitchFamily="2" charset="0"/>
              </a:rPr>
              <a:t>effect or correlation of each input to output</a:t>
            </a:r>
            <a:r>
              <a:rPr lang="en-GB" dirty="0">
                <a:effectLst/>
                <a:latin typeface="Helvetica Neue" panose="02000503000000020004" pitchFamily="2" charset="0"/>
              </a:rPr>
              <a:t>. For example, 0 = no correlation. 1 = little correlation. 3 = moderate correlation. 9 = stronger correlation. Cross multiply each rating by the importance and sum across putting the result in the last column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dirty="0">
                <a:effectLst/>
                <a:latin typeface="Helvetica Neue" panose="02000503000000020004" pitchFamily="2" charset="0"/>
              </a:rPr>
              <a:t>Finally, sort the results from high to low prioritising the X data to collect. Look for a natural break in the number of the scores to determine which </a:t>
            </a:r>
            <a:r>
              <a:rPr lang="en-GB" dirty="0" err="1">
                <a:effectLst/>
                <a:latin typeface="Helvetica Neue" panose="02000503000000020004" pitchFamily="2" charset="0"/>
              </a:rPr>
              <a:t>Xs</a:t>
            </a:r>
            <a:r>
              <a:rPr lang="en-GB" dirty="0">
                <a:effectLst/>
                <a:latin typeface="Helvetica Neue" panose="02000503000000020004" pitchFamily="2" charset="0"/>
              </a:rPr>
              <a:t> to collect data on. This would be 10 to 15 </a:t>
            </a:r>
            <a:r>
              <a:rPr lang="en-GB" dirty="0" err="1">
                <a:effectLst/>
                <a:latin typeface="Helvetica Neue" panose="02000503000000020004" pitchFamily="2" charset="0"/>
              </a:rPr>
              <a:t>Xs</a:t>
            </a:r>
            <a:r>
              <a:rPr lang="en-GB" dirty="0">
                <a:effectLst/>
                <a:latin typeface="Helvetica Neue" panose="02000503000000020004" pitchFamily="2" charset="0"/>
              </a:rPr>
              <a: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dirty="0">
              <a:effectLst/>
              <a:latin typeface="Helvetica Neue" panose="02000503000000020004" pitchFamily="2"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dirty="0">
              <a:effectLst/>
              <a:latin typeface="Helvetica Neue" panose="02000503000000020004" pitchFamily="2"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dirty="0">
              <a:effectLst/>
              <a:latin typeface="Helvetica Neue" panose="02000503000000020004"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47</a:t>
            </a:fld>
            <a:endParaRPr lang="en-FI" dirty="0"/>
          </a:p>
        </p:txBody>
      </p:sp>
    </p:spTree>
    <p:extLst>
      <p:ext uri="{BB962C8B-B14F-4D97-AF65-F5344CB8AC3E}">
        <p14:creationId xmlns:p14="http://schemas.microsoft.com/office/powerpoint/2010/main" val="36739088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48</a:t>
            </a:fld>
            <a:endParaRPr lang="en-FI" dirty="0"/>
          </a:p>
        </p:txBody>
      </p:sp>
    </p:spTree>
    <p:extLst>
      <p:ext uri="{BB962C8B-B14F-4D97-AF65-F5344CB8AC3E}">
        <p14:creationId xmlns:p14="http://schemas.microsoft.com/office/powerpoint/2010/main" val="36583156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FI" dirty="0"/>
              <a:t>Everything you should know about brainstorming, you can find in this article: </a:t>
            </a:r>
            <a:r>
              <a:rPr lang="en-GB" dirty="0"/>
              <a:t>https://</a:t>
            </a:r>
            <a:r>
              <a:rPr lang="en-GB" dirty="0" err="1"/>
              <a:t>www.viima.com</a:t>
            </a:r>
            <a:r>
              <a:rPr lang="en-GB" dirty="0"/>
              <a:t>/blog/brainstorming-guide </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49</a:t>
            </a:fld>
            <a:endParaRPr lang="en-FI" dirty="0"/>
          </a:p>
        </p:txBody>
      </p:sp>
    </p:spTree>
    <p:extLst>
      <p:ext uri="{BB962C8B-B14F-4D97-AF65-F5344CB8AC3E}">
        <p14:creationId xmlns:p14="http://schemas.microsoft.com/office/powerpoint/2010/main" val="1262596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50</a:t>
            </a:fld>
            <a:endParaRPr lang="en-FI" dirty="0"/>
          </a:p>
        </p:txBody>
      </p:sp>
    </p:spTree>
    <p:extLst>
      <p:ext uri="{BB962C8B-B14F-4D97-AF65-F5344CB8AC3E}">
        <p14:creationId xmlns:p14="http://schemas.microsoft.com/office/powerpoint/2010/main" val="5179564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51</a:t>
            </a:fld>
            <a:endParaRPr lang="en-FI" dirty="0"/>
          </a:p>
        </p:txBody>
      </p:sp>
    </p:spTree>
    <p:extLst>
      <p:ext uri="{BB962C8B-B14F-4D97-AF65-F5344CB8AC3E}">
        <p14:creationId xmlns:p14="http://schemas.microsoft.com/office/powerpoint/2010/main" val="12275244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You can read all about idea challenges, what they are, how to run one and best practices here: https://</a:t>
            </a:r>
            <a:r>
              <a:rPr lang="en-GB" dirty="0" err="1"/>
              <a:t>www.viima.com</a:t>
            </a:r>
            <a:r>
              <a:rPr lang="en-GB" dirty="0"/>
              <a:t>/blog/</a:t>
            </a:r>
            <a:r>
              <a:rPr lang="en-GB" dirty="0" err="1"/>
              <a:t>the-complete-guide-to-idea-challenges#types-of-idea-challenges</a:t>
            </a:r>
            <a:endParaRPr lang="en-GB" dirty="0"/>
          </a:p>
          <a:p>
            <a:pPr algn="l"/>
            <a:r>
              <a:rPr lang="en-GB" dirty="0"/>
              <a:t>Or watch a summary of the information here: </a:t>
            </a:r>
            <a:r>
              <a:rPr lang="en-GB" b="0" i="0" u="none" strike="noStrike" dirty="0">
                <a:solidFill>
                  <a:srgbClr val="FFFFFF"/>
                </a:solidFill>
                <a:effectLst/>
                <a:latin typeface="YouTube Noto"/>
                <a:hlinkClick r:id="rId3"/>
              </a:rPr>
              <a:t>https://youtu.be/tB1GcjslTec</a:t>
            </a:r>
            <a:r>
              <a:rPr lang="en-GB" b="0" i="0" u="none" strike="noStrike" dirty="0">
                <a:solidFill>
                  <a:srgbClr val="FFFFFF"/>
                </a:solidFill>
                <a:effectLst/>
                <a:latin typeface="YouTube Noto"/>
              </a:rPr>
              <a:t> </a:t>
            </a:r>
            <a:br>
              <a:rPr lang="en-GB" dirty="0"/>
            </a:br>
            <a:r>
              <a:rPr lang="en-GB" b="0" i="0" dirty="0">
                <a:solidFill>
                  <a:srgbClr val="555555"/>
                </a:solidFill>
                <a:effectLst/>
                <a:latin typeface="-apple-system"/>
              </a:rPr>
              <a:t>If you're interested in running your very own idea challenge, feel free to download our </a:t>
            </a:r>
            <a:r>
              <a:rPr lang="en-GB" b="1" i="0" dirty="0">
                <a:solidFill>
                  <a:srgbClr val="555555"/>
                </a:solidFill>
                <a:effectLst/>
                <a:latin typeface="-apple-system"/>
              </a:rPr>
              <a:t>Idea Challenge Toolkit</a:t>
            </a:r>
            <a:r>
              <a:rPr lang="en-GB" b="0" i="0" dirty="0">
                <a:solidFill>
                  <a:srgbClr val="555555"/>
                </a:solidFill>
                <a:effectLst/>
                <a:latin typeface="-apple-system"/>
              </a:rPr>
              <a:t>.</a:t>
            </a:r>
          </a:p>
          <a:p>
            <a:pPr algn="l"/>
            <a:r>
              <a:rPr lang="en-GB" b="0" i="0" dirty="0">
                <a:solidFill>
                  <a:srgbClr val="555555"/>
                </a:solidFill>
                <a:effectLst/>
                <a:latin typeface="-apple-system"/>
              </a:rPr>
              <a:t>https://</a:t>
            </a:r>
            <a:r>
              <a:rPr lang="en-GB" b="0" i="0" dirty="0" err="1">
                <a:solidFill>
                  <a:srgbClr val="555555"/>
                </a:solidFill>
                <a:effectLst/>
                <a:latin typeface="-apple-system"/>
              </a:rPr>
              <a:t>www.viima.com</a:t>
            </a:r>
            <a:r>
              <a:rPr lang="en-GB" b="0" i="0" dirty="0">
                <a:solidFill>
                  <a:srgbClr val="555555"/>
                </a:solidFill>
                <a:effectLst/>
                <a:latin typeface="-apple-system"/>
              </a:rPr>
              <a:t>/get-the-complete-toolkit-for-idea-challenges </a:t>
            </a:r>
          </a:p>
          <a:p>
            <a:pPr algn="l"/>
            <a:endParaRPr lang="en-GB" b="0" i="0" dirty="0">
              <a:solidFill>
                <a:srgbClr val="555555"/>
              </a:solidFill>
              <a:effectLst/>
              <a:latin typeface="-apple-system"/>
            </a:endParaRPr>
          </a:p>
          <a:p>
            <a:pPr algn="l"/>
            <a:r>
              <a:rPr lang="en-GB" b="0" i="0" dirty="0">
                <a:solidFill>
                  <a:srgbClr val="555555"/>
                </a:solidFill>
                <a:effectLst/>
                <a:latin typeface="-apple-system"/>
              </a:rPr>
              <a:t> The Toolkit consists of: </a:t>
            </a:r>
          </a:p>
          <a:p>
            <a:pPr algn="l"/>
            <a:r>
              <a:rPr lang="en-GB" b="1" i="0" dirty="0">
                <a:solidFill>
                  <a:srgbClr val="555555"/>
                </a:solidFill>
                <a:effectLst/>
                <a:latin typeface="-apple-system"/>
              </a:rPr>
              <a:t>1.</a:t>
            </a:r>
            <a:r>
              <a:rPr lang="en-GB" b="0" i="0" dirty="0">
                <a:solidFill>
                  <a:srgbClr val="555555"/>
                </a:solidFill>
                <a:effectLst/>
                <a:latin typeface="-apple-system"/>
              </a:rPr>
              <a:t> </a:t>
            </a:r>
            <a:r>
              <a:rPr lang="en-GB" b="1" i="0" dirty="0">
                <a:solidFill>
                  <a:srgbClr val="555555"/>
                </a:solidFill>
                <a:effectLst/>
                <a:latin typeface="-apple-system"/>
              </a:rPr>
              <a:t>Slide templates</a:t>
            </a:r>
            <a:r>
              <a:rPr lang="en-GB" b="0" i="0" dirty="0">
                <a:solidFill>
                  <a:srgbClr val="555555"/>
                </a:solidFill>
                <a:effectLst/>
                <a:latin typeface="-apple-system"/>
              </a:rPr>
              <a:t> for planning the process and communicating about it</a:t>
            </a:r>
            <a:br>
              <a:rPr lang="en-GB" b="0" i="0" dirty="0">
                <a:solidFill>
                  <a:srgbClr val="555555"/>
                </a:solidFill>
                <a:effectLst/>
                <a:latin typeface="-apple-system"/>
              </a:rPr>
            </a:br>
            <a:r>
              <a:rPr lang="en-GB" b="1" i="0" dirty="0">
                <a:solidFill>
                  <a:srgbClr val="555555"/>
                </a:solidFill>
                <a:effectLst/>
                <a:latin typeface="-apple-system"/>
              </a:rPr>
              <a:t>2.</a:t>
            </a:r>
            <a:r>
              <a:rPr lang="en-GB" b="0" i="0" dirty="0">
                <a:solidFill>
                  <a:srgbClr val="555555"/>
                </a:solidFill>
                <a:effectLst/>
                <a:latin typeface="-apple-system"/>
              </a:rPr>
              <a:t> </a:t>
            </a:r>
            <a:r>
              <a:rPr lang="en-GB" b="1" i="0" dirty="0">
                <a:solidFill>
                  <a:srgbClr val="555555"/>
                </a:solidFill>
                <a:effectLst/>
                <a:latin typeface="-apple-system"/>
              </a:rPr>
              <a:t>Email templates</a:t>
            </a:r>
            <a:r>
              <a:rPr lang="en-GB" b="0" i="0" dirty="0">
                <a:solidFill>
                  <a:srgbClr val="555555"/>
                </a:solidFill>
                <a:effectLst/>
                <a:latin typeface="-apple-system"/>
              </a:rPr>
              <a:t> that further help you communicate the right points</a:t>
            </a:r>
            <a:br>
              <a:rPr lang="en-GB" b="0" i="0" dirty="0">
                <a:solidFill>
                  <a:srgbClr val="555555"/>
                </a:solidFill>
                <a:effectLst/>
                <a:latin typeface="-apple-system"/>
              </a:rPr>
            </a:br>
            <a:r>
              <a:rPr lang="en-GB" b="1" i="0" dirty="0">
                <a:solidFill>
                  <a:srgbClr val="555555"/>
                </a:solidFill>
                <a:effectLst/>
                <a:latin typeface="-apple-system"/>
              </a:rPr>
              <a:t>3.</a:t>
            </a:r>
            <a:r>
              <a:rPr lang="en-GB" b="0" i="0" dirty="0">
                <a:solidFill>
                  <a:srgbClr val="555555"/>
                </a:solidFill>
                <a:effectLst/>
                <a:latin typeface="-apple-system"/>
              </a:rPr>
              <a:t> A modifiable copy of the </a:t>
            </a:r>
            <a:r>
              <a:rPr lang="en-GB" b="1" i="0" dirty="0">
                <a:solidFill>
                  <a:srgbClr val="555555"/>
                </a:solidFill>
                <a:effectLst/>
                <a:latin typeface="-apple-system"/>
              </a:rPr>
              <a:t>Idea Challenge Canvas</a:t>
            </a:r>
            <a:r>
              <a:rPr lang="en-GB" b="0" i="0" dirty="0">
                <a:solidFill>
                  <a:srgbClr val="555555"/>
                </a:solidFill>
                <a:effectLst/>
                <a:latin typeface="-apple-system"/>
              </a:rPr>
              <a:t> for planning the challenge</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52</a:t>
            </a:fld>
            <a:endParaRPr lang="en-FI" dirty="0"/>
          </a:p>
        </p:txBody>
      </p:sp>
    </p:spTree>
    <p:extLst>
      <p:ext uri="{BB962C8B-B14F-4D97-AF65-F5344CB8AC3E}">
        <p14:creationId xmlns:p14="http://schemas.microsoft.com/office/powerpoint/2010/main" val="2161928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solidFill>
                  <a:srgbClr val="374151"/>
                </a:solidFill>
                <a:effectLst/>
                <a:latin typeface="SF Pro Display" pitchFamily="2" charset="0"/>
                <a:ea typeface="SF Pro Display" pitchFamily="2" charset="0"/>
              </a:rPr>
              <a:t>Project charter</a:t>
            </a:r>
            <a:r>
              <a:rPr lang="en-GB" b="0" i="0" dirty="0">
                <a:solidFill>
                  <a:srgbClr val="374151"/>
                </a:solidFill>
                <a:effectLst/>
                <a:latin typeface="SF Pro Display" pitchFamily="2" charset="0"/>
                <a:ea typeface="SF Pro Display" pitchFamily="2" charset="0"/>
              </a:rPr>
              <a:t>: outlines the scope, objectives, and key details of a project. It serves as a foundational reference and guide for the project team, stakeholders, and sponsors throughout the project's lifecycle. The project charter provides clarity and alignment on the project's purpose, goals, and expected outcomes.</a:t>
            </a:r>
            <a:endParaRPr lang="en-GB" b="1" i="0" dirty="0">
              <a:effectLst/>
              <a:latin typeface="SF Pro Display" pitchFamily="2" charset="0"/>
              <a:ea typeface="SF Pro Display" pitchFamily="2" charset="0"/>
            </a:endParaRPr>
          </a:p>
          <a:p>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7</a:t>
            </a:fld>
            <a:endParaRPr lang="en-FI" dirty="0"/>
          </a:p>
        </p:txBody>
      </p:sp>
    </p:spTree>
    <p:extLst>
      <p:ext uri="{BB962C8B-B14F-4D97-AF65-F5344CB8AC3E}">
        <p14:creationId xmlns:p14="http://schemas.microsoft.com/office/powerpoint/2010/main" val="21927665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a:solidFill>
                  <a:srgbClr val="555555"/>
                </a:solidFill>
                <a:effectLst/>
                <a:latin typeface="SF Pro Display" pitchFamily="2" charset="0"/>
                <a:ea typeface="SF Pro Display" pitchFamily="2" charset="0"/>
              </a:rPr>
              <a:t>Idea challenges are becoming increasingly popular because they let you harness the collective intelligence of hundreds or even thousands of people to focus on what matters most, which is the key to effectiveness. </a:t>
            </a:r>
          </a:p>
          <a:p>
            <a:pPr marL="171450" indent="-171450">
              <a:buFont typeface="Arial" panose="020B0604020202020204" pitchFamily="34" charset="0"/>
              <a:buChar char="•"/>
            </a:pPr>
            <a:r>
              <a:rPr lang="en-GB" b="0" i="0" dirty="0">
                <a:solidFill>
                  <a:srgbClr val="555555"/>
                </a:solidFill>
                <a:effectLst/>
                <a:latin typeface="SF Pro Display" pitchFamily="2" charset="0"/>
                <a:ea typeface="SF Pro Display" pitchFamily="2" charset="0"/>
              </a:rPr>
              <a:t>It is a way of gathering collective creative input to find solutions to very specific matters. </a:t>
            </a:r>
          </a:p>
          <a:p>
            <a:pPr marL="171450" indent="-171450">
              <a:buFont typeface="Arial" panose="020B0604020202020204" pitchFamily="34" charset="0"/>
              <a:buChar char="•"/>
            </a:pPr>
            <a:r>
              <a:rPr lang="en-GB" b="0" i="0" dirty="0">
                <a:solidFill>
                  <a:srgbClr val="555555"/>
                </a:solidFill>
                <a:effectLst/>
                <a:latin typeface="SF Pro Display" pitchFamily="2" charset="0"/>
                <a:ea typeface="SF Pro Display" pitchFamily="2" charset="0"/>
              </a:rPr>
              <a:t>These matters can vary all the way from complex strategic problems to simple enhancements to existing processes. </a:t>
            </a:r>
          </a:p>
          <a:p>
            <a:pPr marL="171450" indent="-171450">
              <a:buFont typeface="Arial" panose="020B0604020202020204" pitchFamily="34" charset="0"/>
              <a:buChar char="•"/>
            </a:pPr>
            <a:r>
              <a:rPr lang="en-GB" b="0" i="0" dirty="0">
                <a:solidFill>
                  <a:srgbClr val="555555"/>
                </a:solidFill>
                <a:effectLst/>
                <a:latin typeface="SF Pro Display" pitchFamily="2" charset="0"/>
                <a:ea typeface="SF Pro Display" pitchFamily="2" charset="0"/>
              </a:rPr>
              <a:t>For example, a common use for idea challenges is to </a:t>
            </a:r>
            <a:r>
              <a:rPr lang="en-GB" b="0" i="0" u="none" strike="noStrike" dirty="0">
                <a:solidFill>
                  <a:srgbClr val="1D98C9"/>
                </a:solidFill>
                <a:effectLst/>
                <a:latin typeface="SF Pro Display" pitchFamily="2" charset="0"/>
                <a:ea typeface="SF Pro Display" pitchFamily="2" charset="0"/>
                <a:hlinkClick r:id="rId3"/>
              </a:rPr>
              <a:t>rally the entire organization around a strategic goal</a:t>
            </a:r>
            <a:r>
              <a:rPr lang="en-GB" b="0" i="0" dirty="0">
                <a:solidFill>
                  <a:srgbClr val="555555"/>
                </a:solidFill>
                <a:effectLst/>
                <a:latin typeface="SF Pro Display" pitchFamily="2" charset="0"/>
                <a:ea typeface="SF Pro Display" pitchFamily="2" charset="0"/>
              </a:rPr>
              <a:t> to focus on implementing it across all levels of the company. </a:t>
            </a:r>
          </a:p>
          <a:p>
            <a:pPr marL="171450" indent="-171450">
              <a:buFont typeface="Arial" panose="020B0604020202020204" pitchFamily="34" charset="0"/>
              <a:buChar char="•"/>
            </a:pPr>
            <a:r>
              <a:rPr lang="en-GB" b="0" i="0" dirty="0">
                <a:solidFill>
                  <a:srgbClr val="555555"/>
                </a:solidFill>
                <a:effectLst/>
                <a:latin typeface="SF Pro Display" pitchFamily="2" charset="0"/>
                <a:ea typeface="SF Pro Display" pitchFamily="2" charset="0"/>
              </a:rPr>
              <a:t>The three key benefits of idea challenges have to do with: </a:t>
            </a:r>
            <a:r>
              <a:rPr lang="en-GB" b="0" i="1" dirty="0">
                <a:solidFill>
                  <a:srgbClr val="555555"/>
                </a:solidFill>
                <a:effectLst/>
                <a:latin typeface="SF Pro Display" pitchFamily="2" charset="0"/>
                <a:ea typeface="SF Pro Display" pitchFamily="2" charset="0"/>
              </a:rPr>
              <a:t>time</a:t>
            </a:r>
            <a:r>
              <a:rPr lang="en-GB" b="0" i="0" dirty="0">
                <a:solidFill>
                  <a:srgbClr val="555555"/>
                </a:solidFill>
                <a:effectLst/>
                <a:latin typeface="SF Pro Display" pitchFamily="2" charset="0"/>
                <a:ea typeface="SF Pro Display" pitchFamily="2" charset="0"/>
              </a:rPr>
              <a:t>, </a:t>
            </a:r>
            <a:r>
              <a:rPr lang="en-GB" b="0" i="1" dirty="0">
                <a:solidFill>
                  <a:srgbClr val="555555"/>
                </a:solidFill>
                <a:effectLst/>
                <a:latin typeface="SF Pro Display" pitchFamily="2" charset="0"/>
                <a:ea typeface="SF Pro Display" pitchFamily="2" charset="0"/>
              </a:rPr>
              <a:t>effectiveness, </a:t>
            </a:r>
            <a:r>
              <a:rPr lang="en-GB" b="0" i="0" dirty="0">
                <a:solidFill>
                  <a:srgbClr val="555555"/>
                </a:solidFill>
                <a:effectLst/>
                <a:latin typeface="SF Pro Display" pitchFamily="2" charset="0"/>
                <a:ea typeface="SF Pro Display" pitchFamily="2" charset="0"/>
              </a:rPr>
              <a:t>and</a:t>
            </a:r>
            <a:r>
              <a:rPr lang="en-GB" b="0" i="1" dirty="0">
                <a:solidFill>
                  <a:srgbClr val="555555"/>
                </a:solidFill>
                <a:effectLst/>
                <a:latin typeface="SF Pro Display" pitchFamily="2" charset="0"/>
                <a:ea typeface="SF Pro Display" pitchFamily="2" charset="0"/>
              </a:rPr>
              <a:t> communication</a:t>
            </a:r>
            <a:r>
              <a:rPr lang="en-GB" b="0" i="0" dirty="0">
                <a:solidFill>
                  <a:srgbClr val="555555"/>
                </a:solidFill>
                <a:effectLst/>
                <a:latin typeface="SF Pro Display" pitchFamily="2" charset="0"/>
                <a:ea typeface="SF Pro Display" pitchFamily="2" charset="0"/>
              </a:rPr>
              <a:t>.</a:t>
            </a:r>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53</a:t>
            </a:fld>
            <a:endParaRPr lang="en-FI" dirty="0"/>
          </a:p>
        </p:txBody>
      </p:sp>
    </p:spTree>
    <p:extLst>
      <p:ext uri="{BB962C8B-B14F-4D97-AF65-F5344CB8AC3E}">
        <p14:creationId xmlns:p14="http://schemas.microsoft.com/office/powerpoint/2010/main" val="13687110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374151"/>
                </a:solidFill>
                <a:effectLst/>
                <a:latin typeface="Söhne"/>
              </a:rPr>
              <a:t>Best Practices for Design of Experiments (DOE):</a:t>
            </a:r>
          </a:p>
          <a:p>
            <a:pPr algn="l"/>
            <a:endParaRPr lang="en-GB" b="1" i="0" dirty="0">
              <a:solidFill>
                <a:srgbClr val="374151"/>
              </a:solidFill>
              <a:effectLst/>
              <a:latin typeface="Söhne"/>
            </a:endParaRPr>
          </a:p>
          <a:p>
            <a:pPr algn="l">
              <a:buFont typeface="+mj-lt"/>
              <a:buAutoNum type="arabicPeriod"/>
            </a:pPr>
            <a:r>
              <a:rPr lang="en-GB" b="1" i="0" dirty="0">
                <a:solidFill>
                  <a:srgbClr val="374151"/>
                </a:solidFill>
                <a:effectLst/>
                <a:latin typeface="Söhne"/>
              </a:rPr>
              <a:t>Clearly Define Objectives:</a:t>
            </a:r>
            <a:r>
              <a:rPr lang="en-GB" b="0" i="0" dirty="0">
                <a:solidFill>
                  <a:srgbClr val="374151"/>
                </a:solidFill>
                <a:effectLst/>
                <a:latin typeface="Söhne"/>
              </a:rPr>
              <a:t> Clearly understand what you want to achieve with the experiment and define your goals.</a:t>
            </a:r>
          </a:p>
          <a:p>
            <a:pPr algn="l">
              <a:buFont typeface="+mj-lt"/>
              <a:buAutoNum type="arabicPeriod"/>
            </a:pPr>
            <a:r>
              <a:rPr lang="en-GB" b="1" i="0" dirty="0">
                <a:solidFill>
                  <a:srgbClr val="374151"/>
                </a:solidFill>
                <a:effectLst/>
                <a:latin typeface="Söhne"/>
              </a:rPr>
              <a:t>Identify Factors:</a:t>
            </a:r>
            <a:r>
              <a:rPr lang="en-GB" b="0" i="0" dirty="0">
                <a:solidFill>
                  <a:srgbClr val="374151"/>
                </a:solidFill>
                <a:effectLst/>
                <a:latin typeface="Söhne"/>
              </a:rPr>
              <a:t> Identify the key factors (variables) that might influence the outcome.</a:t>
            </a:r>
          </a:p>
          <a:p>
            <a:pPr algn="l">
              <a:buFont typeface="+mj-lt"/>
              <a:buAutoNum type="arabicPeriod"/>
            </a:pPr>
            <a:r>
              <a:rPr lang="en-GB" b="1" i="0" dirty="0">
                <a:solidFill>
                  <a:srgbClr val="374151"/>
                </a:solidFill>
                <a:effectLst/>
                <a:latin typeface="Söhne"/>
              </a:rPr>
              <a:t>Select Appropriate Design:</a:t>
            </a:r>
            <a:r>
              <a:rPr lang="en-GB" b="0" i="0" dirty="0">
                <a:solidFill>
                  <a:srgbClr val="374151"/>
                </a:solidFill>
                <a:effectLst/>
                <a:latin typeface="Söhne"/>
              </a:rPr>
              <a:t> Choose the right experimental design based on the number of factors, levels, and interactions you want to study. Common designs include Full Factorial, Fractional Factorial, and Response Surface designs.</a:t>
            </a:r>
          </a:p>
          <a:p>
            <a:pPr algn="l">
              <a:buFont typeface="+mj-lt"/>
              <a:buAutoNum type="arabicPeriod"/>
            </a:pPr>
            <a:r>
              <a:rPr lang="en-GB" b="1" i="0" dirty="0">
                <a:solidFill>
                  <a:srgbClr val="374151"/>
                </a:solidFill>
                <a:effectLst/>
                <a:latin typeface="Söhne"/>
              </a:rPr>
              <a:t>Randomization:</a:t>
            </a:r>
            <a:r>
              <a:rPr lang="en-GB" b="0" i="0" dirty="0">
                <a:solidFill>
                  <a:srgbClr val="374151"/>
                </a:solidFill>
                <a:effectLst/>
                <a:latin typeface="Söhne"/>
              </a:rPr>
              <a:t> Randomize the order of experiments to reduce bias and ensure results are not influenced by external factors.</a:t>
            </a:r>
          </a:p>
          <a:p>
            <a:pPr algn="l">
              <a:buFont typeface="+mj-lt"/>
              <a:buAutoNum type="arabicPeriod"/>
            </a:pPr>
            <a:r>
              <a:rPr lang="en-GB" b="1" i="0" dirty="0">
                <a:solidFill>
                  <a:srgbClr val="374151"/>
                </a:solidFill>
                <a:effectLst/>
                <a:latin typeface="Söhne"/>
              </a:rPr>
              <a:t>Replicates:</a:t>
            </a:r>
            <a:r>
              <a:rPr lang="en-GB" b="0" i="0" dirty="0">
                <a:solidFill>
                  <a:srgbClr val="374151"/>
                </a:solidFill>
                <a:effectLst/>
                <a:latin typeface="Söhne"/>
              </a:rPr>
              <a:t> Conduct multiple trials for each combination of factors and levels to account for variability and improve reliability.</a:t>
            </a:r>
          </a:p>
          <a:p>
            <a:pPr algn="l">
              <a:buFont typeface="+mj-lt"/>
              <a:buAutoNum type="arabicPeriod"/>
            </a:pPr>
            <a:r>
              <a:rPr lang="en-GB" b="1" i="0" dirty="0">
                <a:solidFill>
                  <a:srgbClr val="374151"/>
                </a:solidFill>
                <a:effectLst/>
                <a:latin typeface="Söhne"/>
              </a:rPr>
              <a:t>Control Variables:</a:t>
            </a:r>
            <a:r>
              <a:rPr lang="en-GB" b="0" i="0" dirty="0">
                <a:solidFill>
                  <a:srgbClr val="374151"/>
                </a:solidFill>
                <a:effectLst/>
                <a:latin typeface="Söhne"/>
              </a:rPr>
              <a:t> Keep non-study factors (variables) constant to isolate the effect of the factors you're testing.</a:t>
            </a:r>
          </a:p>
          <a:p>
            <a:pPr algn="l">
              <a:buFont typeface="+mj-lt"/>
              <a:buAutoNum type="arabicPeriod"/>
            </a:pPr>
            <a:r>
              <a:rPr lang="en-GB" b="1" i="0" dirty="0">
                <a:solidFill>
                  <a:srgbClr val="374151"/>
                </a:solidFill>
                <a:effectLst/>
                <a:latin typeface="Söhne"/>
              </a:rPr>
              <a:t>Collect Accurate Data:</a:t>
            </a:r>
            <a:r>
              <a:rPr lang="en-GB" b="0" i="0" dirty="0">
                <a:solidFill>
                  <a:srgbClr val="374151"/>
                </a:solidFill>
                <a:effectLst/>
                <a:latin typeface="Söhne"/>
              </a:rPr>
              <a:t> Ensure data collection methods are accurate and consistent to avoid errors.</a:t>
            </a:r>
          </a:p>
          <a:p>
            <a:pPr algn="l">
              <a:buFont typeface="+mj-lt"/>
              <a:buAutoNum type="arabicPeriod"/>
            </a:pPr>
            <a:r>
              <a:rPr lang="en-GB" b="1" i="0" dirty="0">
                <a:solidFill>
                  <a:srgbClr val="374151"/>
                </a:solidFill>
                <a:effectLst/>
                <a:latin typeface="Söhne"/>
              </a:rPr>
              <a:t>Statistical Analysis:</a:t>
            </a:r>
            <a:r>
              <a:rPr lang="en-GB" b="0" i="0" dirty="0">
                <a:solidFill>
                  <a:srgbClr val="374151"/>
                </a:solidFill>
                <a:effectLst/>
                <a:latin typeface="Söhne"/>
              </a:rPr>
              <a:t> Use appropriate statistical techniques to </a:t>
            </a:r>
            <a:r>
              <a:rPr lang="en-GB" b="0" i="0" dirty="0" err="1">
                <a:solidFill>
                  <a:srgbClr val="374151"/>
                </a:solidFill>
                <a:effectLst/>
                <a:latin typeface="Söhne"/>
              </a:rPr>
              <a:t>analyze</a:t>
            </a:r>
            <a:r>
              <a:rPr lang="en-GB" b="0" i="0" dirty="0">
                <a:solidFill>
                  <a:srgbClr val="374151"/>
                </a:solidFill>
                <a:effectLst/>
                <a:latin typeface="Söhne"/>
              </a:rPr>
              <a:t> the data and identify significant effects and interactions.</a:t>
            </a:r>
          </a:p>
          <a:p>
            <a:pPr algn="l">
              <a:buFont typeface="+mj-lt"/>
              <a:buAutoNum type="arabicPeriod"/>
            </a:pPr>
            <a:r>
              <a:rPr lang="en-GB" b="1" i="0" dirty="0">
                <a:solidFill>
                  <a:srgbClr val="374151"/>
                </a:solidFill>
                <a:effectLst/>
                <a:latin typeface="Söhne"/>
              </a:rPr>
              <a:t>Interpret Results:</a:t>
            </a:r>
            <a:r>
              <a:rPr lang="en-GB" b="0" i="0" dirty="0">
                <a:solidFill>
                  <a:srgbClr val="374151"/>
                </a:solidFill>
                <a:effectLst/>
                <a:latin typeface="Söhne"/>
              </a:rPr>
              <a:t> Understand the implications of the analysis and draw meaningful conclusions.</a:t>
            </a:r>
          </a:p>
          <a:p>
            <a:pPr algn="l">
              <a:buFont typeface="+mj-lt"/>
              <a:buAutoNum type="arabicPeriod"/>
            </a:pPr>
            <a:r>
              <a:rPr lang="en-GB" b="1" i="0" dirty="0">
                <a:solidFill>
                  <a:srgbClr val="374151"/>
                </a:solidFill>
                <a:effectLst/>
                <a:latin typeface="Söhne"/>
              </a:rPr>
              <a:t>Validation:</a:t>
            </a:r>
            <a:r>
              <a:rPr lang="en-GB" b="0" i="0" dirty="0">
                <a:solidFill>
                  <a:srgbClr val="374151"/>
                </a:solidFill>
                <a:effectLst/>
                <a:latin typeface="Söhne"/>
              </a:rPr>
              <a:t> Validate the results by conducting additional experiments or applying the optimized settings in a real-world scenario.</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54</a:t>
            </a:fld>
            <a:endParaRPr lang="en-FI" dirty="0"/>
          </a:p>
        </p:txBody>
      </p:sp>
    </p:spTree>
    <p:extLst>
      <p:ext uri="{BB962C8B-B14F-4D97-AF65-F5344CB8AC3E}">
        <p14:creationId xmlns:p14="http://schemas.microsoft.com/office/powerpoint/2010/main" val="13800991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b="1" i="0" dirty="0">
              <a:solidFill>
                <a:srgbClr val="374151"/>
              </a:solidFill>
              <a:effectLst/>
              <a:latin typeface="Söhne"/>
            </a:endParaRPr>
          </a:p>
          <a:p>
            <a:pPr algn="l"/>
            <a:endParaRPr lang="en-GB" b="1" i="0" dirty="0">
              <a:solidFill>
                <a:srgbClr val="374151"/>
              </a:solidFill>
              <a:effectLst/>
              <a:latin typeface="Söhne"/>
            </a:endParaRPr>
          </a:p>
          <a:p>
            <a:pPr algn="l"/>
            <a:r>
              <a:rPr lang="en-GB" b="1" i="0" dirty="0">
                <a:solidFill>
                  <a:srgbClr val="374151"/>
                </a:solidFill>
                <a:effectLst/>
                <a:latin typeface="Söhne"/>
              </a:rPr>
              <a:t>Options and Variables in Conducting DOE:</a:t>
            </a:r>
          </a:p>
          <a:p>
            <a:pPr algn="l">
              <a:buFont typeface="+mj-lt"/>
              <a:buAutoNum type="arabicPeriod"/>
            </a:pPr>
            <a:r>
              <a:rPr lang="en-GB" b="1" i="0" dirty="0">
                <a:solidFill>
                  <a:srgbClr val="374151"/>
                </a:solidFill>
                <a:effectLst/>
                <a:latin typeface="Söhne"/>
              </a:rPr>
              <a:t>Factors:</a:t>
            </a:r>
            <a:r>
              <a:rPr lang="en-GB" b="0" i="0" dirty="0">
                <a:solidFill>
                  <a:srgbClr val="374151"/>
                </a:solidFill>
                <a:effectLst/>
                <a:latin typeface="Söhne"/>
              </a:rPr>
              <a:t> These are variables that you're intentionally changing to see how they impact the outcome.</a:t>
            </a:r>
          </a:p>
          <a:p>
            <a:pPr algn="l">
              <a:buFont typeface="+mj-lt"/>
              <a:buAutoNum type="arabicPeriod"/>
            </a:pPr>
            <a:r>
              <a:rPr lang="en-GB" b="1" i="0" dirty="0">
                <a:solidFill>
                  <a:srgbClr val="374151"/>
                </a:solidFill>
                <a:effectLst/>
                <a:latin typeface="Söhne"/>
              </a:rPr>
              <a:t>Levels:</a:t>
            </a:r>
            <a:r>
              <a:rPr lang="en-GB" b="0" i="0" dirty="0">
                <a:solidFill>
                  <a:srgbClr val="374151"/>
                </a:solidFill>
                <a:effectLst/>
                <a:latin typeface="Söhne"/>
              </a:rPr>
              <a:t> Different settings or values at which factors are tested.</a:t>
            </a:r>
          </a:p>
          <a:p>
            <a:pPr algn="l">
              <a:buFont typeface="+mj-lt"/>
              <a:buAutoNum type="arabicPeriod"/>
            </a:pPr>
            <a:r>
              <a:rPr lang="en-GB" b="1" i="0" dirty="0">
                <a:solidFill>
                  <a:srgbClr val="374151"/>
                </a:solidFill>
                <a:effectLst/>
                <a:latin typeface="Söhne"/>
              </a:rPr>
              <a:t>Experimental Designs:</a:t>
            </a:r>
            <a:r>
              <a:rPr lang="en-GB" b="0" i="0" dirty="0">
                <a:solidFill>
                  <a:srgbClr val="374151"/>
                </a:solidFill>
                <a:effectLst/>
                <a:latin typeface="Söhne"/>
              </a:rPr>
              <a:t> Various designs like Full Factorial (tests all combinations), Fractional Factorial (tests a subset), and Response Surface (optimizes factors for desired outcomes).</a:t>
            </a:r>
          </a:p>
          <a:p>
            <a:pPr algn="l">
              <a:buFont typeface="+mj-lt"/>
              <a:buAutoNum type="arabicPeriod"/>
            </a:pPr>
            <a:r>
              <a:rPr lang="en-GB" b="1" i="0" dirty="0">
                <a:solidFill>
                  <a:srgbClr val="374151"/>
                </a:solidFill>
                <a:effectLst/>
                <a:latin typeface="Söhne"/>
              </a:rPr>
              <a:t>Control Factors:</a:t>
            </a:r>
            <a:r>
              <a:rPr lang="en-GB" b="0" i="0" dirty="0">
                <a:solidFill>
                  <a:srgbClr val="374151"/>
                </a:solidFill>
                <a:effectLst/>
                <a:latin typeface="Söhne"/>
              </a:rPr>
              <a:t> Variables that you keep constant to isolate the effect of the factors you're studying.</a:t>
            </a:r>
          </a:p>
          <a:p>
            <a:pPr algn="l">
              <a:buFont typeface="+mj-lt"/>
              <a:buAutoNum type="arabicPeriod"/>
            </a:pPr>
            <a:r>
              <a:rPr lang="en-GB" b="1" i="0" dirty="0">
                <a:solidFill>
                  <a:srgbClr val="374151"/>
                </a:solidFill>
                <a:effectLst/>
                <a:latin typeface="Söhne"/>
              </a:rPr>
              <a:t>Randomization:</a:t>
            </a:r>
            <a:r>
              <a:rPr lang="en-GB" b="0" i="0" dirty="0">
                <a:solidFill>
                  <a:srgbClr val="374151"/>
                </a:solidFill>
                <a:effectLst/>
                <a:latin typeface="Söhne"/>
              </a:rPr>
              <a:t> Randomly assigning the order of experiments to minimize bias.</a:t>
            </a:r>
          </a:p>
          <a:p>
            <a:pPr algn="l">
              <a:buFont typeface="+mj-lt"/>
              <a:buAutoNum type="arabicPeriod"/>
            </a:pPr>
            <a:r>
              <a:rPr lang="en-GB" b="1" i="0" dirty="0">
                <a:solidFill>
                  <a:srgbClr val="374151"/>
                </a:solidFill>
                <a:effectLst/>
                <a:latin typeface="Söhne"/>
              </a:rPr>
              <a:t>Replicates:</a:t>
            </a:r>
            <a:r>
              <a:rPr lang="en-GB" b="0" i="0" dirty="0">
                <a:solidFill>
                  <a:srgbClr val="374151"/>
                </a:solidFill>
                <a:effectLst/>
                <a:latin typeface="Söhne"/>
              </a:rPr>
              <a:t> Repeating experiments multiple times to account for variability.</a:t>
            </a:r>
          </a:p>
          <a:p>
            <a:pPr algn="l">
              <a:buFont typeface="+mj-lt"/>
              <a:buAutoNum type="arabicPeriod"/>
            </a:pPr>
            <a:r>
              <a:rPr lang="en-GB" b="1" i="0" dirty="0">
                <a:solidFill>
                  <a:srgbClr val="374151"/>
                </a:solidFill>
                <a:effectLst/>
                <a:latin typeface="Söhne"/>
              </a:rPr>
              <a:t>Blocking:</a:t>
            </a:r>
            <a:r>
              <a:rPr lang="en-GB" b="0" i="0" dirty="0">
                <a:solidFill>
                  <a:srgbClr val="374151"/>
                </a:solidFill>
                <a:effectLst/>
                <a:latin typeface="Söhne"/>
              </a:rPr>
              <a:t> Dividing experiments into groups to account for potential external influences.</a:t>
            </a:r>
          </a:p>
          <a:p>
            <a:pPr algn="l">
              <a:buFont typeface="+mj-lt"/>
              <a:buAutoNum type="arabicPeriod"/>
            </a:pPr>
            <a:r>
              <a:rPr lang="en-GB" b="1" i="0" dirty="0">
                <a:solidFill>
                  <a:srgbClr val="374151"/>
                </a:solidFill>
                <a:effectLst/>
                <a:latin typeface="Söhne"/>
              </a:rPr>
              <a:t>Response Variables:</a:t>
            </a:r>
            <a:r>
              <a:rPr lang="en-GB" b="0" i="0" dirty="0">
                <a:solidFill>
                  <a:srgbClr val="374151"/>
                </a:solidFill>
                <a:effectLst/>
                <a:latin typeface="Söhne"/>
              </a:rPr>
              <a:t> The outcomes you're measuring and </a:t>
            </a:r>
            <a:r>
              <a:rPr lang="en-GB" b="0" i="0" dirty="0" err="1">
                <a:solidFill>
                  <a:srgbClr val="374151"/>
                </a:solidFill>
                <a:effectLst/>
                <a:latin typeface="Söhne"/>
              </a:rPr>
              <a:t>analyzing</a:t>
            </a:r>
            <a:r>
              <a:rPr lang="en-GB" b="0" i="0" dirty="0">
                <a:solidFill>
                  <a:srgbClr val="374151"/>
                </a:solidFill>
                <a:effectLst/>
                <a:latin typeface="Söhne"/>
              </a:rPr>
              <a:t>.</a:t>
            </a:r>
          </a:p>
          <a:p>
            <a:pPr algn="l">
              <a:buFont typeface="+mj-lt"/>
              <a:buAutoNum type="arabicPeriod"/>
            </a:pPr>
            <a:r>
              <a:rPr lang="en-GB" b="1" i="0" dirty="0">
                <a:solidFill>
                  <a:srgbClr val="374151"/>
                </a:solidFill>
                <a:effectLst/>
                <a:latin typeface="Söhne"/>
              </a:rPr>
              <a:t>Interaction Effects:</a:t>
            </a:r>
            <a:r>
              <a:rPr lang="en-GB" b="0" i="0" dirty="0">
                <a:solidFill>
                  <a:srgbClr val="374151"/>
                </a:solidFill>
                <a:effectLst/>
                <a:latin typeface="Söhne"/>
              </a:rPr>
              <a:t> How factors might impact outcomes differently when combined.</a:t>
            </a:r>
          </a:p>
          <a:p>
            <a:pPr algn="l">
              <a:buFont typeface="+mj-lt"/>
              <a:buAutoNum type="arabicPeriod"/>
            </a:pPr>
            <a:r>
              <a:rPr lang="en-GB" b="1" i="0" dirty="0">
                <a:solidFill>
                  <a:srgbClr val="374151"/>
                </a:solidFill>
                <a:effectLst/>
                <a:latin typeface="Söhne"/>
              </a:rPr>
              <a:t>Statistical Software:</a:t>
            </a:r>
            <a:r>
              <a:rPr lang="en-GB" b="0" i="0" dirty="0">
                <a:solidFill>
                  <a:srgbClr val="374151"/>
                </a:solidFill>
                <a:effectLst/>
                <a:latin typeface="Söhne"/>
              </a:rPr>
              <a:t> Tools like Minitab, JMP, or R for data analysis and visualization.</a:t>
            </a:r>
          </a:p>
        </p:txBody>
      </p:sp>
      <p:sp>
        <p:nvSpPr>
          <p:cNvPr id="4" name="Slide Number Placeholder 3"/>
          <p:cNvSpPr>
            <a:spLocks noGrp="1"/>
          </p:cNvSpPr>
          <p:nvPr>
            <p:ph type="sldNum" sz="quarter" idx="5"/>
          </p:nvPr>
        </p:nvSpPr>
        <p:spPr/>
        <p:txBody>
          <a:bodyPr/>
          <a:lstStyle/>
          <a:p>
            <a:fld id="{E733928C-498E-47B2-A599-843221D6B659}" type="slidenum">
              <a:rPr lang="en-FI" smtClean="0"/>
              <a:t>55</a:t>
            </a:fld>
            <a:endParaRPr lang="en-FI" dirty="0"/>
          </a:p>
        </p:txBody>
      </p:sp>
    </p:spTree>
    <p:extLst>
      <p:ext uri="{BB962C8B-B14F-4D97-AF65-F5344CB8AC3E}">
        <p14:creationId xmlns:p14="http://schemas.microsoft.com/office/powerpoint/2010/main" val="2230939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0000"/>
              </a:lnSpc>
              <a:spcAft>
                <a:spcPts val="1200"/>
              </a:spcAft>
              <a:buFont typeface="Arial" panose="020B0604020202020204" pitchFamily="34" charset="0"/>
              <a:buChar char="•"/>
            </a:pPr>
            <a:r>
              <a:rPr lang="en-US" sz="1200" dirty="0">
                <a:solidFill>
                  <a:schemeClr val="bg1"/>
                </a:solidFill>
                <a:latin typeface="SF Pro Display" pitchFamily="2" charset="0"/>
                <a:ea typeface="SF Pro Display" pitchFamily="2" charset="0"/>
                <a:cs typeface="Noto Sans" panose="020B0502040504020204" pitchFamily="34" charset="0"/>
              </a:rPr>
              <a:t>HMW technique utilizes research results from your target audience research, journey mapping and empathy mapping, interviews, etc. Customers’ feedback can be turned into HMW questions too to troubleshoot problems and increase customer satisfaction.</a:t>
            </a:r>
          </a:p>
          <a:p>
            <a:pPr marL="171450" indent="-171450">
              <a:lnSpc>
                <a:spcPct val="100000"/>
              </a:lnSpc>
              <a:spcAft>
                <a:spcPts val="1200"/>
              </a:spcAft>
              <a:buFont typeface="Arial" panose="020B0604020202020204" pitchFamily="34" charset="0"/>
              <a:buChar char="•"/>
            </a:pPr>
            <a:r>
              <a:rPr lang="en-US" sz="1200" dirty="0">
                <a:solidFill>
                  <a:schemeClr val="bg1"/>
                </a:solidFill>
                <a:latin typeface="SF Pro Display" pitchFamily="2" charset="0"/>
                <a:ea typeface="SF Pro Display" pitchFamily="2" charset="0"/>
                <a:cs typeface="Noto Sans" panose="020B0502040504020204" pitchFamily="34" charset="0"/>
              </a:rPr>
              <a:t>The goal when using HMW technique is to spark creativity and imagination, without any implication of solution. And finally, the desired result is several HMW questions that can start a rich brainstorming session.</a:t>
            </a:r>
          </a:p>
          <a:p>
            <a:pPr marL="171450" indent="-171450">
              <a:lnSpc>
                <a:spcPct val="100000"/>
              </a:lnSpc>
              <a:spcAft>
                <a:spcPts val="1200"/>
              </a:spcAft>
              <a:buFont typeface="Arial" panose="020B0604020202020204" pitchFamily="34" charset="0"/>
              <a:buChar char="•"/>
            </a:pPr>
            <a:r>
              <a:rPr lang="en-US" sz="1200" dirty="0">
                <a:solidFill>
                  <a:schemeClr val="bg1"/>
                </a:solidFill>
                <a:latin typeface="SF Pro Display" pitchFamily="2" charset="0"/>
                <a:ea typeface="SF Pro Display" pitchFamily="2" charset="0"/>
                <a:cs typeface="Noto Sans" panose="020B0502040504020204" pitchFamily="34" charset="0"/>
              </a:rPr>
              <a:t>You can read more about HMW here: https://</a:t>
            </a:r>
            <a:r>
              <a:rPr lang="en-US" sz="1200" dirty="0" err="1">
                <a:solidFill>
                  <a:schemeClr val="bg1"/>
                </a:solidFill>
                <a:latin typeface="SF Pro Display" pitchFamily="2" charset="0"/>
                <a:ea typeface="SF Pro Display" pitchFamily="2" charset="0"/>
                <a:cs typeface="Noto Sans" panose="020B0502040504020204" pitchFamily="34" charset="0"/>
              </a:rPr>
              <a:t>www.viima.com</a:t>
            </a:r>
            <a:r>
              <a:rPr lang="en-US" sz="1200" dirty="0">
                <a:solidFill>
                  <a:schemeClr val="bg1"/>
                </a:solidFill>
                <a:latin typeface="SF Pro Display" pitchFamily="2" charset="0"/>
                <a:ea typeface="SF Pro Display" pitchFamily="2" charset="0"/>
                <a:cs typeface="Noto Sans" panose="020B0502040504020204" pitchFamily="34" charset="0"/>
              </a:rPr>
              <a:t>/blog/how-might-we </a:t>
            </a:r>
            <a:endParaRPr lang="en-US" sz="1400" dirty="0">
              <a:solidFill>
                <a:schemeClr val="bg1"/>
              </a:solidFill>
              <a:latin typeface="SF Pro Display" pitchFamily="2" charset="0"/>
              <a:ea typeface="SF Pro Display" pitchFamily="2" charset="0"/>
              <a:cs typeface="Noto Sans" panose="020B0502040504020204" pitchFamily="34" charset="0"/>
            </a:endParaRPr>
          </a:p>
          <a:p>
            <a:pPr marL="171450" indent="-171450">
              <a:buFont typeface="Arial" panose="020B0604020202020204" pitchFamily="34" charset="0"/>
              <a:buChar char="•"/>
            </a:pPr>
            <a:endParaRPr lang="en-FI" sz="1200" dirty="0">
              <a:latin typeface="SF Pro Display" pitchFamily="2" charset="0"/>
              <a:ea typeface="SF Pro Display" pitchFamily="2" charset="0"/>
            </a:endParaRPr>
          </a:p>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endParaRPr lang="en-GB" sz="1200" b="1" dirty="0">
              <a:solidFill>
                <a:schemeClr val="tx2">
                  <a:lumMod val="75000"/>
                </a:schemeClr>
              </a:solidFill>
              <a:effectLst/>
            </a:endParaRPr>
          </a:p>
          <a:p>
            <a:pPr marL="171450" indent="-171450">
              <a:buFont typeface="Arial" panose="020B0604020202020204" pitchFamily="34" charset="0"/>
              <a:buChar char="•"/>
            </a:pPr>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56</a:t>
            </a:fld>
            <a:endParaRPr lang="en-FI" dirty="0"/>
          </a:p>
        </p:txBody>
      </p:sp>
    </p:spTree>
    <p:extLst>
      <p:ext uri="{BB962C8B-B14F-4D97-AF65-F5344CB8AC3E}">
        <p14:creationId xmlns:p14="http://schemas.microsoft.com/office/powerpoint/2010/main" val="38362944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lang="en-GB" sz="2000" b="1" dirty="0">
                <a:solidFill>
                  <a:schemeClr val="tx2">
                    <a:lumMod val="75000"/>
                  </a:schemeClr>
                </a:solidFill>
                <a:effectLst/>
              </a:rPr>
              <a:t>Preparation Will Help to Ask the Right Questions that Are:</a:t>
            </a:r>
            <a:endParaRPr lang="fi-FI" sz="3600" b="1" dirty="0">
              <a:solidFill>
                <a:schemeClr val="tx2">
                  <a:lumMod val="75000"/>
                </a:schemeClr>
              </a:solidFill>
              <a:latin typeface="Noto Sans Adlam" panose="020B0502040504020204" pitchFamily="34" charset="0"/>
              <a:ea typeface="Noto Sans Adlam" panose="020B0502040504020204" pitchFamily="34" charset="0"/>
              <a:cs typeface="Noto Sans Adlam" panose="020B0502040504020204" pitchFamily="34" charset="0"/>
            </a:endParaRPr>
          </a:p>
          <a:p>
            <a:pPr marL="0" indent="0">
              <a:lnSpc>
                <a:spcPct val="100000"/>
              </a:lnSpc>
              <a:spcAft>
                <a:spcPts val="1200"/>
              </a:spcAft>
              <a:buFont typeface="Arial" panose="020B0604020202020204" pitchFamily="34" charset="0"/>
              <a:buNone/>
            </a:pPr>
            <a:endParaRPr lang="en-US" sz="1400" dirty="0">
              <a:solidFill>
                <a:schemeClr val="bg1"/>
              </a:solidFill>
              <a:latin typeface="SF Pro Display" pitchFamily="2" charset="0"/>
              <a:ea typeface="SF Pro Display" pitchFamily="2" charset="0"/>
              <a:cs typeface="Noto Sans" panose="020B0502040504020204" pitchFamily="34" charset="0"/>
            </a:endParaRP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Productive: </a:t>
            </a:r>
            <a:r>
              <a:rPr lang="en-GB" sz="1200" b="0" i="0" dirty="0">
                <a:solidFill>
                  <a:schemeClr val="tx2">
                    <a:lumMod val="50000"/>
                  </a:schemeClr>
                </a:solidFill>
                <a:effectLst/>
                <a:latin typeface="Noto Sans" panose="020B0502040504020204" pitchFamily="34" charset="0"/>
              </a:rPr>
              <a:t>generates several possible approaches or solutions.</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Accessible: </a:t>
            </a:r>
            <a:r>
              <a:rPr lang="en-GB" sz="1200" b="0" i="0" dirty="0">
                <a:solidFill>
                  <a:schemeClr val="tx2">
                    <a:lumMod val="50000"/>
                  </a:schemeClr>
                </a:solidFill>
                <a:effectLst/>
                <a:latin typeface="Noto Sans" panose="020B0502040504020204" pitchFamily="34" charset="0"/>
              </a:rPr>
              <a:t>people that aren’t experts in the area can offer a solution.</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Not too broad: </a:t>
            </a:r>
            <a:r>
              <a:rPr lang="en-GB" sz="1200" b="0" i="0" dirty="0">
                <a:solidFill>
                  <a:schemeClr val="tx2">
                    <a:lumMod val="50000"/>
                  </a:schemeClr>
                </a:solidFill>
                <a:effectLst/>
                <a:latin typeface="Noto Sans" panose="020B0502040504020204" pitchFamily="34" charset="0"/>
              </a:rPr>
              <a:t>offers some direction to start solving the problem.</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Not too narrow: </a:t>
            </a:r>
            <a:r>
              <a:rPr lang="en-GB" sz="1200" b="0" i="0" dirty="0">
                <a:solidFill>
                  <a:schemeClr val="tx2">
                    <a:lumMod val="50000"/>
                  </a:schemeClr>
                </a:solidFill>
                <a:effectLst/>
                <a:latin typeface="Noto Sans" panose="020B0502040504020204" pitchFamily="34" charset="0"/>
              </a:rPr>
              <a:t>does not limit ideas to a specific solution or approach.</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Attainable: </a:t>
            </a:r>
            <a:r>
              <a:rPr lang="en-GB" sz="1200" b="0" i="0" dirty="0">
                <a:solidFill>
                  <a:schemeClr val="tx2">
                    <a:lumMod val="50000"/>
                  </a:schemeClr>
                </a:solidFill>
                <a:effectLst/>
                <a:latin typeface="Noto Sans" panose="020B0502040504020204" pitchFamily="34" charset="0"/>
              </a:rPr>
              <a:t>hints at reachable goals and even possible successful outcomes.</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Outcome-oriented: </a:t>
            </a:r>
            <a:r>
              <a:rPr lang="en-GB" sz="1200" b="0" i="0" dirty="0">
                <a:solidFill>
                  <a:schemeClr val="tx2">
                    <a:lumMod val="50000"/>
                  </a:schemeClr>
                </a:solidFill>
                <a:effectLst/>
                <a:latin typeface="Noto Sans" panose="020B0502040504020204" pitchFamily="34" charset="0"/>
              </a:rPr>
              <a:t>helps explain what success would look like.</a:t>
            </a:r>
          </a:p>
          <a:p>
            <a:pPr algn="l">
              <a:buFont typeface="Arial" panose="020B0604020202020204" pitchFamily="34" charset="0"/>
              <a:buChar char="•"/>
            </a:pPr>
            <a:r>
              <a:rPr lang="en-GB" sz="1200" b="1" i="0" dirty="0">
                <a:solidFill>
                  <a:schemeClr val="tx2">
                    <a:lumMod val="50000"/>
                  </a:schemeClr>
                </a:solidFill>
                <a:effectLst/>
                <a:latin typeface="Noto Sans" panose="020B0502040504020204" pitchFamily="34" charset="0"/>
              </a:rPr>
              <a:t>People-</a:t>
            </a:r>
            <a:r>
              <a:rPr lang="en-GB" sz="1200" b="1" i="0" dirty="0" err="1">
                <a:solidFill>
                  <a:schemeClr val="tx2">
                    <a:lumMod val="50000"/>
                  </a:schemeClr>
                </a:solidFill>
                <a:effectLst/>
                <a:latin typeface="Noto Sans" panose="020B0502040504020204" pitchFamily="34" charset="0"/>
              </a:rPr>
              <a:t>centered</a:t>
            </a:r>
            <a:r>
              <a:rPr lang="en-GB" sz="1200" b="1" i="0" dirty="0">
                <a:solidFill>
                  <a:schemeClr val="tx2">
                    <a:lumMod val="50000"/>
                  </a:schemeClr>
                </a:solidFill>
                <a:effectLst/>
                <a:latin typeface="Noto Sans" panose="020B0502040504020204" pitchFamily="34" charset="0"/>
              </a:rPr>
              <a:t>: </a:t>
            </a:r>
            <a:r>
              <a:rPr lang="en-GB" sz="1200" b="0" i="0" dirty="0">
                <a:solidFill>
                  <a:schemeClr val="tx2">
                    <a:lumMod val="50000"/>
                  </a:schemeClr>
                </a:solidFill>
                <a:effectLst/>
                <a:latin typeface="Noto Sans" panose="020B0502040504020204" pitchFamily="34" charset="0"/>
              </a:rPr>
              <a:t>always consider the person to whom you are innovating.</a:t>
            </a:r>
          </a:p>
          <a:p>
            <a:pPr marL="171450" indent="-171450">
              <a:buFont typeface="Arial" panose="020B0604020202020204" pitchFamily="34" charset="0"/>
              <a:buChar char="•"/>
            </a:pPr>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57</a:t>
            </a:fld>
            <a:endParaRPr lang="en-FI" dirty="0"/>
          </a:p>
        </p:txBody>
      </p:sp>
    </p:spTree>
    <p:extLst>
      <p:ext uri="{BB962C8B-B14F-4D97-AF65-F5344CB8AC3E}">
        <p14:creationId xmlns:p14="http://schemas.microsoft.com/office/powerpoint/2010/main" val="6078471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dirty="0">
                <a:solidFill>
                  <a:schemeClr val="tx2">
                    <a:lumMod val="50000"/>
                  </a:schemeClr>
                </a:solidFill>
              </a:rPr>
              <a:t>Avoid Common Mistakes!</a:t>
            </a:r>
          </a:p>
          <a:p>
            <a:pPr marL="0" indent="0">
              <a:buNone/>
            </a:pPr>
            <a:endParaRPr lang="en-US" sz="1200" b="1" dirty="0">
              <a:solidFill>
                <a:schemeClr val="tx2">
                  <a:lumMod val="50000"/>
                </a:schemeClr>
              </a:solidFill>
            </a:endParaRPr>
          </a:p>
          <a:p>
            <a:pPr marL="228600" indent="-228600">
              <a:buFont typeface="+mj-lt"/>
              <a:buAutoNum type="arabicPeriod"/>
            </a:pPr>
            <a:r>
              <a:rPr lang="en-US" sz="1200" b="1" dirty="0">
                <a:solidFill>
                  <a:schemeClr val="tx2">
                    <a:lumMod val="50000"/>
                  </a:schemeClr>
                </a:solidFill>
              </a:rPr>
              <a:t>Don’t ask questions that are too narrow </a:t>
            </a:r>
            <a:r>
              <a:rPr lang="en-US" sz="1200" dirty="0">
                <a:solidFill>
                  <a:schemeClr val="tx2">
                    <a:lumMod val="50000"/>
                  </a:schemeClr>
                </a:solidFill>
              </a:rPr>
              <a:t>and hint at one possible solution.</a:t>
            </a:r>
            <a:endParaRPr lang="en-FI" sz="1200" dirty="0">
              <a:solidFill>
                <a:schemeClr val="tx2">
                  <a:lumMod val="50000"/>
                </a:schemeClr>
              </a:solidFill>
            </a:endParaRPr>
          </a:p>
          <a:p>
            <a:r>
              <a:rPr lang="fi-FI" sz="1050" i="1" dirty="0">
                <a:solidFill>
                  <a:schemeClr val="tx2">
                    <a:lumMod val="50000"/>
                  </a:schemeClr>
                </a:solidFill>
              </a:rPr>
              <a:t>I.e. How </a:t>
            </a:r>
            <a:r>
              <a:rPr lang="fi-FI" sz="1050" i="1" dirty="0" err="1">
                <a:solidFill>
                  <a:schemeClr val="tx2">
                    <a:lumMod val="50000"/>
                  </a:schemeClr>
                </a:solidFill>
              </a:rPr>
              <a:t>Might</a:t>
            </a:r>
            <a:r>
              <a:rPr lang="fi-FI" sz="1050" i="1" dirty="0">
                <a:solidFill>
                  <a:schemeClr val="tx2">
                    <a:lumMod val="50000"/>
                  </a:schemeClr>
                </a:solidFill>
              </a:rPr>
              <a:t> </a:t>
            </a:r>
            <a:r>
              <a:rPr lang="en-US" sz="1050" i="1" dirty="0">
                <a:solidFill>
                  <a:schemeClr val="tx2">
                    <a:lumMod val="50000"/>
                  </a:schemeClr>
                </a:solidFill>
              </a:rPr>
              <a:t>We make a better website by making homepage’s visuals higher quality</a:t>
            </a:r>
          </a:p>
          <a:p>
            <a:endParaRPr lang="en-US" sz="1050" b="1" i="1" dirty="0">
              <a:solidFill>
                <a:schemeClr val="tx2">
                  <a:lumMod val="50000"/>
                </a:schemeClr>
              </a:solidFill>
            </a:endParaRPr>
          </a:p>
          <a:p>
            <a:r>
              <a:rPr lang="en-US" sz="1050" b="1" i="1" dirty="0">
                <a:solidFill>
                  <a:schemeClr val="tx2">
                    <a:lumMod val="50000"/>
                  </a:schemeClr>
                </a:solidFill>
              </a:rPr>
              <a:t>2. </a:t>
            </a:r>
            <a:r>
              <a:rPr lang="en-US" sz="1200" b="1" dirty="0">
                <a:solidFill>
                  <a:schemeClr val="tx2">
                    <a:lumMod val="50000"/>
                  </a:schemeClr>
                </a:solidFill>
              </a:rPr>
              <a:t>Don’t ask questions that are too broad </a:t>
            </a:r>
            <a:r>
              <a:rPr lang="en-US" sz="1200" dirty="0">
                <a:solidFill>
                  <a:schemeClr val="tx2">
                    <a:lumMod val="50000"/>
                  </a:schemeClr>
                </a:solidFill>
              </a:rPr>
              <a:t>and do not focus on a particular challenge. </a:t>
            </a:r>
          </a:p>
          <a:p>
            <a:r>
              <a:rPr lang="en-US" sz="1050" i="1" dirty="0">
                <a:solidFill>
                  <a:schemeClr val="tx2">
                    <a:lumMod val="50000"/>
                  </a:schemeClr>
                </a:solidFill>
              </a:rPr>
              <a:t>I.e. How Might We make a better website?</a:t>
            </a:r>
          </a:p>
          <a:p>
            <a:pPr marL="0" indent="0">
              <a:buNone/>
            </a:pPr>
            <a:endParaRPr lang="en-US" sz="1100" i="1" dirty="0">
              <a:solidFill>
                <a:schemeClr val="tx2">
                  <a:lumMod val="50000"/>
                </a:schemeClr>
              </a:solidFill>
            </a:endParaRPr>
          </a:p>
          <a:p>
            <a:pPr marL="0" indent="0">
              <a:buNone/>
            </a:pPr>
            <a:r>
              <a:rPr lang="en-US" sz="1200" b="1" dirty="0">
                <a:solidFill>
                  <a:schemeClr val="tx2">
                    <a:lumMod val="50000"/>
                  </a:schemeClr>
                </a:solidFill>
              </a:rPr>
              <a:t>3. Don’t bulk up few questions into one </a:t>
            </a:r>
            <a:r>
              <a:rPr lang="en-US" sz="1200" dirty="0">
                <a:solidFill>
                  <a:schemeClr val="tx2">
                    <a:lumMod val="50000"/>
                  </a:schemeClr>
                </a:solidFill>
              </a:rPr>
              <a:t>and make it difficult to point point a solution.</a:t>
            </a:r>
          </a:p>
          <a:p>
            <a:r>
              <a:rPr lang="en-US" sz="1050" i="1" dirty="0">
                <a:solidFill>
                  <a:schemeClr val="tx2">
                    <a:lumMod val="50000"/>
                  </a:schemeClr>
                </a:solidFill>
              </a:rPr>
              <a:t>I.e. How Might We make a better, faster and more beautiful website?</a:t>
            </a:r>
            <a:endParaRPr lang="en-FI" sz="1050" i="1" dirty="0">
              <a:solidFill>
                <a:schemeClr val="tx2">
                  <a:lumMod val="50000"/>
                </a:schemeClr>
              </a:solidFill>
            </a:endParaRPr>
          </a:p>
          <a:p>
            <a:pPr marL="0" indent="0">
              <a:buNone/>
            </a:pPr>
            <a:endParaRPr lang="en-FI" sz="1100" i="1" dirty="0">
              <a:solidFill>
                <a:schemeClr val="tx2">
                  <a:lumMod val="50000"/>
                </a:schemeClr>
              </a:solidFill>
            </a:endParaRP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58</a:t>
            </a:fld>
            <a:endParaRPr lang="en-FI" dirty="0"/>
          </a:p>
        </p:txBody>
      </p:sp>
    </p:spTree>
    <p:extLst>
      <p:ext uri="{BB962C8B-B14F-4D97-AF65-F5344CB8AC3E}">
        <p14:creationId xmlns:p14="http://schemas.microsoft.com/office/powerpoint/2010/main" val="40959176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chemeClr val="tx2">
                    <a:lumMod val="50000"/>
                  </a:schemeClr>
                </a:solidFill>
                <a:latin typeface="SF Pro Display" pitchFamily="2" charset="0"/>
                <a:ea typeface="SF Pro Display" pitchFamily="2" charset="0"/>
              </a:rPr>
              <a:t>The purpose of the HMW session is to set the attainable goals and a clear direction for your design or innovation process.</a:t>
            </a:r>
          </a:p>
          <a:p>
            <a:pPr marL="171450" indent="-171450" algn="l">
              <a:buFont typeface="Arial" panose="020B0604020202020204" pitchFamily="34" charset="0"/>
              <a:buChar char="•"/>
            </a:pPr>
            <a:r>
              <a:rPr lang="en-US" sz="1200" b="0" i="0" dirty="0">
                <a:solidFill>
                  <a:schemeClr val="tx2">
                    <a:lumMod val="50000"/>
                  </a:schemeClr>
                </a:solidFill>
                <a:effectLst/>
                <a:latin typeface="SF Pro Display" pitchFamily="2" charset="0"/>
                <a:ea typeface="SF Pro Display" pitchFamily="2" charset="0"/>
              </a:rPr>
              <a:t>Go through all submissions, discuss them with people present, and ask them to vote on the most feasible (financially beneficial, easiest to implement</a:t>
            </a:r>
            <a:r>
              <a:rPr lang="en-US" sz="1200" dirty="0">
                <a:solidFill>
                  <a:schemeClr val="tx2">
                    <a:lumMod val="50000"/>
                  </a:schemeClr>
                </a:solidFill>
                <a:latin typeface="SF Pro Display" pitchFamily="2" charset="0"/>
                <a:ea typeface="SF Pro Display" pitchFamily="2" charset="0"/>
              </a:rPr>
              <a:t>, etc.)</a:t>
            </a:r>
            <a:r>
              <a:rPr lang="en-US" sz="1200" b="0" i="0" dirty="0">
                <a:solidFill>
                  <a:schemeClr val="tx2">
                    <a:lumMod val="50000"/>
                  </a:schemeClr>
                </a:solidFill>
                <a:effectLst/>
                <a:latin typeface="SF Pro Display" pitchFamily="2" charset="0"/>
                <a:ea typeface="SF Pro Display" pitchFamily="2" charset="0"/>
              </a:rPr>
              <a:t>, ideas.</a:t>
            </a:r>
          </a:p>
          <a:p>
            <a:pPr marL="171450" indent="-171450" algn="l">
              <a:buFont typeface="Arial" panose="020B0604020202020204" pitchFamily="34" charset="0"/>
              <a:buChar char="•"/>
            </a:pPr>
            <a:r>
              <a:rPr lang="en-GB" sz="1200" b="0" i="0" dirty="0">
                <a:solidFill>
                  <a:schemeClr val="tx2">
                    <a:lumMod val="50000"/>
                  </a:schemeClr>
                </a:solidFill>
                <a:effectLst/>
                <a:latin typeface="SF Pro Display" pitchFamily="2" charset="0"/>
                <a:ea typeface="SF Pro Display" pitchFamily="2" charset="0"/>
              </a:rPr>
              <a:t>Select and prioritize a handful of HMWs your team will work on (two to five). These will be your core problems that you will tackle in the next steps of the process.</a:t>
            </a:r>
            <a:endParaRPr lang="en-GB" sz="1200" dirty="0">
              <a:solidFill>
                <a:schemeClr val="tx2">
                  <a:lumMod val="50000"/>
                </a:schemeClr>
              </a:solidFill>
              <a:latin typeface="SF Pro Display" pitchFamily="2" charset="0"/>
              <a:ea typeface="SF Pro Display" pitchFamily="2" charset="0"/>
            </a:endParaRPr>
          </a:p>
          <a:p>
            <a:pPr marL="171450" indent="-171450" algn="l">
              <a:buFont typeface="Arial" panose="020B0604020202020204" pitchFamily="34" charset="0"/>
              <a:buChar char="•"/>
            </a:pPr>
            <a:r>
              <a:rPr lang="en-GB" sz="1200" dirty="0">
                <a:solidFill>
                  <a:schemeClr val="tx2">
                    <a:lumMod val="50000"/>
                  </a:schemeClr>
                </a:solidFill>
                <a:latin typeface="SF Pro Display" pitchFamily="2" charset="0"/>
                <a:ea typeface="SF Pro Display" pitchFamily="2" charset="0"/>
              </a:rPr>
              <a:t>Ideate and brainstorm creative and out-of-the-box solutions that are worthy to try out and move to prototyping (and then testing) steps.</a:t>
            </a:r>
            <a:endParaRPr lang="en-GB" sz="1200" b="0" i="0" dirty="0">
              <a:solidFill>
                <a:schemeClr val="tx2">
                  <a:lumMod val="50000"/>
                </a:schemeClr>
              </a:solidFill>
              <a:effectLst/>
              <a:latin typeface="SF Pro Display" pitchFamily="2" charset="0"/>
              <a:ea typeface="SF Pro Display" pitchFamily="2" charset="0"/>
            </a:endParaRPr>
          </a:p>
          <a:p>
            <a:pPr marL="171450" indent="-171450" algn="l">
              <a:buFont typeface="Arial" panose="020B0604020202020204" pitchFamily="34" charset="0"/>
              <a:buChar char="•"/>
            </a:pPr>
            <a:r>
              <a:rPr lang="en-GB" sz="1200" b="1" i="0" dirty="0">
                <a:solidFill>
                  <a:schemeClr val="tx2">
                    <a:lumMod val="50000"/>
                  </a:schemeClr>
                </a:solidFill>
                <a:effectLst/>
                <a:latin typeface="SF Pro Display" pitchFamily="2" charset="0"/>
                <a:ea typeface="SF Pro Display" pitchFamily="2" charset="0"/>
              </a:rPr>
              <a:t>Do not remove </a:t>
            </a:r>
            <a:r>
              <a:rPr lang="en-GB" sz="1200" i="0" dirty="0">
                <a:solidFill>
                  <a:schemeClr val="tx2">
                    <a:lumMod val="50000"/>
                  </a:schemeClr>
                </a:solidFill>
                <a:effectLst/>
                <a:latin typeface="SF Pro Display" pitchFamily="2" charset="0"/>
                <a:ea typeface="SF Pro Display" pitchFamily="2" charset="0"/>
              </a:rPr>
              <a:t>unselected ideas!</a:t>
            </a:r>
            <a:endParaRPr lang="en-GB" sz="1200" b="1" i="0" dirty="0">
              <a:solidFill>
                <a:schemeClr val="tx2">
                  <a:lumMod val="50000"/>
                </a:schemeClr>
              </a:solidFill>
              <a:effectLst/>
              <a:latin typeface="SF Pro Display" pitchFamily="2" charset="0"/>
              <a:ea typeface="SF Pro Display" pitchFamily="2" charset="0"/>
            </a:endParaRPr>
          </a:p>
          <a:p>
            <a:pPr marL="171450" indent="-171450" algn="l">
              <a:buFont typeface="Arial" panose="020B0604020202020204" pitchFamily="34" charset="0"/>
              <a:buChar char="•"/>
            </a:pPr>
            <a:r>
              <a:rPr lang="en-GB" sz="1200" b="1" i="0" dirty="0">
                <a:solidFill>
                  <a:schemeClr val="tx2">
                    <a:lumMod val="50000"/>
                  </a:schemeClr>
                </a:solidFill>
                <a:effectLst/>
                <a:latin typeface="SF Pro Display" pitchFamily="2" charset="0"/>
                <a:ea typeface="SF Pro Display" pitchFamily="2" charset="0"/>
              </a:rPr>
              <a:t>Creative ideas do not have a date of expiration and you never know when something might become just the right solution for your future problems.</a:t>
            </a:r>
          </a:p>
          <a:p>
            <a:pPr marL="285750" indent="-285750">
              <a:buFont typeface="Arial" panose="020B0604020202020204" pitchFamily="34" charset="0"/>
              <a:buChar char="•"/>
            </a:pPr>
            <a:endParaRPr lang="en-FI" sz="1200" i="1" dirty="0">
              <a:solidFill>
                <a:schemeClr val="tx2">
                  <a:lumMod val="50000"/>
                </a:schemeClr>
              </a:solidFill>
              <a:latin typeface="SF Pro Display" pitchFamily="2" charset="0"/>
              <a:ea typeface="SF Pro Display" pitchFamily="2" charset="0"/>
            </a:endParaRPr>
          </a:p>
          <a:p>
            <a:pPr marL="171450" indent="-171450">
              <a:buFont typeface="Arial" panose="020B0604020202020204" pitchFamily="34" charset="0"/>
              <a:buChar char="•"/>
            </a:pPr>
            <a:endParaRPr lang="en-FI" sz="1200"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59</a:t>
            </a:fld>
            <a:endParaRPr lang="en-FI" dirty="0"/>
          </a:p>
        </p:txBody>
      </p:sp>
    </p:spTree>
    <p:extLst>
      <p:ext uri="{BB962C8B-B14F-4D97-AF65-F5344CB8AC3E}">
        <p14:creationId xmlns:p14="http://schemas.microsoft.com/office/powerpoint/2010/main" val="26962333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chemeClr val="tx2">
                    <a:lumMod val="50000"/>
                  </a:schemeClr>
                </a:solidFill>
                <a:latin typeface="SF Pro Display" pitchFamily="2" charset="0"/>
                <a:ea typeface="SF Pro Display" pitchFamily="2" charset="0"/>
              </a:rPr>
              <a:t>The purpose of the HMW session is to set the attainable goals and a clear direction for your design or innovation process.</a:t>
            </a:r>
          </a:p>
          <a:p>
            <a:pPr marL="171450" indent="-171450" algn="l">
              <a:buFont typeface="Arial" panose="020B0604020202020204" pitchFamily="34" charset="0"/>
              <a:buChar char="•"/>
            </a:pPr>
            <a:r>
              <a:rPr lang="en-US" sz="1200" b="0" i="0" dirty="0">
                <a:solidFill>
                  <a:schemeClr val="tx2">
                    <a:lumMod val="50000"/>
                  </a:schemeClr>
                </a:solidFill>
                <a:effectLst/>
                <a:latin typeface="SF Pro Display" pitchFamily="2" charset="0"/>
                <a:ea typeface="SF Pro Display" pitchFamily="2" charset="0"/>
              </a:rPr>
              <a:t>Go through all submissions, discuss them with people present, and ask them to vote on the most feasible (financially beneficial, easiest to implement</a:t>
            </a:r>
            <a:r>
              <a:rPr lang="en-US" sz="1200" dirty="0">
                <a:solidFill>
                  <a:schemeClr val="tx2">
                    <a:lumMod val="50000"/>
                  </a:schemeClr>
                </a:solidFill>
                <a:latin typeface="SF Pro Display" pitchFamily="2" charset="0"/>
                <a:ea typeface="SF Pro Display" pitchFamily="2" charset="0"/>
              </a:rPr>
              <a:t>, etc.)</a:t>
            </a:r>
            <a:r>
              <a:rPr lang="en-US" sz="1200" b="0" i="0" dirty="0">
                <a:solidFill>
                  <a:schemeClr val="tx2">
                    <a:lumMod val="50000"/>
                  </a:schemeClr>
                </a:solidFill>
                <a:effectLst/>
                <a:latin typeface="SF Pro Display" pitchFamily="2" charset="0"/>
                <a:ea typeface="SF Pro Display" pitchFamily="2" charset="0"/>
              </a:rPr>
              <a:t>, ideas.</a:t>
            </a:r>
          </a:p>
          <a:p>
            <a:pPr marL="171450" indent="-171450" algn="l">
              <a:buFont typeface="Arial" panose="020B0604020202020204" pitchFamily="34" charset="0"/>
              <a:buChar char="•"/>
            </a:pPr>
            <a:r>
              <a:rPr lang="en-GB" sz="1200" b="0" i="0" dirty="0">
                <a:solidFill>
                  <a:schemeClr val="tx2">
                    <a:lumMod val="50000"/>
                  </a:schemeClr>
                </a:solidFill>
                <a:effectLst/>
                <a:latin typeface="SF Pro Display" pitchFamily="2" charset="0"/>
                <a:ea typeface="SF Pro Display" pitchFamily="2" charset="0"/>
              </a:rPr>
              <a:t>Select and prioritize a handful of HMWs your team will work on (two to five). These will be your core problems that you will tackle in the next steps of the process.</a:t>
            </a:r>
            <a:endParaRPr lang="en-GB" sz="1200" dirty="0">
              <a:solidFill>
                <a:schemeClr val="tx2">
                  <a:lumMod val="50000"/>
                </a:schemeClr>
              </a:solidFill>
              <a:latin typeface="SF Pro Display" pitchFamily="2" charset="0"/>
              <a:ea typeface="SF Pro Display" pitchFamily="2" charset="0"/>
            </a:endParaRPr>
          </a:p>
          <a:p>
            <a:pPr marL="171450" indent="-171450" algn="l">
              <a:buFont typeface="Arial" panose="020B0604020202020204" pitchFamily="34" charset="0"/>
              <a:buChar char="•"/>
            </a:pPr>
            <a:r>
              <a:rPr lang="en-GB" sz="1200" dirty="0">
                <a:solidFill>
                  <a:schemeClr val="tx2">
                    <a:lumMod val="50000"/>
                  </a:schemeClr>
                </a:solidFill>
                <a:latin typeface="SF Pro Display" pitchFamily="2" charset="0"/>
                <a:ea typeface="SF Pro Display" pitchFamily="2" charset="0"/>
              </a:rPr>
              <a:t>Ideate and brainstorm creative and out-of-the-box solutions that are worthy to try out and move to prototyping (and then testing) steps.</a:t>
            </a:r>
            <a:endParaRPr lang="en-GB" sz="1200" b="0" i="0" dirty="0">
              <a:solidFill>
                <a:schemeClr val="tx2">
                  <a:lumMod val="50000"/>
                </a:schemeClr>
              </a:solidFill>
              <a:effectLst/>
              <a:latin typeface="SF Pro Display" pitchFamily="2" charset="0"/>
              <a:ea typeface="SF Pro Display" pitchFamily="2" charset="0"/>
            </a:endParaRPr>
          </a:p>
          <a:p>
            <a:pPr marL="171450" indent="-171450" algn="l">
              <a:buFont typeface="Arial" panose="020B0604020202020204" pitchFamily="34" charset="0"/>
              <a:buChar char="•"/>
            </a:pPr>
            <a:r>
              <a:rPr lang="en-GB" sz="1200" b="1" i="0" dirty="0">
                <a:solidFill>
                  <a:schemeClr val="tx2">
                    <a:lumMod val="50000"/>
                  </a:schemeClr>
                </a:solidFill>
                <a:effectLst/>
                <a:latin typeface="SF Pro Display" pitchFamily="2" charset="0"/>
                <a:ea typeface="SF Pro Display" pitchFamily="2" charset="0"/>
              </a:rPr>
              <a:t>Do not remove </a:t>
            </a:r>
            <a:r>
              <a:rPr lang="en-GB" sz="1200" i="0" dirty="0">
                <a:solidFill>
                  <a:schemeClr val="tx2">
                    <a:lumMod val="50000"/>
                  </a:schemeClr>
                </a:solidFill>
                <a:effectLst/>
                <a:latin typeface="SF Pro Display" pitchFamily="2" charset="0"/>
                <a:ea typeface="SF Pro Display" pitchFamily="2" charset="0"/>
              </a:rPr>
              <a:t>unselected ideas!</a:t>
            </a:r>
            <a:endParaRPr lang="en-GB" sz="1200" b="1" i="0" dirty="0">
              <a:solidFill>
                <a:schemeClr val="tx2">
                  <a:lumMod val="50000"/>
                </a:schemeClr>
              </a:solidFill>
              <a:effectLst/>
              <a:latin typeface="SF Pro Display" pitchFamily="2" charset="0"/>
              <a:ea typeface="SF Pro Display" pitchFamily="2" charset="0"/>
            </a:endParaRPr>
          </a:p>
          <a:p>
            <a:pPr marL="171450" indent="-171450" algn="l">
              <a:buFont typeface="Arial" panose="020B0604020202020204" pitchFamily="34" charset="0"/>
              <a:buChar char="•"/>
            </a:pPr>
            <a:r>
              <a:rPr lang="en-GB" sz="1200" b="1" i="0" dirty="0">
                <a:solidFill>
                  <a:schemeClr val="tx2">
                    <a:lumMod val="50000"/>
                  </a:schemeClr>
                </a:solidFill>
                <a:effectLst/>
                <a:latin typeface="SF Pro Display" pitchFamily="2" charset="0"/>
                <a:ea typeface="SF Pro Display" pitchFamily="2" charset="0"/>
              </a:rPr>
              <a:t>Creative ideas do not have a date of expiration and you never know when something might become just the right solution for your future problems.</a:t>
            </a:r>
          </a:p>
          <a:p>
            <a:pPr marL="285750" indent="-285750">
              <a:buFont typeface="Arial" panose="020B0604020202020204" pitchFamily="34" charset="0"/>
              <a:buChar char="•"/>
            </a:pPr>
            <a:endParaRPr lang="en-FI" sz="1200" i="1" dirty="0">
              <a:solidFill>
                <a:schemeClr val="tx2">
                  <a:lumMod val="50000"/>
                </a:schemeClr>
              </a:solidFill>
              <a:latin typeface="SF Pro Display" pitchFamily="2" charset="0"/>
              <a:ea typeface="SF Pro Display" pitchFamily="2" charset="0"/>
            </a:endParaRPr>
          </a:p>
          <a:p>
            <a:pPr marL="171450" indent="-171450">
              <a:buFont typeface="Arial" panose="020B0604020202020204" pitchFamily="34" charset="0"/>
              <a:buChar char="•"/>
            </a:pPr>
            <a:endParaRPr lang="en-FI" sz="1200"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60</a:t>
            </a:fld>
            <a:endParaRPr lang="en-FI" dirty="0"/>
          </a:p>
        </p:txBody>
      </p:sp>
    </p:spTree>
    <p:extLst>
      <p:ext uri="{BB962C8B-B14F-4D97-AF65-F5344CB8AC3E}">
        <p14:creationId xmlns:p14="http://schemas.microsoft.com/office/powerpoint/2010/main" val="34873070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effectLst/>
                <a:latin typeface="Helvetica Neue" panose="02000503000000020004" pitchFamily="2" charset="0"/>
              </a:rPr>
              <a:t>In the Control Phase of the DMAIC methodology in Lean Six Sigma, the focus is on implementing measures to sustain the improvements made in the earlier stages and prevent the recurrence of issues. Several tools are used to ensure that the process remains in control and continues to meet the desired standards.</a:t>
            </a:r>
          </a:p>
          <a:p>
            <a:pPr marL="171450" indent="-171450" algn="l">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We will cover here three tools, but keep in mind that there are many other tools you can choose from, depending on your needs. These are some of the tools you can choose from:</a:t>
            </a:r>
            <a:br>
              <a:rPr lang="en-GB" b="0" i="0" dirty="0">
                <a:solidFill>
                  <a:srgbClr val="374151"/>
                </a:solidFill>
                <a:effectLst/>
                <a:latin typeface="SF Pro Display" pitchFamily="2" charset="0"/>
                <a:ea typeface="SF Pro Display" pitchFamily="2" charset="0"/>
              </a:rPr>
            </a:br>
            <a:endParaRPr lang="en-GB" b="0" i="0" dirty="0">
              <a:solidFill>
                <a:srgbClr val="374151"/>
              </a:solidFill>
              <a:effectLst/>
              <a:latin typeface="SF Pro Display" pitchFamily="2" charset="0"/>
              <a:ea typeface="SF Pro Display" pitchFamily="2" charset="0"/>
            </a:endParaRPr>
          </a:p>
          <a:p>
            <a:pPr algn="l">
              <a:buFont typeface="+mj-lt"/>
              <a:buAutoNum type="arabicPeriod"/>
            </a:pPr>
            <a:r>
              <a:rPr lang="en-GB" b="1" i="0" dirty="0">
                <a:solidFill>
                  <a:srgbClr val="374151"/>
                </a:solidFill>
                <a:effectLst/>
                <a:latin typeface="Söhne"/>
              </a:rPr>
              <a:t>Visual Management:</a:t>
            </a:r>
            <a:r>
              <a:rPr lang="en-GB" b="0" i="0" dirty="0">
                <a:solidFill>
                  <a:srgbClr val="374151"/>
                </a:solidFill>
                <a:effectLst/>
                <a:latin typeface="Söhne"/>
              </a:rPr>
              <a:t> Involves using visual cues like charts, graphs, and color-coded indicators to quickly assess process status. A factory floor might use visual management tools to display real-time production data and highlight any deviations from target values.</a:t>
            </a:r>
          </a:p>
          <a:p>
            <a:pPr algn="l">
              <a:buFont typeface="+mj-lt"/>
              <a:buAutoNum type="arabicPeriod"/>
            </a:pPr>
            <a:r>
              <a:rPr lang="en-GB" b="1" i="0" dirty="0">
                <a:solidFill>
                  <a:srgbClr val="374151"/>
                </a:solidFill>
                <a:effectLst/>
                <a:latin typeface="Söhne"/>
              </a:rPr>
              <a:t>Poka-Yoke (Mistake-Proofing):</a:t>
            </a:r>
            <a:r>
              <a:rPr lang="en-GB" b="0" i="0" dirty="0">
                <a:solidFill>
                  <a:srgbClr val="374151"/>
                </a:solidFill>
                <a:effectLst/>
                <a:latin typeface="Söhne"/>
              </a:rPr>
              <a:t> Implements mechanisms or devices that prevent errors from occurring in the first place. This tool reduces the likelihood of defects by making it impossible or difficult to make mistakes. In an assembly line, a poka-yoke device might ensure that parts are assembled correctly before moving to the next step.</a:t>
            </a:r>
          </a:p>
          <a:p>
            <a:pPr algn="l">
              <a:buFont typeface="+mj-lt"/>
              <a:buAutoNum type="arabicPeriod"/>
            </a:pPr>
            <a:r>
              <a:rPr lang="en-GB" b="1" i="0" dirty="0">
                <a:solidFill>
                  <a:srgbClr val="374151"/>
                </a:solidFill>
                <a:effectLst/>
                <a:latin typeface="Söhne"/>
              </a:rPr>
              <a:t>Feedback Systems:</a:t>
            </a:r>
            <a:r>
              <a:rPr lang="en-GB" b="0" i="0" dirty="0">
                <a:solidFill>
                  <a:srgbClr val="374151"/>
                </a:solidFill>
                <a:effectLst/>
                <a:latin typeface="Söhne"/>
              </a:rPr>
              <a:t> Establishes a mechanism for gathering and using feedback from employees, customers, and other stakeholders to identify issues and make necessary improvements. An online retailer might use customer feedback to continuously enhance its website's user experience.</a:t>
            </a:r>
          </a:p>
          <a:p>
            <a:pPr algn="l">
              <a:buFont typeface="+mj-lt"/>
              <a:buAutoNum type="arabicPeriod"/>
            </a:pPr>
            <a:r>
              <a:rPr lang="en-GB" b="1" i="0" dirty="0">
                <a:solidFill>
                  <a:srgbClr val="374151"/>
                </a:solidFill>
                <a:effectLst/>
                <a:latin typeface="Söhne"/>
              </a:rPr>
              <a:t>Documentation and Training:</a:t>
            </a:r>
            <a:r>
              <a:rPr lang="en-GB" b="0" i="0" dirty="0">
                <a:solidFill>
                  <a:srgbClr val="374151"/>
                </a:solidFill>
                <a:effectLst/>
                <a:latin typeface="Söhne"/>
              </a:rPr>
              <a:t> Ensures that processes, procedures, and improvements are documented and communicated effectively to relevant stakeholders. Regular training sessions are conducted to keep employees updated on the latest procedures. A hospital might provide training on the updated patient discharge process to ensure smooth implementation.</a:t>
            </a:r>
          </a:p>
          <a:p>
            <a:pPr algn="l">
              <a:buFont typeface="+mj-lt"/>
              <a:buAutoNum type="arabicPeriod"/>
            </a:pPr>
            <a:r>
              <a:rPr lang="en-GB" b="1" i="0" dirty="0">
                <a:solidFill>
                  <a:srgbClr val="374151"/>
                </a:solidFill>
                <a:effectLst/>
                <a:latin typeface="Söhne"/>
              </a:rPr>
              <a:t>Project Reviews:</a:t>
            </a:r>
            <a:r>
              <a:rPr lang="en-GB" b="0" i="0" dirty="0">
                <a:solidFill>
                  <a:srgbClr val="374151"/>
                </a:solidFill>
                <a:effectLst/>
                <a:latin typeface="Söhne"/>
              </a:rPr>
              <a:t> Regularly scheduled reviews to assess the ongoing effectiveness of process improvements and identify areas for further enhancement. A software development team might hold monthly reviews to assess the impact of coding quality improvements on bug rates.</a:t>
            </a:r>
          </a:p>
          <a:p>
            <a:pPr marL="171450" indent="-171450" algn="l">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61</a:t>
            </a:fld>
            <a:endParaRPr lang="en-FI" dirty="0"/>
          </a:p>
        </p:txBody>
      </p:sp>
    </p:spTree>
    <p:extLst>
      <p:ext uri="{BB962C8B-B14F-4D97-AF65-F5344CB8AC3E}">
        <p14:creationId xmlns:p14="http://schemas.microsoft.com/office/powerpoint/2010/main" val="16025111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effectLst/>
                <a:latin typeface="Helvetica Neue" panose="02000503000000020004" pitchFamily="2" charset="0"/>
              </a:rPr>
              <a:t>Control Plan:</a:t>
            </a:r>
            <a:r>
              <a:rPr lang="en-GB" dirty="0">
                <a:effectLst/>
                <a:latin typeface="Helvetica Neue" panose="02000503000000020004" pitchFamily="2" charset="0"/>
              </a:rPr>
              <a:t> A structured document that outlines the procedures, measurements, and actions required to maintain process improvements. It serves as a guide for ongoing monitoring and management. For example, a manufacturing company might use a Control Plan to ensure that product specifications are consistently met after process improvements.</a:t>
            </a:r>
          </a:p>
          <a:p>
            <a:endParaRPr lang="en-FI" dirty="0"/>
          </a:p>
          <a:p>
            <a:r>
              <a:rPr lang="en-FI" dirty="0"/>
              <a:t>The elements of a control plan:</a:t>
            </a:r>
          </a:p>
          <a:p>
            <a:pPr marL="228600" indent="-228600">
              <a:buFont typeface="+mj-lt"/>
              <a:buAutoNum type="arabicPeriod"/>
            </a:pPr>
            <a:r>
              <a:rPr lang="en-GB" b="1" dirty="0">
                <a:effectLst/>
                <a:latin typeface="Helvetica Neue" panose="02000503000000020004" pitchFamily="2" charset="0"/>
              </a:rPr>
              <a:t>Key Process Steps:</a:t>
            </a:r>
            <a:r>
              <a:rPr lang="en-GB" dirty="0">
                <a:effectLst/>
                <a:latin typeface="Helvetica Neue" panose="02000503000000020004" pitchFamily="2" charset="0"/>
              </a:rPr>
              <a:t> Clearly define the critical steps of the process that need to be monitored and controlled.</a:t>
            </a:r>
          </a:p>
          <a:p>
            <a:pPr marL="228600" indent="-228600">
              <a:buFont typeface="+mj-lt"/>
              <a:buAutoNum type="arabicPeriod"/>
            </a:pPr>
            <a:r>
              <a:rPr lang="en-GB" b="1" dirty="0">
                <a:effectLst/>
                <a:latin typeface="Helvetica Neue" panose="02000503000000020004" pitchFamily="2" charset="0"/>
              </a:rPr>
              <a:t>Measurement and Monitoring:</a:t>
            </a:r>
            <a:r>
              <a:rPr lang="en-GB" dirty="0">
                <a:effectLst/>
                <a:latin typeface="Helvetica Neue" panose="02000503000000020004" pitchFamily="2" charset="0"/>
              </a:rPr>
              <a:t> Specify the metrics and measurements that will be used to monitor process performance. This may include variables, attributes, or key performance indicators.</a:t>
            </a:r>
          </a:p>
          <a:p>
            <a:pPr marL="228600" indent="-228600">
              <a:buFont typeface="+mj-lt"/>
              <a:buAutoNum type="arabicPeriod"/>
            </a:pPr>
            <a:r>
              <a:rPr lang="en-GB" b="1" dirty="0">
                <a:effectLst/>
                <a:latin typeface="Helvetica Neue" panose="02000503000000020004" pitchFamily="2" charset="0"/>
              </a:rPr>
              <a:t>Frequency of Monitoring:</a:t>
            </a:r>
            <a:r>
              <a:rPr lang="en-GB" dirty="0">
                <a:effectLst/>
                <a:latin typeface="Helvetica Neue" panose="02000503000000020004" pitchFamily="2" charset="0"/>
              </a:rPr>
              <a:t> Determine how often measurements will be taken, whether it's continuously, periodically, or after specific events.</a:t>
            </a:r>
          </a:p>
          <a:p>
            <a:pPr marL="228600" indent="-228600">
              <a:buFont typeface="+mj-lt"/>
              <a:buAutoNum type="arabicPeriod"/>
            </a:pPr>
            <a:r>
              <a:rPr lang="en-GB" b="1" dirty="0">
                <a:effectLst/>
                <a:latin typeface="Helvetica Neue" panose="02000503000000020004" pitchFamily="2" charset="0"/>
              </a:rPr>
              <a:t>Responsibilities:</a:t>
            </a:r>
            <a:r>
              <a:rPr lang="en-GB" dirty="0">
                <a:effectLst/>
                <a:latin typeface="Helvetica Neue" panose="02000503000000020004" pitchFamily="2" charset="0"/>
              </a:rPr>
              <a:t> Assign roles and responsibilities for monitoring and managing the process. Identify who is responsible for taking measurements, </a:t>
            </a:r>
            <a:r>
              <a:rPr lang="en-GB" dirty="0" err="1">
                <a:effectLst/>
                <a:latin typeface="Helvetica Neue" panose="02000503000000020004" pitchFamily="2" charset="0"/>
              </a:rPr>
              <a:t>analyzing</a:t>
            </a:r>
            <a:r>
              <a:rPr lang="en-GB" dirty="0">
                <a:effectLst/>
                <a:latin typeface="Helvetica Neue" panose="02000503000000020004" pitchFamily="2" charset="0"/>
              </a:rPr>
              <a:t> data, and taking corrective actions.</a:t>
            </a:r>
          </a:p>
          <a:p>
            <a:pPr marL="228600" indent="-228600">
              <a:buFont typeface="+mj-lt"/>
              <a:buAutoNum type="arabicPeriod"/>
            </a:pPr>
            <a:r>
              <a:rPr lang="en-GB" b="1" dirty="0">
                <a:effectLst/>
                <a:latin typeface="Helvetica Neue" panose="02000503000000020004" pitchFamily="2" charset="0"/>
              </a:rPr>
              <a:t>Control Limits and Targets:</a:t>
            </a:r>
            <a:r>
              <a:rPr lang="en-GB" dirty="0">
                <a:effectLst/>
                <a:latin typeface="Helvetica Neue" panose="02000503000000020004" pitchFamily="2" charset="0"/>
              </a:rPr>
              <a:t> Define the acceptable range of values for each metric. Control limits ensure that the process stays within acceptable boundaries.</a:t>
            </a:r>
          </a:p>
          <a:p>
            <a:pPr marL="228600" indent="-228600">
              <a:buFont typeface="+mj-lt"/>
              <a:buAutoNum type="arabicPeriod"/>
            </a:pPr>
            <a:r>
              <a:rPr lang="en-GB" b="1" dirty="0">
                <a:effectLst/>
                <a:latin typeface="Helvetica Neue" panose="02000503000000020004" pitchFamily="2" charset="0"/>
              </a:rPr>
              <a:t>Actions and Responses:</a:t>
            </a:r>
            <a:r>
              <a:rPr lang="en-GB" dirty="0">
                <a:effectLst/>
                <a:latin typeface="Helvetica Neue" panose="02000503000000020004" pitchFamily="2" charset="0"/>
              </a:rPr>
              <a:t> Detail the actions to be taken if the process goes out of control or if deviations from the target occur. This can include escalating issues, implementing corrective actions, and involving relevant stakeholders.</a:t>
            </a:r>
          </a:p>
          <a:p>
            <a:pPr marL="228600" indent="-228600">
              <a:buFont typeface="+mj-lt"/>
              <a:buAutoNum type="arabicPeriod"/>
            </a:pPr>
            <a:r>
              <a:rPr lang="en-GB" b="1" dirty="0">
                <a:effectLst/>
                <a:latin typeface="Helvetica Neue" panose="02000503000000020004" pitchFamily="2" charset="0"/>
              </a:rPr>
              <a:t>Documentation:</a:t>
            </a:r>
            <a:r>
              <a:rPr lang="en-GB" dirty="0">
                <a:effectLst/>
                <a:latin typeface="Helvetica Neue" panose="02000503000000020004" pitchFamily="2" charset="0"/>
              </a:rPr>
              <a:t> Maintain a record of measurements, actions taken, and any changes made to the process. This documentation serves as a historical record and supports future improvements.</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62</a:t>
            </a:fld>
            <a:endParaRPr lang="en-FI" dirty="0"/>
          </a:p>
        </p:txBody>
      </p:sp>
    </p:spTree>
    <p:extLst>
      <p:ext uri="{BB962C8B-B14F-4D97-AF65-F5344CB8AC3E}">
        <p14:creationId xmlns:p14="http://schemas.microsoft.com/office/powerpoint/2010/main" val="1247668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Value Stream Mapping (VSM) is typically used in the "</a:t>
            </a:r>
            <a:r>
              <a:rPr lang="en-GB" b="1" i="0" dirty="0">
                <a:solidFill>
                  <a:srgbClr val="374151"/>
                </a:solidFill>
                <a:effectLst/>
                <a:latin typeface="SF Pro Display" pitchFamily="2" charset="0"/>
                <a:ea typeface="SF Pro Display" pitchFamily="2" charset="0"/>
              </a:rPr>
              <a:t>Define</a:t>
            </a:r>
            <a:r>
              <a:rPr lang="en-GB" b="0" i="0" dirty="0">
                <a:solidFill>
                  <a:srgbClr val="374151"/>
                </a:solidFill>
                <a:effectLst/>
                <a:latin typeface="SF Pro Display" pitchFamily="2" charset="0"/>
                <a:ea typeface="SF Pro Display" pitchFamily="2" charset="0"/>
              </a:rPr>
              <a:t>" and "</a:t>
            </a:r>
            <a:r>
              <a:rPr lang="en-GB" b="1" i="0" dirty="0">
                <a:solidFill>
                  <a:srgbClr val="374151"/>
                </a:solidFill>
                <a:effectLst/>
                <a:latin typeface="SF Pro Display" pitchFamily="2" charset="0"/>
                <a:ea typeface="SF Pro Display" pitchFamily="2" charset="0"/>
              </a:rPr>
              <a:t>Measure</a:t>
            </a:r>
            <a:r>
              <a:rPr lang="en-GB" b="0" i="0" dirty="0">
                <a:solidFill>
                  <a:srgbClr val="374151"/>
                </a:solidFill>
                <a:effectLst/>
                <a:latin typeface="SF Pro Display" pitchFamily="2" charset="0"/>
                <a:ea typeface="SF Pro Display" pitchFamily="2" charset="0"/>
              </a:rPr>
              <a:t>" stages of the DMAIC (Define, Measure, </a:t>
            </a:r>
            <a:r>
              <a:rPr lang="en-GB" b="0" i="0" dirty="0" err="1">
                <a:solidFill>
                  <a:srgbClr val="374151"/>
                </a:solidFill>
                <a:effectLst/>
                <a:latin typeface="SF Pro Display" pitchFamily="2" charset="0"/>
                <a:ea typeface="SF Pro Display" pitchFamily="2" charset="0"/>
              </a:rPr>
              <a:t>Analyze</a:t>
            </a:r>
            <a:r>
              <a:rPr lang="en-GB" b="0" i="0" dirty="0">
                <a:solidFill>
                  <a:srgbClr val="374151"/>
                </a:solidFill>
                <a:effectLst/>
                <a:latin typeface="SF Pro Display" pitchFamily="2" charset="0"/>
                <a:ea typeface="SF Pro Display" pitchFamily="2" charset="0"/>
              </a:rPr>
              <a:t>, Improve, Control) process in Six Sigma. </a:t>
            </a:r>
          </a:p>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In the </a:t>
            </a:r>
            <a:r>
              <a:rPr lang="en-GB" b="1" i="0" dirty="0">
                <a:solidFill>
                  <a:srgbClr val="374151"/>
                </a:solidFill>
                <a:effectLst/>
                <a:latin typeface="SF Pro Display" pitchFamily="2" charset="0"/>
                <a:ea typeface="SF Pro Display" pitchFamily="2" charset="0"/>
              </a:rPr>
              <a:t>Define</a:t>
            </a:r>
            <a:r>
              <a:rPr lang="en-GB" b="0" i="0" dirty="0">
                <a:solidFill>
                  <a:srgbClr val="374151"/>
                </a:solidFill>
                <a:effectLst/>
                <a:latin typeface="SF Pro Display" pitchFamily="2" charset="0"/>
                <a:ea typeface="SF Pro Display" pitchFamily="2" charset="0"/>
              </a:rPr>
              <a:t> stage, the focus is on understanding the current state of the process, defining its scope, and identifying the main problems or inefficiencies. </a:t>
            </a:r>
          </a:p>
          <a:p>
            <a:pPr marL="171450" indent="-171450" algn="l">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In the </a:t>
            </a:r>
            <a:r>
              <a:rPr lang="en-GB" b="1" i="0" dirty="0">
                <a:solidFill>
                  <a:srgbClr val="374151"/>
                </a:solidFill>
                <a:effectLst/>
                <a:latin typeface="SF Pro Display" pitchFamily="2" charset="0"/>
                <a:ea typeface="SF Pro Display" pitchFamily="2" charset="0"/>
              </a:rPr>
              <a:t>Measure</a:t>
            </a:r>
            <a:r>
              <a:rPr lang="en-GB" b="0" i="0" dirty="0">
                <a:solidFill>
                  <a:srgbClr val="374151"/>
                </a:solidFill>
                <a:effectLst/>
                <a:latin typeface="SF Pro Display" pitchFamily="2" charset="0"/>
                <a:ea typeface="SF Pro Display" pitchFamily="2" charset="0"/>
              </a:rPr>
              <a:t> stage, data is collected to quantify the current state of the process and identify the extent of the issues. The VSM created in the Define stage provides a reference for understanding the process flow and helps identify key process metrics that need to be measured. The Measure stage also involves gathering data on cycle times, lead times, processing times, and other relevant process parameters to establish a baseline for improvement.</a:t>
            </a:r>
          </a:p>
          <a:p>
            <a:pPr marL="171450" indent="-171450" algn="l">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While Value Stream Mapping is particularly useful in the Define and Measure stages, its insights continue to inform the subsequent stages of </a:t>
            </a:r>
            <a:r>
              <a:rPr lang="en-GB" b="0" i="0" dirty="0" err="1">
                <a:solidFill>
                  <a:srgbClr val="374151"/>
                </a:solidFill>
                <a:effectLst/>
                <a:latin typeface="SF Pro Display" pitchFamily="2" charset="0"/>
                <a:ea typeface="SF Pro Display" pitchFamily="2" charset="0"/>
              </a:rPr>
              <a:t>Analyze</a:t>
            </a:r>
            <a:r>
              <a:rPr lang="en-GB" b="0" i="0" dirty="0">
                <a:solidFill>
                  <a:srgbClr val="374151"/>
                </a:solidFill>
                <a:effectLst/>
                <a:latin typeface="SF Pro Display" pitchFamily="2" charset="0"/>
                <a:ea typeface="SF Pro Display" pitchFamily="2" charset="0"/>
              </a:rPr>
              <a:t>, Improve, and Control. It helps guide the identification of root causes, the development of improvement strategies, and the establishment of control measures to sustain improvements over time.</a:t>
            </a:r>
          </a:p>
          <a:p>
            <a:pPr marL="171450" indent="-171450">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A value stream map is a comprehensive visual tool that depicts the entire end-to-end process, from the initial raw materials to the final customer delivery. It illustrates both value-adding and non-value-adding activities, allowing organizations to identify opportunities for waste reduction, process optimization, and overall efficiency improvement. </a:t>
            </a:r>
          </a:p>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VSM provides an overview of the entire value stream, highlighting areas where changes can have the most significant impact.</a:t>
            </a:r>
            <a:endParaRPr lang="en-US" sz="1200" b="1" dirty="0">
              <a:solidFill>
                <a:schemeClr val="tx2"/>
              </a:solidFill>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8</a:t>
            </a:fld>
            <a:endParaRPr lang="en-FI" dirty="0"/>
          </a:p>
        </p:txBody>
      </p:sp>
    </p:spTree>
    <p:extLst>
      <p:ext uri="{BB962C8B-B14F-4D97-AF65-F5344CB8AC3E}">
        <p14:creationId xmlns:p14="http://schemas.microsoft.com/office/powerpoint/2010/main" val="32503041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FI" dirty="0"/>
              <a:t>A control plan is an example of a quality control strategy. The control plan must be implemented after creating a new process or after improving an existing process. It helps to ensure that the staff correctly monitors the new and improved processes.</a:t>
            </a:r>
          </a:p>
          <a:p>
            <a:endParaRPr lang="en-GB" b="1" dirty="0">
              <a:effectLst/>
              <a:latin typeface="Helvetica Neue" panose="02000503000000020004" pitchFamily="2" charset="0"/>
            </a:endParaRPr>
          </a:p>
          <a:p>
            <a:r>
              <a:rPr lang="en-GB" b="1" dirty="0">
                <a:effectLst/>
                <a:latin typeface="Helvetica Neue" panose="02000503000000020004" pitchFamily="2" charset="0"/>
              </a:rPr>
              <a:t>Header Block</a:t>
            </a:r>
            <a:endParaRPr lang="en-GB" dirty="0">
              <a:effectLst/>
              <a:latin typeface="Helvetica Neue" panose="02000503000000020004" pitchFamily="2" charset="0"/>
            </a:endParaRPr>
          </a:p>
          <a:p>
            <a:r>
              <a:rPr lang="en-GB" b="1" dirty="0">
                <a:effectLst/>
                <a:latin typeface="Helvetica Neue" panose="02000503000000020004" pitchFamily="2" charset="0"/>
              </a:rPr>
              <a:t>Reference Number</a:t>
            </a:r>
          </a:p>
          <a:p>
            <a:r>
              <a:rPr lang="en-GB" dirty="0">
                <a:effectLst/>
                <a:latin typeface="Helvetica Neue" panose="02000503000000020004" pitchFamily="2" charset="0"/>
              </a:rPr>
              <a:t>This is for the control plan itself – control plans can change, independent of drawing specifications. It is important to maintain revision control and to ensure that the lates revision is being used everywhere.</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Revision Date</a:t>
            </a:r>
            <a:r>
              <a:rPr lang="en-GB" dirty="0">
                <a:effectLst/>
                <a:latin typeface="Helvetica Neue" panose="02000503000000020004" pitchFamily="2" charset="0"/>
              </a:rPr>
              <a:t>:</a:t>
            </a:r>
          </a:p>
          <a:p>
            <a:r>
              <a:rPr lang="en-GB" dirty="0">
                <a:effectLst/>
                <a:latin typeface="Helvetica Neue" panose="02000503000000020004" pitchFamily="2" charset="0"/>
              </a:rPr>
              <a:t>Revision date for the control plan itself.</a:t>
            </a:r>
          </a:p>
          <a:p>
            <a:endParaRPr lang="en-GB" dirty="0">
              <a:effectLst/>
              <a:latin typeface="Helvetica Neue" panose="02000503000000020004" pitchFamily="2" charset="0"/>
            </a:endParaRPr>
          </a:p>
          <a:p>
            <a:r>
              <a:rPr lang="en-GB" b="1" dirty="0">
                <a:effectLst/>
                <a:latin typeface="Helvetica Neue" panose="02000503000000020004" pitchFamily="2" charset="0"/>
              </a:rPr>
              <a:t>Part Number:</a:t>
            </a:r>
          </a:p>
          <a:p>
            <a:r>
              <a:rPr lang="en-GB" dirty="0">
                <a:effectLst/>
                <a:latin typeface="Helvetica Neue" panose="02000503000000020004" pitchFamily="2" charset="0"/>
              </a:rPr>
              <a:t>Engineering drawing or part number that contains the relevant specifications.</a:t>
            </a:r>
          </a:p>
          <a:p>
            <a:endParaRPr lang="en-GB" dirty="0">
              <a:effectLst/>
              <a:latin typeface="Helvetica Neue" panose="02000503000000020004" pitchFamily="2" charset="0"/>
            </a:endParaRPr>
          </a:p>
          <a:p>
            <a:r>
              <a:rPr lang="en-GB" b="1" dirty="0">
                <a:effectLst/>
                <a:latin typeface="Helvetica Neue" panose="02000503000000020004" pitchFamily="2" charset="0"/>
              </a:rPr>
              <a:t>Approval Blocks:</a:t>
            </a:r>
          </a:p>
          <a:p>
            <a:r>
              <a:rPr lang="en-GB" dirty="0">
                <a:effectLst/>
                <a:latin typeface="Helvetica Neue" panose="02000503000000020004" pitchFamily="2" charset="0"/>
              </a:rPr>
              <a:t>Responsible parties should sign off on the control plan. This will prevent confusion in the future, should quality issues arise.</a:t>
            </a:r>
          </a:p>
          <a:p>
            <a:endParaRPr lang="en-GB" dirty="0">
              <a:effectLst/>
              <a:latin typeface="Helvetica Neue" panose="02000503000000020004" pitchFamily="2" charset="0"/>
            </a:endParaRPr>
          </a:p>
          <a:p>
            <a:r>
              <a:rPr lang="en-GB" b="1" dirty="0">
                <a:effectLst/>
                <a:latin typeface="Helvetica Neue" panose="02000503000000020004" pitchFamily="2" charset="0"/>
              </a:rPr>
              <a:t>Process Name / Operation</a:t>
            </a:r>
            <a:endParaRPr lang="en-GB" dirty="0">
              <a:effectLst/>
              <a:latin typeface="Helvetica Neue" panose="02000503000000020004" pitchFamily="2" charset="0"/>
            </a:endParaRPr>
          </a:p>
          <a:p>
            <a:r>
              <a:rPr lang="en-GB" dirty="0">
                <a:effectLst/>
                <a:latin typeface="Helvetica Neue" panose="02000503000000020004" pitchFamily="2" charset="0"/>
              </a:rPr>
              <a:t>Ref #</a:t>
            </a:r>
          </a:p>
          <a:p>
            <a:r>
              <a:rPr lang="en-GB" dirty="0">
                <a:effectLst/>
                <a:latin typeface="Helvetica Neue" panose="02000503000000020004" pitchFamily="2" charset="0"/>
              </a:rPr>
              <a:t>Normally links back to the process step # in the process flow chart.</a:t>
            </a:r>
          </a:p>
          <a:p>
            <a:endParaRPr lang="en-GB" dirty="0">
              <a:effectLst/>
              <a:latin typeface="Helvetica Neue" panose="02000503000000020004" pitchFamily="2" charset="0"/>
            </a:endParaRPr>
          </a:p>
          <a:p>
            <a:r>
              <a:rPr lang="en-GB" b="1" dirty="0">
                <a:effectLst/>
                <a:latin typeface="Helvetica Neue" panose="02000503000000020004" pitchFamily="2" charset="0"/>
              </a:rPr>
              <a:t>Process Name</a:t>
            </a:r>
          </a:p>
          <a:p>
            <a:r>
              <a:rPr lang="en-GB" dirty="0">
                <a:effectLst/>
                <a:latin typeface="Helvetica Neue" panose="02000503000000020004" pitchFamily="2" charset="0"/>
              </a:rPr>
              <a:t>Note what is happening during this process step</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Safety Plan</a:t>
            </a:r>
          </a:p>
          <a:p>
            <a:r>
              <a:rPr lang="en-GB" dirty="0">
                <a:effectLst/>
                <a:latin typeface="Helvetica Neue" panose="02000503000000020004" pitchFamily="2" charset="0"/>
              </a:rPr>
              <a:t>Keep any special notations in this column relative to criticality. Safety or critical-to-quality specifications are the top priority in any control plan.</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Specifications and Controls </a:t>
            </a:r>
            <a:endParaRPr lang="en-GB" dirty="0">
              <a:effectLst/>
              <a:latin typeface="Helvetica Neue" panose="02000503000000020004" pitchFamily="2" charset="0"/>
            </a:endParaRPr>
          </a:p>
          <a:p>
            <a:r>
              <a:rPr lang="en-GB" dirty="0">
                <a:effectLst/>
                <a:latin typeface="Helvetica Neue" panose="02000503000000020004" pitchFamily="2" charset="0"/>
              </a:rPr>
              <a:t>Specification / Tolerance</a:t>
            </a:r>
          </a:p>
          <a:p>
            <a:r>
              <a:rPr lang="en-GB" dirty="0">
                <a:effectLst/>
                <a:latin typeface="Helvetica Neue" panose="02000503000000020004" pitchFamily="2" charset="0"/>
              </a:rPr>
              <a:t>Note the engineering specification, as stated on the drawing, along with the tolerance.</a:t>
            </a:r>
          </a:p>
          <a:p>
            <a:endParaRPr lang="en-GB" dirty="0">
              <a:effectLst/>
              <a:latin typeface="Helvetica Neue" panose="02000503000000020004" pitchFamily="2" charset="0"/>
            </a:endParaRPr>
          </a:p>
          <a:p>
            <a:r>
              <a:rPr lang="en-GB" b="1" dirty="0">
                <a:effectLst/>
                <a:latin typeface="Helvetica Neue" panose="02000503000000020004" pitchFamily="2" charset="0"/>
              </a:rPr>
              <a:t>Evaluation / Measurement</a:t>
            </a:r>
          </a:p>
          <a:p>
            <a:r>
              <a:rPr lang="en-GB" dirty="0">
                <a:effectLst/>
                <a:latin typeface="Helvetica Neue" panose="02000503000000020004" pitchFamily="2" charset="0"/>
              </a:rPr>
              <a:t>This is the method for measuring or otherwise evaluating the product/process to ensure that the specification is met.</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Sampling Requirement</a:t>
            </a:r>
          </a:p>
          <a:p>
            <a:r>
              <a:rPr lang="en-GB" dirty="0">
                <a:effectLst/>
                <a:latin typeface="Helvetica Neue" panose="02000503000000020004" pitchFamily="2" charset="0"/>
              </a:rPr>
              <a:t>How frequently the measurement will take place. Sampling requirements are usually time based </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Control method:</a:t>
            </a:r>
          </a:p>
          <a:p>
            <a:r>
              <a:rPr lang="en-GB" dirty="0">
                <a:effectLst/>
                <a:latin typeface="Helvetica Neue" panose="02000503000000020004" pitchFamily="2" charset="0"/>
              </a:rPr>
              <a:t>This column summarizes how the process is controlled, in order to deliver an in-specification result for the given spec.</a:t>
            </a:r>
            <a:br>
              <a:rPr lang="en-GB" dirty="0">
                <a:effectLst/>
                <a:latin typeface="Helvetica Neue" panose="02000503000000020004" pitchFamily="2" charset="0"/>
              </a:rPr>
            </a:br>
            <a:endParaRPr lang="en-GB" dirty="0">
              <a:effectLst/>
              <a:latin typeface="Helvetica Neue" panose="02000503000000020004" pitchFamily="2" charset="0"/>
            </a:endParaRPr>
          </a:p>
          <a:p>
            <a:r>
              <a:rPr lang="en-GB" b="1" dirty="0">
                <a:effectLst/>
                <a:latin typeface="Helvetica Neue" panose="02000503000000020004" pitchFamily="2" charset="0"/>
              </a:rPr>
              <a:t>Reaction Plan:</a:t>
            </a:r>
          </a:p>
          <a:p>
            <a:r>
              <a:rPr lang="en-GB" dirty="0">
                <a:effectLst/>
                <a:latin typeface="Helvetica Neue" panose="02000503000000020004" pitchFamily="2" charset="0"/>
              </a:rPr>
              <a:t>The reaction plan describes what must happen if an out-of-specification condition is found. This is about containing the situation to ensure that defective product does not reach the customer. The depth of the containment plan depends on the severity of the defect.</a:t>
            </a:r>
          </a:p>
        </p:txBody>
      </p:sp>
      <p:sp>
        <p:nvSpPr>
          <p:cNvPr id="4" name="Slide Number Placeholder 3"/>
          <p:cNvSpPr>
            <a:spLocks noGrp="1"/>
          </p:cNvSpPr>
          <p:nvPr>
            <p:ph type="sldNum" sz="quarter" idx="5"/>
          </p:nvPr>
        </p:nvSpPr>
        <p:spPr/>
        <p:txBody>
          <a:bodyPr/>
          <a:lstStyle/>
          <a:p>
            <a:fld id="{E733928C-498E-47B2-A599-843221D6B659}" type="slidenum">
              <a:rPr lang="en-FI" smtClean="0"/>
              <a:t>63</a:t>
            </a:fld>
            <a:endParaRPr lang="en-FI" dirty="0"/>
          </a:p>
        </p:txBody>
      </p:sp>
    </p:spTree>
    <p:extLst>
      <p:ext uri="{BB962C8B-B14F-4D97-AF65-F5344CB8AC3E}">
        <p14:creationId xmlns:p14="http://schemas.microsoft.com/office/powerpoint/2010/main" val="42723530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effectLst/>
                <a:latin typeface="Söhne"/>
              </a:rPr>
              <a:t>Statistical Process Control (SPC):</a:t>
            </a:r>
            <a:r>
              <a:rPr lang="en-GB" b="0" i="0" dirty="0">
                <a:solidFill>
                  <a:srgbClr val="374151"/>
                </a:solidFill>
                <a:effectLst/>
                <a:latin typeface="Söhne"/>
              </a:rPr>
              <a:t> Utilizes statistical techniques to monitor the stability of a process and detect any potential deviations from the desired outcomes. Control charts are commonly used in SPC to track process performance over time. For instance, a semiconductor manufacturing plant might use control charts to monitor the thickness of wafer coatings.</a:t>
            </a: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64</a:t>
            </a:fld>
            <a:endParaRPr lang="en-FI" dirty="0"/>
          </a:p>
        </p:txBody>
      </p:sp>
    </p:spTree>
    <p:extLst>
      <p:ext uri="{BB962C8B-B14F-4D97-AF65-F5344CB8AC3E}">
        <p14:creationId xmlns:p14="http://schemas.microsoft.com/office/powerpoint/2010/main" val="16717124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Statistical Process Control (SPC) charts, also known as control charts, are used to monitor and control the variation in a process over time. There are several types of SPC charts, each designed to monitor specific types of data and variations. Some common types of SPC charts include:</a:t>
            </a:r>
          </a:p>
          <a:p>
            <a:pPr algn="l">
              <a:buFont typeface="+mj-lt"/>
              <a:buAutoNum type="arabicPeriod"/>
            </a:pPr>
            <a:r>
              <a:rPr lang="en-GB" b="1" i="0" dirty="0">
                <a:solidFill>
                  <a:srgbClr val="374151"/>
                </a:solidFill>
                <a:effectLst/>
                <a:latin typeface="Söhne"/>
              </a:rPr>
              <a:t>X-bar and R Charts:</a:t>
            </a:r>
            <a:r>
              <a:rPr lang="en-GB" b="0" i="0" dirty="0">
                <a:solidFill>
                  <a:srgbClr val="374151"/>
                </a:solidFill>
                <a:effectLst/>
                <a:latin typeface="Söhne"/>
              </a:rPr>
              <a:t> These charts are used to monitor the central tendency (average) and variability (range) of a continuous data process. The X-bar chart displays the average of sample means, while the R chart displays the range of sample ranges.</a:t>
            </a:r>
          </a:p>
          <a:p>
            <a:pPr algn="l">
              <a:buFont typeface="+mj-lt"/>
              <a:buAutoNum type="arabicPeriod"/>
            </a:pPr>
            <a:r>
              <a:rPr lang="en-GB" b="1" i="0" dirty="0">
                <a:solidFill>
                  <a:srgbClr val="374151"/>
                </a:solidFill>
                <a:effectLst/>
                <a:latin typeface="Söhne"/>
              </a:rPr>
              <a:t>X-bar and S Charts:</a:t>
            </a:r>
            <a:r>
              <a:rPr lang="en-GB" b="0" i="0" dirty="0">
                <a:solidFill>
                  <a:srgbClr val="374151"/>
                </a:solidFill>
                <a:effectLst/>
                <a:latin typeface="Söhne"/>
              </a:rPr>
              <a:t> Similar to X-bar and R charts, these charts monitor the average and variability of a continuous data process. Instead of using ranges, the X-bar and S charts use the standard deviation of sample data.</a:t>
            </a:r>
          </a:p>
          <a:p>
            <a:pPr algn="l">
              <a:buFont typeface="+mj-lt"/>
              <a:buAutoNum type="arabicPeriod"/>
            </a:pPr>
            <a:r>
              <a:rPr lang="en-GB" b="1" i="0" dirty="0">
                <a:solidFill>
                  <a:srgbClr val="374151"/>
                </a:solidFill>
                <a:effectLst/>
                <a:latin typeface="Söhne"/>
              </a:rPr>
              <a:t>Individuals (I-MR) Chart:</a:t>
            </a:r>
            <a:r>
              <a:rPr lang="en-GB" b="0" i="0" dirty="0">
                <a:solidFill>
                  <a:srgbClr val="374151"/>
                </a:solidFill>
                <a:effectLst/>
                <a:latin typeface="Söhne"/>
              </a:rPr>
              <a:t> Used when collecting data one observation at a time, the Individuals or I-MR chart tracks the individual data points (I-chart) and the moving ranges between consecutive data points (MR-chart).</a:t>
            </a:r>
          </a:p>
          <a:p>
            <a:pPr algn="l">
              <a:buFont typeface="+mj-lt"/>
              <a:buAutoNum type="arabicPeriod"/>
            </a:pPr>
            <a:r>
              <a:rPr lang="en-GB" b="1" i="0" dirty="0">
                <a:solidFill>
                  <a:srgbClr val="374151"/>
                </a:solidFill>
                <a:effectLst/>
                <a:latin typeface="Söhne"/>
              </a:rPr>
              <a:t>P Chart:</a:t>
            </a:r>
            <a:r>
              <a:rPr lang="en-GB" b="0" i="0" dirty="0">
                <a:solidFill>
                  <a:srgbClr val="374151"/>
                </a:solidFill>
                <a:effectLst/>
                <a:latin typeface="Söhne"/>
              </a:rPr>
              <a:t> The P chart is used to monitor the proportion of defective items in a sample. It's suitable for attribute data that can be categorized as "defective" or "non-defective."</a:t>
            </a:r>
          </a:p>
          <a:p>
            <a:pPr algn="l">
              <a:buFont typeface="+mj-lt"/>
              <a:buAutoNum type="arabicPeriod"/>
            </a:pPr>
            <a:r>
              <a:rPr lang="en-GB" b="1" i="0" dirty="0">
                <a:solidFill>
                  <a:srgbClr val="374151"/>
                </a:solidFill>
                <a:effectLst/>
                <a:latin typeface="Söhne"/>
              </a:rPr>
              <a:t>NP Chart:</a:t>
            </a:r>
            <a:r>
              <a:rPr lang="en-GB" b="0" i="0" dirty="0">
                <a:solidFill>
                  <a:srgbClr val="374151"/>
                </a:solidFill>
                <a:effectLst/>
                <a:latin typeface="Söhne"/>
              </a:rPr>
              <a:t> Similar to the P chart, the NP chart monitors the number of defective items in a fixed-size sample, making it suitable for attribute data.</a:t>
            </a:r>
          </a:p>
          <a:p>
            <a:pPr algn="l">
              <a:buFont typeface="+mj-lt"/>
              <a:buAutoNum type="arabicPeriod"/>
            </a:pPr>
            <a:r>
              <a:rPr lang="en-GB" b="1" i="0" dirty="0">
                <a:solidFill>
                  <a:srgbClr val="374151"/>
                </a:solidFill>
                <a:effectLst/>
                <a:latin typeface="Söhne"/>
              </a:rPr>
              <a:t>C Chart:</a:t>
            </a:r>
            <a:r>
              <a:rPr lang="en-GB" b="0" i="0" dirty="0">
                <a:solidFill>
                  <a:srgbClr val="374151"/>
                </a:solidFill>
                <a:effectLst/>
                <a:latin typeface="Söhne"/>
              </a:rPr>
              <a:t> The C chart monitors the number of defects per unit in a sample. It's used for attribute data where the number of defects can vary within a fixed unit size.</a:t>
            </a:r>
          </a:p>
          <a:p>
            <a:pPr algn="l">
              <a:buFont typeface="+mj-lt"/>
              <a:buAutoNum type="arabicPeriod"/>
            </a:pPr>
            <a:r>
              <a:rPr lang="en-GB" b="1" i="0" dirty="0">
                <a:solidFill>
                  <a:srgbClr val="374151"/>
                </a:solidFill>
                <a:effectLst/>
                <a:latin typeface="Söhne"/>
              </a:rPr>
              <a:t>U Chart:</a:t>
            </a:r>
            <a:r>
              <a:rPr lang="en-GB" b="0" i="0" dirty="0">
                <a:solidFill>
                  <a:srgbClr val="374151"/>
                </a:solidFill>
                <a:effectLst/>
                <a:latin typeface="Söhne"/>
              </a:rPr>
              <a:t> The U chart monitors the number of defects per unit in a variable-size sample. It's suitable for attribute data when the unit size varies.</a:t>
            </a:r>
          </a:p>
          <a:p>
            <a:pPr algn="l">
              <a:buFont typeface="+mj-lt"/>
              <a:buAutoNum type="arabicPeriod"/>
            </a:pPr>
            <a:r>
              <a:rPr lang="en-GB" b="1" i="0" dirty="0">
                <a:solidFill>
                  <a:srgbClr val="374151"/>
                </a:solidFill>
                <a:effectLst/>
                <a:latin typeface="Söhne"/>
              </a:rPr>
              <a:t>EWMA Chart (Exponentially Weighted Moving Average):</a:t>
            </a:r>
            <a:r>
              <a:rPr lang="en-GB" b="0" i="0" dirty="0">
                <a:solidFill>
                  <a:srgbClr val="374151"/>
                </a:solidFill>
                <a:effectLst/>
                <a:latin typeface="Söhne"/>
              </a:rPr>
              <a:t> The EWMA chart is used to detect small shifts in a process. It places more weight on recent data points and is effective for detecting gradual changes.</a:t>
            </a:r>
          </a:p>
          <a:p>
            <a:pPr algn="l">
              <a:buFont typeface="+mj-lt"/>
              <a:buAutoNum type="arabicPeriod"/>
            </a:pPr>
            <a:r>
              <a:rPr lang="en-GB" b="1" i="0" dirty="0">
                <a:solidFill>
                  <a:srgbClr val="374151"/>
                </a:solidFill>
                <a:effectLst/>
                <a:latin typeface="Söhne"/>
              </a:rPr>
              <a:t>CUSUM Chart (Cumulative Sum):</a:t>
            </a:r>
            <a:r>
              <a:rPr lang="en-GB" b="0" i="0" dirty="0">
                <a:solidFill>
                  <a:srgbClr val="374151"/>
                </a:solidFill>
                <a:effectLst/>
                <a:latin typeface="Söhne"/>
              </a:rPr>
              <a:t> The CUSUM chart is used to detect small shifts in a process over time. It accumulates deviations from the target or mean value and is useful for detecting process shifts early.</a:t>
            </a:r>
          </a:p>
          <a:p>
            <a:pPr algn="l">
              <a:buFont typeface="+mj-lt"/>
              <a:buAutoNum type="arabicPeriod"/>
            </a:pPr>
            <a:r>
              <a:rPr lang="en-GB" b="1" i="0" dirty="0">
                <a:solidFill>
                  <a:srgbClr val="374151"/>
                </a:solidFill>
                <a:effectLst/>
                <a:latin typeface="Söhne"/>
              </a:rPr>
              <a:t>Z-MR Chart:</a:t>
            </a:r>
            <a:r>
              <a:rPr lang="en-GB" b="0" i="0" dirty="0">
                <a:solidFill>
                  <a:srgbClr val="374151"/>
                </a:solidFill>
                <a:effectLst/>
                <a:latin typeface="Söhne"/>
              </a:rPr>
              <a:t> This chart is used when data collected in subgroups don't follow a normal distribution. It combines a Z-chart (for averages) with an MR-chart (for ranges).</a:t>
            </a:r>
          </a:p>
          <a:p>
            <a:pPr algn="l"/>
            <a:r>
              <a:rPr lang="en-GB" b="0" i="0" dirty="0">
                <a:solidFill>
                  <a:srgbClr val="374151"/>
                </a:solidFill>
                <a:effectLst/>
                <a:latin typeface="Söhne"/>
              </a:rPr>
              <a:t>The choice of which SPC chart to use depends on the type of data being monitored (continuous or attribute), the nature of the process, and the specific goals of the monitoring effort. Different charts are suited for different situations, and selecting the appropriate chart is essential for effective process control and improvement.</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65</a:t>
            </a:fld>
            <a:endParaRPr lang="en-FI" dirty="0"/>
          </a:p>
        </p:txBody>
      </p:sp>
    </p:spTree>
    <p:extLst>
      <p:ext uri="{BB962C8B-B14F-4D97-AF65-F5344CB8AC3E}">
        <p14:creationId xmlns:p14="http://schemas.microsoft.com/office/powerpoint/2010/main" val="982580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"SOP" stands for "Standard Operating Procedure." An SOP is a detailed and documented set of step-by-step instructions that outlines how a specific task or process should be executed within an organization. It serves as a standardized guide to ensure that processes are carried out consistently and efficiently, leading to predictable and high-quality outcomes.</a:t>
            </a:r>
          </a:p>
          <a:p>
            <a:pPr marL="171450" indent="-171450">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a:p>
            <a:pPr marL="171450" indent="-171450">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In the DMAIC framework, an SOP plays a crucial role, especially in the Control phase, where the focus is on maintaining the improvements made during the Improve phase. An SOP helps ensure that the process remains in control and that the gains achieved through process improvement efforts are sustained over time. It provides a clear reference for employees to follow, minimizing variations and reducing the chances of errors or deviations.</a:t>
            </a:r>
          </a:p>
          <a:p>
            <a:pPr marL="171450" indent="-171450">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66</a:t>
            </a:fld>
            <a:endParaRPr lang="en-FI" dirty="0"/>
          </a:p>
        </p:txBody>
      </p:sp>
    </p:spTree>
    <p:extLst>
      <p:ext uri="{BB962C8B-B14F-4D97-AF65-F5344CB8AC3E}">
        <p14:creationId xmlns:p14="http://schemas.microsoft.com/office/powerpoint/2010/main" val="2640817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374151"/>
                </a:solidFill>
                <a:effectLst/>
                <a:latin typeface="Söhne"/>
              </a:rPr>
              <a:t>The best format for an SOP varies depending on the organization's preferences and guidelines, but it should always prioritize clarity, accuracy, and usability.</a:t>
            </a:r>
          </a:p>
          <a:p>
            <a:br>
              <a:rPr lang="en-GB" dirty="0"/>
            </a:br>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67</a:t>
            </a:fld>
            <a:endParaRPr lang="en-FI" dirty="0"/>
          </a:p>
        </p:txBody>
      </p:sp>
    </p:spTree>
    <p:extLst>
      <p:ext uri="{BB962C8B-B14F-4D97-AF65-F5344CB8AC3E}">
        <p14:creationId xmlns:p14="http://schemas.microsoft.com/office/powerpoint/2010/main" val="22531965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68</a:t>
            </a:fld>
            <a:endParaRPr lang="en-FI" dirty="0"/>
          </a:p>
        </p:txBody>
      </p:sp>
    </p:spTree>
    <p:extLst>
      <p:ext uri="{BB962C8B-B14F-4D97-AF65-F5344CB8AC3E}">
        <p14:creationId xmlns:p14="http://schemas.microsoft.com/office/powerpoint/2010/main" val="38330356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69</a:t>
            </a:fld>
            <a:endParaRPr lang="en-FI" dirty="0"/>
          </a:p>
        </p:txBody>
      </p:sp>
    </p:spTree>
    <p:extLst>
      <p:ext uri="{BB962C8B-B14F-4D97-AF65-F5344CB8AC3E}">
        <p14:creationId xmlns:p14="http://schemas.microsoft.com/office/powerpoint/2010/main" val="1524169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sz="1200" b="1" dirty="0">
                <a:solidFill>
                  <a:schemeClr val="tx2"/>
                </a:solidFill>
                <a:latin typeface="SF Pro Display" pitchFamily="2" charset="0"/>
                <a:ea typeface="SF Pro Display" pitchFamily="2" charset="0"/>
              </a:rPr>
              <a:t>Identify the problem</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Brainstorm and ask questions to identify </a:t>
            </a:r>
            <a:br>
              <a:rPr lang="en-US" sz="1200"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inefficiencies.</a:t>
            </a:r>
            <a:br>
              <a:rPr lang="en-US" sz="1200" b="1" dirty="0">
                <a:solidFill>
                  <a:schemeClr val="tx2"/>
                </a:solidFill>
                <a:latin typeface="SF Pro Display" pitchFamily="2" charset="0"/>
                <a:ea typeface="SF Pro Display" pitchFamily="2" charset="0"/>
              </a:rPr>
            </a:br>
            <a:endParaRPr lang="en-US" sz="1100"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Choose the team</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Get together people with different expertise</a:t>
            </a:r>
            <a:br>
              <a:rPr lang="en-US" sz="1200"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to provide a wide variety of skills and perspectives</a:t>
            </a:r>
            <a:br>
              <a:rPr lang="en-US" sz="1200"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into possible solutions. </a:t>
            </a:r>
            <a:br>
              <a:rPr lang="en-US" sz="1200" dirty="0">
                <a:solidFill>
                  <a:schemeClr val="tx2"/>
                </a:solidFill>
                <a:latin typeface="SF Pro Display" pitchFamily="2" charset="0"/>
                <a:ea typeface="SF Pro Display" pitchFamily="2" charset="0"/>
              </a:rPr>
            </a:br>
            <a:endParaRPr lang="en-US" sz="1200" b="1"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Define the scope </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Choose on what area of the project to focus on.</a:t>
            </a:r>
          </a:p>
          <a:p>
            <a:pPr marL="342900" indent="-342900">
              <a:buFont typeface="+mj-lt"/>
              <a:buAutoNum type="arabicPeriod"/>
            </a:pPr>
            <a:endParaRPr lang="en-US" sz="1200"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Map your value stream</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Map the process on three levels. Visualize the product, information and time flows.</a:t>
            </a:r>
            <a:br>
              <a:rPr lang="en-US" sz="1200" dirty="0">
                <a:solidFill>
                  <a:schemeClr val="tx2"/>
                </a:solidFill>
                <a:latin typeface="SF Pro Display" pitchFamily="2" charset="0"/>
                <a:ea typeface="SF Pro Display" pitchFamily="2" charset="0"/>
              </a:rPr>
            </a:br>
            <a:endParaRPr lang="en-US" sz="1200"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Add project data</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Include relevant metrics to help you compare data and get accurate insights on time, quality, and quantity.</a:t>
            </a:r>
            <a:br>
              <a:rPr lang="en-US" sz="1200" dirty="0">
                <a:solidFill>
                  <a:schemeClr val="tx2"/>
                </a:solidFill>
                <a:latin typeface="SF Pro Display" pitchFamily="2" charset="0"/>
                <a:ea typeface="SF Pro Display" pitchFamily="2" charset="0"/>
              </a:rPr>
            </a:br>
            <a:endParaRPr lang="en-US" sz="1200"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Create a timeline </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Set a clear timeline to get a better sense of the lead time and cycle time</a:t>
            </a:r>
            <a:br>
              <a:rPr lang="en-US" sz="1200" dirty="0">
                <a:solidFill>
                  <a:schemeClr val="tx2"/>
                </a:solidFill>
                <a:latin typeface="SF Pro Display" pitchFamily="2" charset="0"/>
                <a:ea typeface="SF Pro Display" pitchFamily="2" charset="0"/>
              </a:rPr>
            </a:br>
            <a:endParaRPr lang="en-US" sz="1200" b="1"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Analyze the current map</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Notice areas that need improvement as you build the current state map.</a:t>
            </a:r>
            <a:br>
              <a:rPr lang="en-US" sz="1200" dirty="0">
                <a:solidFill>
                  <a:schemeClr val="tx2"/>
                </a:solidFill>
                <a:latin typeface="SF Pro Display" pitchFamily="2" charset="0"/>
                <a:ea typeface="SF Pro Display" pitchFamily="2" charset="0"/>
              </a:rPr>
            </a:br>
            <a:endParaRPr lang="en-US" sz="1200" b="1"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Design the new map</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Start working on the future state map where you include elements for areas that need improvement.</a:t>
            </a:r>
            <a:br>
              <a:rPr lang="en-US" sz="1200" b="1" dirty="0">
                <a:solidFill>
                  <a:schemeClr val="tx2"/>
                </a:solidFill>
                <a:latin typeface="SF Pro Display" pitchFamily="2" charset="0"/>
                <a:ea typeface="SF Pro Display" pitchFamily="2" charset="0"/>
              </a:rPr>
            </a:br>
            <a:endParaRPr lang="en-US" sz="1200" b="1" dirty="0">
              <a:solidFill>
                <a:schemeClr val="tx2"/>
              </a:solidFill>
              <a:latin typeface="SF Pro Display" pitchFamily="2" charset="0"/>
              <a:ea typeface="SF Pro Display" pitchFamily="2" charset="0"/>
            </a:endParaRPr>
          </a:p>
          <a:p>
            <a:pPr marL="342900" indent="-342900">
              <a:buFont typeface="+mj-lt"/>
              <a:buAutoNum type="arabicPeriod"/>
            </a:pPr>
            <a:r>
              <a:rPr lang="en-US" sz="1200" b="1" dirty="0">
                <a:solidFill>
                  <a:schemeClr val="tx2"/>
                </a:solidFill>
                <a:latin typeface="SF Pro Display" pitchFamily="2" charset="0"/>
                <a:ea typeface="SF Pro Display" pitchFamily="2" charset="0"/>
              </a:rPr>
              <a:t>Implement new map</a:t>
            </a:r>
            <a:br>
              <a:rPr lang="en-US" sz="1200" b="1" dirty="0">
                <a:solidFill>
                  <a:schemeClr val="tx2"/>
                </a:solidFill>
                <a:latin typeface="SF Pro Display" pitchFamily="2" charset="0"/>
                <a:ea typeface="SF Pro Display" pitchFamily="2" charset="0"/>
              </a:rPr>
            </a:br>
            <a:r>
              <a:rPr lang="en-US" sz="1200" dirty="0">
                <a:solidFill>
                  <a:schemeClr val="tx2"/>
                </a:solidFill>
                <a:latin typeface="SF Pro Display" pitchFamily="2" charset="0"/>
                <a:ea typeface="SF Pro Display" pitchFamily="2" charset="0"/>
              </a:rPr>
              <a:t>Apply the solutions from the new map to the work process.</a:t>
            </a:r>
            <a:br>
              <a:rPr lang="en-US" sz="1200" dirty="0">
                <a:solidFill>
                  <a:schemeClr val="tx2"/>
                </a:solidFill>
                <a:latin typeface="SF Pro Display" pitchFamily="2" charset="0"/>
                <a:ea typeface="SF Pro Display" pitchFamily="2" charset="0"/>
              </a:rPr>
            </a:br>
            <a:endParaRPr lang="en-US" sz="1200" dirty="0">
              <a:solidFill>
                <a:schemeClr val="tx2"/>
              </a:solidFill>
              <a:latin typeface="SF Pro Display" pitchFamily="2" charset="0"/>
              <a:ea typeface="SF Pro Display" pitchFamily="2" charset="0"/>
            </a:endParaRPr>
          </a:p>
          <a:p>
            <a:endParaRPr lang="en-FI" dirty="0">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3242222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FI" dirty="0"/>
              <a:t>A value stream map that runs in circle because the customer demand feeds both the supply and production chain.</a:t>
            </a:r>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2626733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A SIPOC diagram focuses on capturing the high-level components and interactions of a process. It provides a broader perspective on the process and its relationship to external entities.</a:t>
            </a:r>
          </a:p>
          <a:p>
            <a:pPr marL="171450" indent="-171450" fontAlgn="base">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The SIPOC diagram is structured around five key elements: Suppliers, Inputs, Process, Outputs, and Customers. It provides a concise overview of who contributes, what is involved, and who benefits from the process.</a:t>
            </a:r>
          </a:p>
          <a:p>
            <a:pPr marL="171450" indent="-171450" fontAlgn="base">
              <a:buFont typeface="Arial" panose="020B0604020202020204" pitchFamily="34" charset="0"/>
              <a:buChar char="•"/>
            </a:pPr>
            <a:r>
              <a:rPr lang="en-GB" b="0" i="0" dirty="0">
                <a:solidFill>
                  <a:srgbClr val="374151"/>
                </a:solidFill>
                <a:effectLst/>
                <a:latin typeface="SF Pro Display" pitchFamily="2" charset="0"/>
                <a:ea typeface="SF Pro Display" pitchFamily="2" charset="0"/>
              </a:rPr>
              <a:t>SIPOC diagrams are usually less detailed than functional diagrams. They provide a simplified representation of the process's key elements without delving into the specific steps or functions.</a:t>
            </a:r>
          </a:p>
          <a:p>
            <a:pPr marL="171450" indent="-171450" fontAlgn="base">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a:p>
            <a:pPr marL="0" indent="0" fontAlgn="base">
              <a:buFont typeface="Arial" panose="020B0604020202020204" pitchFamily="34" charset="0"/>
              <a:buNone/>
            </a:pPr>
            <a:r>
              <a:rPr lang="en-GB" b="0" i="0" dirty="0">
                <a:solidFill>
                  <a:srgbClr val="374151"/>
                </a:solidFill>
                <a:effectLst/>
                <a:latin typeface="SF Pro Display" pitchFamily="2" charset="0"/>
                <a:ea typeface="SF Pro Display" pitchFamily="2" charset="0"/>
              </a:rPr>
              <a:t>To create a SIPOC diagram:</a:t>
            </a:r>
          </a:p>
          <a:p>
            <a:pPr fontAlgn="base"/>
            <a:r>
              <a:rPr lang="en-GB" sz="1200" b="1" kern="1200" dirty="0">
                <a:solidFill>
                  <a:schemeClr val="tx1"/>
                </a:solidFill>
                <a:effectLst/>
                <a:latin typeface="SF Pro Display" pitchFamily="2" charset="0"/>
                <a:ea typeface="SF Pro Display" pitchFamily="2" charset="0"/>
                <a:cs typeface="+mn-cs"/>
              </a:rPr>
              <a:t>1.</a:t>
            </a:r>
            <a:r>
              <a:rPr lang="en-GB" sz="1200" b="0" kern="1200" dirty="0">
                <a:solidFill>
                  <a:schemeClr val="tx1"/>
                </a:solidFill>
                <a:effectLst/>
                <a:latin typeface="SF Pro Display" pitchFamily="2" charset="0"/>
                <a:ea typeface="SF Pro Display" pitchFamily="2" charset="0"/>
                <a:cs typeface="+mn-cs"/>
              </a:rPr>
              <a:t> </a:t>
            </a:r>
            <a:r>
              <a:rPr lang="en-GB" sz="1200" b="1" kern="1200" dirty="0">
                <a:solidFill>
                  <a:schemeClr val="tx1"/>
                </a:solidFill>
                <a:effectLst/>
                <a:latin typeface="SF Pro Display" pitchFamily="2" charset="0"/>
                <a:ea typeface="SF Pro Display" pitchFamily="2" charset="0"/>
                <a:cs typeface="+mn-cs"/>
              </a:rPr>
              <a:t>Map The Process</a:t>
            </a:r>
            <a:r>
              <a:rPr lang="en-GB" sz="1200" b="0" kern="1200" dirty="0">
                <a:solidFill>
                  <a:schemeClr val="tx1"/>
                </a:solidFill>
                <a:effectLst/>
                <a:latin typeface="SF Pro Display" pitchFamily="2" charset="0"/>
                <a:ea typeface="SF Pro Display" pitchFamily="2" charset="0"/>
                <a:cs typeface="+mn-cs"/>
              </a:rPr>
              <a:t>. Break down the process into up to five high-level activities comprising the business process.</a:t>
            </a:r>
          </a:p>
          <a:p>
            <a:pPr fontAlgn="base"/>
            <a:r>
              <a:rPr lang="en-GB" sz="1200" b="1" kern="1200" dirty="0">
                <a:solidFill>
                  <a:schemeClr val="tx1"/>
                </a:solidFill>
                <a:effectLst/>
                <a:latin typeface="SF Pro Display" pitchFamily="2" charset="0"/>
                <a:ea typeface="SF Pro Display" pitchFamily="2" charset="0"/>
                <a:cs typeface="+mn-cs"/>
              </a:rPr>
              <a:t>2</a:t>
            </a:r>
            <a:r>
              <a:rPr lang="en-GB" sz="1200" b="0" kern="1200" dirty="0">
                <a:solidFill>
                  <a:schemeClr val="tx1"/>
                </a:solidFill>
                <a:effectLst/>
                <a:latin typeface="SF Pro Display" pitchFamily="2" charset="0"/>
                <a:ea typeface="SF Pro Display" pitchFamily="2" charset="0"/>
                <a:cs typeface="+mn-cs"/>
              </a:rPr>
              <a:t>. </a:t>
            </a:r>
            <a:r>
              <a:rPr lang="en-GB" sz="1200" b="1" kern="1200" dirty="0">
                <a:solidFill>
                  <a:schemeClr val="tx1"/>
                </a:solidFill>
                <a:effectLst/>
                <a:latin typeface="SF Pro Display" pitchFamily="2" charset="0"/>
                <a:ea typeface="SF Pro Display" pitchFamily="2" charset="0"/>
                <a:cs typeface="+mn-cs"/>
              </a:rPr>
              <a:t>Identify The Process Outputs</a:t>
            </a:r>
            <a:r>
              <a:rPr lang="en-GB" sz="1200" b="0" kern="1200" dirty="0">
                <a:solidFill>
                  <a:schemeClr val="tx1"/>
                </a:solidFill>
                <a:effectLst/>
                <a:latin typeface="SF Pro Display" pitchFamily="2" charset="0"/>
                <a:ea typeface="SF Pro Display" pitchFamily="2" charset="0"/>
                <a:cs typeface="+mn-cs"/>
              </a:rPr>
              <a:t>. Include up to five key process benefits.</a:t>
            </a:r>
          </a:p>
          <a:p>
            <a:pPr fontAlgn="base"/>
            <a:r>
              <a:rPr lang="en-GB" sz="1200" b="1" kern="1200" dirty="0">
                <a:solidFill>
                  <a:schemeClr val="tx1"/>
                </a:solidFill>
                <a:effectLst/>
                <a:latin typeface="SF Pro Display" pitchFamily="2" charset="0"/>
                <a:ea typeface="SF Pro Display" pitchFamily="2" charset="0"/>
                <a:cs typeface="+mn-cs"/>
              </a:rPr>
              <a:t>3. Identify The Customers</a:t>
            </a:r>
            <a:r>
              <a:rPr lang="en-GB" sz="1200" b="0" kern="1200" dirty="0">
                <a:solidFill>
                  <a:schemeClr val="tx1"/>
                </a:solidFill>
                <a:effectLst/>
                <a:latin typeface="SF Pro Display" pitchFamily="2" charset="0"/>
                <a:ea typeface="SF Pro Display" pitchFamily="2" charset="0"/>
                <a:cs typeface="+mn-cs"/>
              </a:rPr>
              <a:t>. Determine the recipients of the process outputs – external or internal.</a:t>
            </a:r>
          </a:p>
          <a:p>
            <a:pPr fontAlgn="base"/>
            <a:r>
              <a:rPr lang="en-GB" sz="1200" b="1" kern="1200" dirty="0">
                <a:solidFill>
                  <a:schemeClr val="tx1"/>
                </a:solidFill>
                <a:effectLst/>
                <a:latin typeface="SF Pro Display" pitchFamily="2" charset="0"/>
                <a:ea typeface="SF Pro Display" pitchFamily="2" charset="0"/>
                <a:cs typeface="+mn-cs"/>
              </a:rPr>
              <a:t>4. Determine The Process Inputs</a:t>
            </a:r>
            <a:r>
              <a:rPr lang="en-GB" sz="1200" b="0" kern="1200" dirty="0">
                <a:solidFill>
                  <a:schemeClr val="tx1"/>
                </a:solidFill>
                <a:effectLst/>
                <a:latin typeface="SF Pro Display" pitchFamily="2" charset="0"/>
                <a:ea typeface="SF Pro Display" pitchFamily="2" charset="0"/>
                <a:cs typeface="+mn-cs"/>
              </a:rPr>
              <a:t>. Map the key inputs necessary for the process completion.</a:t>
            </a:r>
          </a:p>
          <a:p>
            <a:pPr fontAlgn="base"/>
            <a:r>
              <a:rPr lang="en-GB" sz="1200" b="1" kern="1200" dirty="0">
                <a:solidFill>
                  <a:schemeClr val="tx1"/>
                </a:solidFill>
                <a:effectLst/>
                <a:latin typeface="SF Pro Display" pitchFamily="2" charset="0"/>
                <a:ea typeface="SF Pro Display" pitchFamily="2" charset="0"/>
                <a:cs typeface="+mn-cs"/>
              </a:rPr>
              <a:t>5. Identify The Suppliers</a:t>
            </a:r>
            <a:r>
              <a:rPr lang="en-GB" sz="1200" b="0" kern="1200" dirty="0">
                <a:solidFill>
                  <a:schemeClr val="tx1"/>
                </a:solidFill>
                <a:effectLst/>
                <a:latin typeface="SF Pro Display" pitchFamily="2" charset="0"/>
                <a:ea typeface="SF Pro Display" pitchFamily="2" charset="0"/>
                <a:cs typeface="+mn-cs"/>
              </a:rPr>
              <a:t>. Determine the suppliers of the inputs required by the process.</a:t>
            </a:r>
          </a:p>
          <a:p>
            <a:pPr fontAlgn="base"/>
            <a:r>
              <a:rPr lang="en-GB" sz="1200" b="0" kern="1200" dirty="0">
                <a:solidFill>
                  <a:schemeClr val="tx1"/>
                </a:solidFill>
                <a:effectLst/>
                <a:latin typeface="SF Pro Display" pitchFamily="2" charset="0"/>
                <a:ea typeface="SF Pro Display" pitchFamily="2" charset="0"/>
                <a:cs typeface="+mn-cs"/>
              </a:rPr>
              <a:t>Once the diagram is complete, it has to be shared with project leaders and stakeholders for its verification before implementation.</a:t>
            </a:r>
          </a:p>
          <a:p>
            <a:endParaRPr lang="en-GB" dirty="0">
              <a:latin typeface="SF Pro Display" pitchFamily="2" charset="0"/>
              <a:ea typeface="SF Pro Display" pitchFamily="2" charset="0"/>
            </a:endParaRPr>
          </a:p>
          <a:p>
            <a:endParaRPr lang="en-GB" dirty="0">
              <a:latin typeface="SF Pro Display" pitchFamily="2" charset="0"/>
              <a:ea typeface="SF Pro Display" pitchFamily="2" charset="0"/>
            </a:endParaRPr>
          </a:p>
          <a:p>
            <a:r>
              <a:rPr lang="en-GB" dirty="0">
                <a:latin typeface="SF Pro Display" pitchFamily="2" charset="0"/>
                <a:ea typeface="SF Pro Display" pitchFamily="2" charset="0"/>
              </a:rPr>
              <a:t>**For more transparency and better collaboration, you can implement something similar in </a:t>
            </a:r>
            <a:r>
              <a:rPr lang="en-GB" dirty="0" err="1">
                <a:latin typeface="SF Pro Display" pitchFamily="2" charset="0"/>
                <a:ea typeface="SF Pro Display" pitchFamily="2" charset="0"/>
              </a:rPr>
              <a:t>Viima</a:t>
            </a:r>
            <a:r>
              <a:rPr lang="en-GB" dirty="0">
                <a:latin typeface="SF Pro Display" pitchFamily="2" charset="0"/>
                <a:ea typeface="SF Pro Display" pitchFamily="2" charset="0"/>
              </a:rPr>
              <a:t> using the custom fields. Sign up for free to learn how you can get started. https://</a:t>
            </a:r>
            <a:r>
              <a:rPr lang="en-GB" dirty="0" err="1">
                <a:latin typeface="SF Pro Display" pitchFamily="2" charset="0"/>
                <a:ea typeface="SF Pro Display" pitchFamily="2" charset="0"/>
              </a:rPr>
              <a:t>app.viima.com</a:t>
            </a:r>
            <a:r>
              <a:rPr lang="en-GB" dirty="0">
                <a:latin typeface="SF Pro Display" pitchFamily="2" charset="0"/>
                <a:ea typeface="SF Pro Display" pitchFamily="2" charset="0"/>
              </a:rPr>
              <a:t>/signup</a:t>
            </a:r>
          </a:p>
          <a:p>
            <a:r>
              <a:rPr lang="en-GB" dirty="0">
                <a:latin typeface="SF Pro Display" pitchFamily="2" charset="0"/>
                <a:ea typeface="SF Pro Display" pitchFamily="2" charset="0"/>
              </a:rPr>
              <a:t>All users have free access to our extensive knowledge base which helps you get started through illustrated, step by step instructions on how to configure and use the software.</a:t>
            </a:r>
            <a:br>
              <a:rPr lang="en-GB" dirty="0">
                <a:latin typeface="SF Pro Display" pitchFamily="2" charset="0"/>
                <a:ea typeface="SF Pro Display" pitchFamily="2" charset="0"/>
              </a:rPr>
            </a:br>
            <a:endParaRPr lang="en-FI" dirty="0">
              <a:latin typeface="SF Pro Display" pitchFamily="2" charset="0"/>
              <a:ea typeface="SF Pro Display" pitchFamily="2" charset="0"/>
            </a:endParaRPr>
          </a:p>
          <a:p>
            <a:pPr fontAlgn="base"/>
            <a:endParaRPr lang="en-FI" dirty="0">
              <a:latin typeface="SF Pro Display" pitchFamily="2" charset="0"/>
              <a:ea typeface="SF Pro Display" pitchFamily="2" charset="0"/>
            </a:endParaRPr>
          </a:p>
          <a:p>
            <a:pPr marL="171450" indent="-171450" fontAlgn="base">
              <a:buFont typeface="Arial" panose="020B0604020202020204" pitchFamily="34" charset="0"/>
              <a:buChar char="•"/>
            </a:pPr>
            <a:endParaRPr lang="en-GB" b="0" i="0" dirty="0">
              <a:solidFill>
                <a:srgbClr val="374151"/>
              </a:solidFill>
              <a:effectLst/>
              <a:latin typeface="SF Pro Display" pitchFamily="2" charset="0"/>
              <a:ea typeface="SF Pro Display" pitchFamily="2" charset="0"/>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11</a:t>
            </a:fld>
            <a:endParaRPr lang="en-FI" dirty="0"/>
          </a:p>
        </p:txBody>
      </p:sp>
    </p:spTree>
    <p:extLst>
      <p:ext uri="{BB962C8B-B14F-4D97-AF65-F5344CB8AC3E}">
        <p14:creationId xmlns:p14="http://schemas.microsoft.com/office/powerpoint/2010/main" val="635265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0.sv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ize image background">
    <p:bg>
      <p:bgPr>
        <a:solidFill>
          <a:schemeClr val="bg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6365A8F-7F5C-0C44-8772-3C09CC4C6157}"/>
              </a:ext>
            </a:extLst>
          </p:cNvPr>
          <p:cNvSpPr>
            <a:spLocks noGrp="1"/>
          </p:cNvSpPr>
          <p:nvPr>
            <p:ph type="pic" sz="quarter" idx="12" hasCustomPrompt="1"/>
          </p:nvPr>
        </p:nvSpPr>
        <p:spPr>
          <a:xfrm>
            <a:off x="0" y="0"/>
            <a:ext cx="12192000" cy="6858000"/>
          </a:xfrm>
        </p:spPr>
        <p:txBody>
          <a:bodyPr/>
          <a:lstStyle/>
          <a:p>
            <a:r>
              <a:rPr lang="en-US" dirty="0"/>
              <a:t>Background image here (move textbox)</a:t>
            </a:r>
          </a:p>
        </p:txBody>
      </p:sp>
      <p:pic>
        <p:nvPicPr>
          <p:cNvPr id="15" name="Picture 14">
            <a:extLst>
              <a:ext uri="{FF2B5EF4-FFF2-40B4-BE49-F238E27FC236}">
                <a16:creationId xmlns:a16="http://schemas.microsoft.com/office/drawing/2014/main" id="{9E94008E-E605-6A48-A650-030C0E682FDF}"/>
              </a:ext>
            </a:extLst>
          </p:cNvPr>
          <p:cNvPicPr>
            <a:picLocks noChangeAspect="1"/>
          </p:cNvPicPr>
          <p:nvPr userDrawn="1"/>
        </p:nvPicPr>
        <p:blipFill>
          <a:blip r:embed="rId2"/>
          <a:stretch>
            <a:fillRect/>
          </a:stretch>
        </p:blipFill>
        <p:spPr>
          <a:xfrm>
            <a:off x="10440000" y="6174000"/>
            <a:ext cx="1390295" cy="496799"/>
          </a:xfrm>
          <a:prstGeom prst="rect">
            <a:avLst/>
          </a:prstGeom>
        </p:spPr>
      </p:pic>
      <p:sp>
        <p:nvSpPr>
          <p:cNvPr id="17" name="Text Placeholder 16">
            <a:extLst>
              <a:ext uri="{FF2B5EF4-FFF2-40B4-BE49-F238E27FC236}">
                <a16:creationId xmlns:a16="http://schemas.microsoft.com/office/drawing/2014/main" id="{90EE4946-D674-9F4F-82AF-60E9ED82F63E}"/>
              </a:ext>
            </a:extLst>
          </p:cNvPr>
          <p:cNvSpPr>
            <a:spLocks noGrp="1"/>
          </p:cNvSpPr>
          <p:nvPr>
            <p:ph type="body" sz="quarter" idx="11" hasCustomPrompt="1"/>
          </p:nvPr>
        </p:nvSpPr>
        <p:spPr>
          <a:xfrm>
            <a:off x="0" y="-1"/>
            <a:ext cx="12192000" cy="6857999"/>
          </a:xfrm>
          <a:gradFill>
            <a:gsLst>
              <a:gs pos="0">
                <a:schemeClr val="accent1">
                  <a:alpha val="50000"/>
                </a:schemeClr>
              </a:gs>
              <a:gs pos="100000">
                <a:srgbClr val="BBBBBB"/>
              </a:gs>
            </a:gsLst>
            <a:lin ang="13500000" scaled="1"/>
          </a:gradFill>
        </p:spPr>
        <p:txBody>
          <a:bodyPr anchor="ctr">
            <a:normAutofit/>
          </a:bodyPr>
          <a:lstStyle>
            <a:lvl1pPr marL="0" indent="0" algn="ctr">
              <a:lnSpc>
                <a:spcPct val="150000"/>
              </a:lnSpc>
              <a:buNone/>
              <a:defRPr sz="3200" b="1">
                <a:solidFill>
                  <a:schemeClr val="bg2"/>
                </a:solidFill>
              </a:defRPr>
            </a:lvl1pPr>
          </a:lstStyle>
          <a:p>
            <a:pPr lvl="0"/>
            <a:r>
              <a:rPr lang="en-US" dirty="0"/>
              <a:t>INNOVATION IS HERE TO STAY</a:t>
            </a:r>
          </a:p>
        </p:txBody>
      </p:sp>
      <p:sp>
        <p:nvSpPr>
          <p:cNvPr id="25" name="Picture Placeholder 10">
            <a:extLst>
              <a:ext uri="{FF2B5EF4-FFF2-40B4-BE49-F238E27FC236}">
                <a16:creationId xmlns:a16="http://schemas.microsoft.com/office/drawing/2014/main" id="{BA055D3E-A40E-1345-8AB3-0824338A6F83}"/>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lIns="90000">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758083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553705" y="188640"/>
            <a:ext cx="5791471" cy="1325563"/>
          </a:xfrm>
          <a:prstGeom prst="rect">
            <a:avLst/>
          </a:prstGeom>
        </p:spPr>
        <p:txBody>
          <a:bodyPr>
            <a:normAutofit/>
          </a:bodyPr>
          <a:lstStyle>
            <a:lvl1pPr algn="l">
              <a:defRPr sz="3200" b="1"/>
            </a:lvl1pPr>
          </a:lstStyle>
          <a:p>
            <a:r>
              <a:rPr lang="en-US" dirty="0"/>
              <a:t>About Viima</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C4B27F4D-788D-784F-8161-2376DA214DA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7" name="Graphic 6">
            <a:extLst>
              <a:ext uri="{FF2B5EF4-FFF2-40B4-BE49-F238E27FC236}">
                <a16:creationId xmlns:a16="http://schemas.microsoft.com/office/drawing/2014/main" id="{88606507-7840-A647-A169-07644F646B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5" name="Text Placeholder 4">
            <a:extLst>
              <a:ext uri="{FF2B5EF4-FFF2-40B4-BE49-F238E27FC236}">
                <a16:creationId xmlns:a16="http://schemas.microsoft.com/office/drawing/2014/main" id="{3DFFB27B-499E-1949-8A75-393A023B404A}"/>
              </a:ext>
            </a:extLst>
          </p:cNvPr>
          <p:cNvSpPr>
            <a:spLocks noGrp="1"/>
          </p:cNvSpPr>
          <p:nvPr>
            <p:ph type="body" sz="quarter" idx="10" hasCustomPrompt="1"/>
          </p:nvPr>
        </p:nvSpPr>
        <p:spPr>
          <a:xfrm>
            <a:off x="553706" y="1771377"/>
            <a:ext cx="5791471" cy="4402622"/>
          </a:xfrm>
        </p:spPr>
        <p:txBody>
          <a:bodyPr>
            <a:normAutofit/>
          </a:bodyPr>
          <a:lstStyle>
            <a:lvl1pPr marL="0" indent="0">
              <a:buNone/>
              <a:defRPr sz="2000"/>
            </a:lvl1pPr>
          </a:lstStyle>
          <a:p>
            <a:pPr lvl="0"/>
            <a:r>
              <a:rPr lang="en" dirty="0"/>
              <a:t>We’re on a mission to help organizations make more innovation happen.</a:t>
            </a:r>
          </a:p>
          <a:p>
            <a:pPr lvl="0"/>
            <a:endParaRPr lang="en" dirty="0"/>
          </a:p>
          <a:p>
            <a:pPr lvl="0"/>
            <a:r>
              <a:rPr lang="en" dirty="0"/>
              <a:t>…but we can’t do it alone.</a:t>
            </a:r>
          </a:p>
          <a:p>
            <a:pPr lvl="0"/>
            <a:endParaRPr lang="en" dirty="0"/>
          </a:p>
          <a:p>
            <a:pPr lvl="0"/>
            <a:r>
              <a:rPr lang="en" dirty="0"/>
              <a:t>Our Partner Program is designed to give you the tools to help your customers innovate better – and to grow your business in the process.</a:t>
            </a:r>
          </a:p>
        </p:txBody>
      </p:sp>
    </p:spTree>
    <p:extLst>
      <p:ext uri="{BB962C8B-B14F-4D97-AF65-F5344CB8AC3E}">
        <p14:creationId xmlns:p14="http://schemas.microsoft.com/office/powerpoint/2010/main" val="3746408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 id="2147483673" r:id="rId21"/>
    <p:sldLayoutId id="2147483674" r:id="rId22"/>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viima.com/blog"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viima.com/continuous-improvement"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hyperlink" Target="https://www.boardofinnovation.com/tools/brainstorm-cards/"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hyperlink" Target="https://www.viima.com/blog/idea-generation#brainstorm-cards" TargetMode="Externa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hyperlink" Target="https://www.boardofinnovation.com/tools/analogy-thinking/"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hyperlink" Target="https://www.viima.com/blog/idea-generation#analogy-thinking" TargetMode="Externa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hyperlink" Target="https://www.boardofinnovation.com/tools/opposite-thinking/"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hyperlink" Target="https://www.viima.com/blog/idea-generation#opposite-thinking" TargetMode="Externa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hyperlink" Target="https://www.viima.com/idea-challenge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interaction-design.org/literature/article/stage-2-in-the-design-thinking-process-define-the-problem-and-interpret-the-results#:~:text=A%20Point%20Of%20view%20(POV,into%20an%20actionable%20problem%20statement."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s://www.viima.com/make-innovation-happen" TargetMode="External"/><Relationship Id="rId2" Type="http://schemas.openxmlformats.org/officeDocument/2006/relationships/notesSlide" Target="../notesSlides/notesSlide66.xml"/><Relationship Id="rId1" Type="http://schemas.openxmlformats.org/officeDocument/2006/relationships/slideLayout" Target="../slideLayouts/slideLayout22.xml"/><Relationship Id="rId6" Type="http://schemas.openxmlformats.org/officeDocument/2006/relationships/image" Target="../media/image50.png"/><Relationship Id="rId5" Type="http://schemas.openxmlformats.org/officeDocument/2006/relationships/hyperlink" Target="https://www.viima.com/idea-challenges"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A785CA-2382-5740-88FA-3AEA707859A7}"/>
              </a:ext>
            </a:extLst>
          </p:cNvPr>
          <p:cNvSpPr>
            <a:spLocks noGrp="1"/>
          </p:cNvSpPr>
          <p:nvPr>
            <p:ph type="body" sz="quarter" idx="11"/>
          </p:nvPr>
        </p:nvSpPr>
        <p:spPr>
          <a:xfrm>
            <a:off x="3215680" y="1052736"/>
            <a:ext cx="5040560" cy="5040560"/>
          </a:xfrm>
          <a:prstGeom prst="ellipse">
            <a:avLst/>
          </a:prstGeom>
          <a:gradFill flip="none" rotWithShape="1">
            <a:gsLst>
              <a:gs pos="69000">
                <a:srgbClr val="55C8F6">
                  <a:lumMod val="99000"/>
                  <a:lumOff val="1000"/>
                </a:srgbClr>
              </a:gs>
              <a:gs pos="0">
                <a:schemeClr val="accent4">
                  <a:alpha val="46325"/>
                </a:schemeClr>
              </a:gs>
              <a:gs pos="100000">
                <a:schemeClr val="accent1">
                  <a:lumMod val="100000"/>
                </a:schemeClr>
              </a:gs>
            </a:gsLst>
            <a:path path="circle">
              <a:fillToRect l="100000" t="100000"/>
            </a:path>
            <a:tileRect r="-100000" b="-100000"/>
          </a:gradFill>
        </p:spPr>
        <p:txBody>
          <a:bodyPr lIns="0" tIns="0" rIns="36000" bIns="72000">
            <a:normAutofit/>
          </a:bodyPr>
          <a:lstStyle/>
          <a:p>
            <a:pPr>
              <a:lnSpc>
                <a:spcPct val="100000"/>
              </a:lnSpc>
            </a:pPr>
            <a:r>
              <a:rPr lang="en-US" sz="5000" spc="300" dirty="0">
                <a:latin typeface="SF Pro Display" pitchFamily="2" charset="0"/>
                <a:ea typeface="SF Pro Display" pitchFamily="2" charset="0"/>
              </a:rPr>
              <a:t>LEAN SIX SIGMA TOOLKIT</a:t>
            </a:r>
          </a:p>
        </p:txBody>
      </p:sp>
      <p:pic>
        <p:nvPicPr>
          <p:cNvPr id="2" name="Picture Placeholder 6">
            <a:extLst>
              <a:ext uri="{FF2B5EF4-FFF2-40B4-BE49-F238E27FC236}">
                <a16:creationId xmlns:a16="http://schemas.microsoft.com/office/drawing/2014/main" id="{D6F1A75A-9B60-8E44-14E2-D98249C9785C}"/>
              </a:ext>
            </a:extLst>
          </p:cNvPr>
          <p:cNvPicPr>
            <a:picLocks noChangeAspect="1"/>
          </p:cNvPicPr>
          <p:nvPr/>
        </p:nvPicPr>
        <p:blipFill>
          <a:blip r:embed="rId3"/>
          <a:srcRect t="354" b="354"/>
          <a:stretch>
            <a:fillRect/>
          </a:stretch>
        </p:blipFill>
        <p:spPr>
          <a:xfrm>
            <a:off x="10439400" y="6173788"/>
            <a:ext cx="1401763" cy="496887"/>
          </a:xfrm>
          <a:prstGeom prst="rect">
            <a:avLst/>
          </a:prstGeom>
        </p:spPr>
      </p:pic>
    </p:spTree>
    <p:extLst>
      <p:ext uri="{BB962C8B-B14F-4D97-AF65-F5344CB8AC3E}">
        <p14:creationId xmlns:p14="http://schemas.microsoft.com/office/powerpoint/2010/main" val="3142259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7455F1-8069-4D18-DE3A-B136A20DC16C}"/>
              </a:ext>
            </a:extLst>
          </p:cNvPr>
          <p:cNvSpPr txBox="1">
            <a:spLocks/>
          </p:cNvSpPr>
          <p:nvPr/>
        </p:nvSpPr>
        <p:spPr>
          <a:xfrm>
            <a:off x="412933" y="181462"/>
            <a:ext cx="5744938"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Value Stream Mapping example</a:t>
            </a:r>
            <a:endPar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endParaRPr>
          </a:p>
        </p:txBody>
      </p:sp>
      <p:sp>
        <p:nvSpPr>
          <p:cNvPr id="39" name="Rounded Rectangle 38">
            <a:extLst>
              <a:ext uri="{FF2B5EF4-FFF2-40B4-BE49-F238E27FC236}">
                <a16:creationId xmlns:a16="http://schemas.microsoft.com/office/drawing/2014/main" id="{C0784FCE-B32B-4D87-23EC-CC604B35BFCC}"/>
              </a:ext>
            </a:extLst>
          </p:cNvPr>
          <p:cNvSpPr/>
          <p:nvPr/>
        </p:nvSpPr>
        <p:spPr>
          <a:xfrm>
            <a:off x="178587" y="1596602"/>
            <a:ext cx="1181542" cy="460597"/>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Information flow</a:t>
            </a:r>
          </a:p>
        </p:txBody>
      </p:sp>
      <p:sp>
        <p:nvSpPr>
          <p:cNvPr id="41" name="Rounded Rectangle 40">
            <a:extLst>
              <a:ext uri="{FF2B5EF4-FFF2-40B4-BE49-F238E27FC236}">
                <a16:creationId xmlns:a16="http://schemas.microsoft.com/office/drawing/2014/main" id="{94399901-B4F2-DA62-7ACE-CC4EE6B5021B}"/>
              </a:ext>
            </a:extLst>
          </p:cNvPr>
          <p:cNvSpPr/>
          <p:nvPr/>
        </p:nvSpPr>
        <p:spPr>
          <a:xfrm>
            <a:off x="198461" y="3271174"/>
            <a:ext cx="1181543" cy="32470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Product flow</a:t>
            </a:r>
          </a:p>
        </p:txBody>
      </p:sp>
      <p:sp>
        <p:nvSpPr>
          <p:cNvPr id="3" name="Rounded Rectangle 2">
            <a:extLst>
              <a:ext uri="{FF2B5EF4-FFF2-40B4-BE49-F238E27FC236}">
                <a16:creationId xmlns:a16="http://schemas.microsoft.com/office/drawing/2014/main" id="{5F69F30E-8200-F4C0-48FF-68F3F5B05BE3}"/>
              </a:ext>
            </a:extLst>
          </p:cNvPr>
          <p:cNvSpPr/>
          <p:nvPr/>
        </p:nvSpPr>
        <p:spPr>
          <a:xfrm>
            <a:off x="198462" y="5016824"/>
            <a:ext cx="1181542" cy="32470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Time flow</a:t>
            </a:r>
          </a:p>
        </p:txBody>
      </p:sp>
      <p:cxnSp>
        <p:nvCxnSpPr>
          <p:cNvPr id="6" name="Straight Connector 5">
            <a:extLst>
              <a:ext uri="{FF2B5EF4-FFF2-40B4-BE49-F238E27FC236}">
                <a16:creationId xmlns:a16="http://schemas.microsoft.com/office/drawing/2014/main" id="{19A52CC4-9499-15D4-87C5-4B2D3687F50A}"/>
              </a:ext>
            </a:extLst>
          </p:cNvPr>
          <p:cNvCxnSpPr/>
          <p:nvPr/>
        </p:nvCxnSpPr>
        <p:spPr>
          <a:xfrm>
            <a:off x="551384" y="2348880"/>
            <a:ext cx="1116124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45F8247-C21D-D8D2-0C48-0465AB17102A}"/>
              </a:ext>
            </a:extLst>
          </p:cNvPr>
          <p:cNvCxnSpPr/>
          <p:nvPr/>
        </p:nvCxnSpPr>
        <p:spPr>
          <a:xfrm>
            <a:off x="531508" y="4725144"/>
            <a:ext cx="1116124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4438E791-D0F3-BF04-3258-E1BD4B751483}"/>
              </a:ext>
            </a:extLst>
          </p:cNvPr>
          <p:cNvSpPr/>
          <p:nvPr/>
        </p:nvSpPr>
        <p:spPr>
          <a:xfrm>
            <a:off x="5681092" y="1189761"/>
            <a:ext cx="1604051" cy="557625"/>
          </a:xfrm>
          <a:prstGeom prst="roundRect">
            <a:avLst>
              <a:gd name="adj" fmla="val 5124"/>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Production </a:t>
            </a:r>
          </a:p>
          <a:p>
            <a:pPr algn="ctr"/>
            <a:r>
              <a:rPr lang="en-US" sz="1200" dirty="0">
                <a:solidFill>
                  <a:schemeClr val="bg1"/>
                </a:solidFill>
                <a:latin typeface="SF Pro Display" pitchFamily="2" charset="0"/>
                <a:ea typeface="SF Pro Display" pitchFamily="2" charset="0"/>
              </a:rPr>
              <a:t>Control</a:t>
            </a:r>
          </a:p>
        </p:txBody>
      </p:sp>
      <p:sp>
        <p:nvSpPr>
          <p:cNvPr id="9" name="Rounded Rectangle 8">
            <a:extLst>
              <a:ext uri="{FF2B5EF4-FFF2-40B4-BE49-F238E27FC236}">
                <a16:creationId xmlns:a16="http://schemas.microsoft.com/office/drawing/2014/main" id="{D2BADCC6-9097-CE95-3CFB-FED30996B396}"/>
              </a:ext>
            </a:extLst>
          </p:cNvPr>
          <p:cNvSpPr/>
          <p:nvPr/>
        </p:nvSpPr>
        <p:spPr>
          <a:xfrm>
            <a:off x="3071664" y="3041018"/>
            <a:ext cx="1124490" cy="349853"/>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Milling</a:t>
            </a:r>
          </a:p>
        </p:txBody>
      </p:sp>
      <p:cxnSp>
        <p:nvCxnSpPr>
          <p:cNvPr id="10" name="Straight Connector 9">
            <a:extLst>
              <a:ext uri="{FF2B5EF4-FFF2-40B4-BE49-F238E27FC236}">
                <a16:creationId xmlns:a16="http://schemas.microsoft.com/office/drawing/2014/main" id="{9033FFEB-B6D2-7BD7-E572-B397357968D0}"/>
              </a:ext>
            </a:extLst>
          </p:cNvPr>
          <p:cNvCxnSpPr>
            <a:cxnSpLocks/>
            <a:stCxn id="8" idx="2"/>
          </p:cNvCxnSpPr>
          <p:nvPr/>
        </p:nvCxnSpPr>
        <p:spPr>
          <a:xfrm flipH="1">
            <a:off x="5520695" y="1747386"/>
            <a:ext cx="962423" cy="1293632"/>
          </a:xfrm>
          <a:prstGeom prst="line">
            <a:avLst/>
          </a:prstGeom>
          <a:ln>
            <a:solidFill>
              <a:schemeClr val="bg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A71020A-EBD3-3810-2CE4-26E687EF3A94}"/>
              </a:ext>
            </a:extLst>
          </p:cNvPr>
          <p:cNvCxnSpPr>
            <a:cxnSpLocks/>
            <a:stCxn id="8" idx="2"/>
            <a:endCxn id="9" idx="0"/>
          </p:cNvCxnSpPr>
          <p:nvPr/>
        </p:nvCxnSpPr>
        <p:spPr>
          <a:xfrm flipH="1">
            <a:off x="3633909" y="1747386"/>
            <a:ext cx="2849209" cy="1293632"/>
          </a:xfrm>
          <a:prstGeom prst="line">
            <a:avLst/>
          </a:prstGeom>
          <a:ln>
            <a:solidFill>
              <a:schemeClr val="bg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D7C26DB-DCAB-FF9D-26F4-1EAF7829D0FC}"/>
              </a:ext>
            </a:extLst>
          </p:cNvPr>
          <p:cNvCxnSpPr>
            <a:cxnSpLocks/>
            <a:endCxn id="8" idx="2"/>
          </p:cNvCxnSpPr>
          <p:nvPr/>
        </p:nvCxnSpPr>
        <p:spPr>
          <a:xfrm flipH="1" flipV="1">
            <a:off x="6483118" y="1747386"/>
            <a:ext cx="923503" cy="1305681"/>
          </a:xfrm>
          <a:prstGeom prst="line">
            <a:avLst/>
          </a:prstGeom>
          <a:ln>
            <a:solidFill>
              <a:schemeClr val="bg2">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6145820-E6CA-AA57-A26D-F1B6DF542E86}"/>
              </a:ext>
            </a:extLst>
          </p:cNvPr>
          <p:cNvCxnSpPr>
            <a:cxnSpLocks/>
            <a:endCxn id="8" idx="2"/>
          </p:cNvCxnSpPr>
          <p:nvPr/>
        </p:nvCxnSpPr>
        <p:spPr>
          <a:xfrm flipH="1" flipV="1">
            <a:off x="6483118" y="1747386"/>
            <a:ext cx="2809429" cy="1293632"/>
          </a:xfrm>
          <a:prstGeom prst="line">
            <a:avLst/>
          </a:prstGeom>
          <a:ln>
            <a:solidFill>
              <a:schemeClr val="bg2">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1871C6ED-DD69-9B10-C3D4-998D279FC5EA}"/>
              </a:ext>
            </a:extLst>
          </p:cNvPr>
          <p:cNvGrpSpPr/>
          <p:nvPr/>
        </p:nvGrpSpPr>
        <p:grpSpPr>
          <a:xfrm>
            <a:off x="1508408" y="1235670"/>
            <a:ext cx="1099268" cy="706099"/>
            <a:chOff x="3844890" y="1404423"/>
            <a:chExt cx="1099268" cy="706099"/>
          </a:xfrm>
        </p:grpSpPr>
        <p:sp>
          <p:nvSpPr>
            <p:cNvPr id="54" name="Right Triangle 53">
              <a:extLst>
                <a:ext uri="{FF2B5EF4-FFF2-40B4-BE49-F238E27FC236}">
                  <a16:creationId xmlns:a16="http://schemas.microsoft.com/office/drawing/2014/main" id="{1CEBE7E7-C863-D388-56AC-FF08321929F4}"/>
                </a:ext>
              </a:extLst>
            </p:cNvPr>
            <p:cNvSpPr/>
            <p:nvPr/>
          </p:nvSpPr>
          <p:spPr>
            <a:xfrm flipH="1">
              <a:off x="3844890" y="1453349"/>
              <a:ext cx="412332" cy="280093"/>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55" name="Right Triangle 54">
              <a:extLst>
                <a:ext uri="{FF2B5EF4-FFF2-40B4-BE49-F238E27FC236}">
                  <a16:creationId xmlns:a16="http://schemas.microsoft.com/office/drawing/2014/main" id="{40D54E87-1128-CC39-ABBA-821C59E83621}"/>
                </a:ext>
              </a:extLst>
            </p:cNvPr>
            <p:cNvSpPr/>
            <p:nvPr/>
          </p:nvSpPr>
          <p:spPr>
            <a:xfrm flipH="1">
              <a:off x="4121208" y="1424026"/>
              <a:ext cx="521409" cy="345529"/>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56" name="Right Triangle 55">
              <a:extLst>
                <a:ext uri="{FF2B5EF4-FFF2-40B4-BE49-F238E27FC236}">
                  <a16:creationId xmlns:a16="http://schemas.microsoft.com/office/drawing/2014/main" id="{9A874FFF-EB3E-0EE5-30B7-957CB757BB61}"/>
                </a:ext>
              </a:extLst>
            </p:cNvPr>
            <p:cNvSpPr/>
            <p:nvPr/>
          </p:nvSpPr>
          <p:spPr>
            <a:xfrm flipH="1">
              <a:off x="4531825" y="1404423"/>
              <a:ext cx="412332" cy="345529"/>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38" name="Rounded Rectangle 37">
              <a:extLst>
                <a:ext uri="{FF2B5EF4-FFF2-40B4-BE49-F238E27FC236}">
                  <a16:creationId xmlns:a16="http://schemas.microsoft.com/office/drawing/2014/main" id="{924AAEF2-7A87-5858-A1CC-1A6B82AD5D84}"/>
                </a:ext>
              </a:extLst>
            </p:cNvPr>
            <p:cNvSpPr/>
            <p:nvPr/>
          </p:nvSpPr>
          <p:spPr>
            <a:xfrm>
              <a:off x="3844890" y="1716932"/>
              <a:ext cx="1099268" cy="393590"/>
            </a:xfrm>
            <a:prstGeom prst="roundRect">
              <a:avLst>
                <a:gd name="adj" fmla="val 5124"/>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Supplier</a:t>
              </a:r>
            </a:p>
          </p:txBody>
        </p:sp>
      </p:grpSp>
      <p:sp>
        <p:nvSpPr>
          <p:cNvPr id="40" name="Rounded Rectangle 39">
            <a:extLst>
              <a:ext uri="{FF2B5EF4-FFF2-40B4-BE49-F238E27FC236}">
                <a16:creationId xmlns:a16="http://schemas.microsoft.com/office/drawing/2014/main" id="{F842B62E-3018-7477-015B-2B9CA9C007B8}"/>
              </a:ext>
            </a:extLst>
          </p:cNvPr>
          <p:cNvSpPr/>
          <p:nvPr/>
        </p:nvSpPr>
        <p:spPr>
          <a:xfrm>
            <a:off x="7835473" y="1780578"/>
            <a:ext cx="1570508" cy="315164"/>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Market forecast</a:t>
            </a:r>
          </a:p>
        </p:txBody>
      </p:sp>
      <p:sp>
        <p:nvSpPr>
          <p:cNvPr id="42" name="Rounded Rectangle 41">
            <a:extLst>
              <a:ext uri="{FF2B5EF4-FFF2-40B4-BE49-F238E27FC236}">
                <a16:creationId xmlns:a16="http://schemas.microsoft.com/office/drawing/2014/main" id="{6788AA7E-C7E0-50CB-754C-AB6B2298AC5C}"/>
              </a:ext>
            </a:extLst>
          </p:cNvPr>
          <p:cNvSpPr/>
          <p:nvPr/>
        </p:nvSpPr>
        <p:spPr>
          <a:xfrm>
            <a:off x="1628634" y="3296600"/>
            <a:ext cx="979041" cy="377883"/>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Recycling</a:t>
            </a:r>
          </a:p>
        </p:txBody>
      </p:sp>
      <p:sp>
        <p:nvSpPr>
          <p:cNvPr id="43" name="Rounded Rectangle 42">
            <a:extLst>
              <a:ext uri="{FF2B5EF4-FFF2-40B4-BE49-F238E27FC236}">
                <a16:creationId xmlns:a16="http://schemas.microsoft.com/office/drawing/2014/main" id="{1F149525-4DBE-732F-96CA-CDA7FFED1D3C}"/>
              </a:ext>
            </a:extLst>
          </p:cNvPr>
          <p:cNvSpPr/>
          <p:nvPr/>
        </p:nvSpPr>
        <p:spPr>
          <a:xfrm>
            <a:off x="3071664" y="3861048"/>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CT: 2 min</a:t>
            </a:r>
          </a:p>
        </p:txBody>
      </p:sp>
      <p:sp>
        <p:nvSpPr>
          <p:cNvPr id="47" name="Rounded Rectangle 46">
            <a:extLst>
              <a:ext uri="{FF2B5EF4-FFF2-40B4-BE49-F238E27FC236}">
                <a16:creationId xmlns:a16="http://schemas.microsoft.com/office/drawing/2014/main" id="{731D6B3E-8F84-CD87-157D-3C536F01CCCC}"/>
              </a:ext>
            </a:extLst>
          </p:cNvPr>
          <p:cNvSpPr/>
          <p:nvPr/>
        </p:nvSpPr>
        <p:spPr>
          <a:xfrm>
            <a:off x="10043299" y="3263876"/>
            <a:ext cx="1224136" cy="349854"/>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Shipping</a:t>
            </a:r>
          </a:p>
        </p:txBody>
      </p:sp>
      <p:sp>
        <p:nvSpPr>
          <p:cNvPr id="48" name="Rounded Rectangle 47">
            <a:extLst>
              <a:ext uri="{FF2B5EF4-FFF2-40B4-BE49-F238E27FC236}">
                <a16:creationId xmlns:a16="http://schemas.microsoft.com/office/drawing/2014/main" id="{0F2F5BF9-46FB-6D3E-5B8C-A101B967134F}"/>
              </a:ext>
            </a:extLst>
          </p:cNvPr>
          <p:cNvSpPr/>
          <p:nvPr/>
        </p:nvSpPr>
        <p:spPr>
          <a:xfrm>
            <a:off x="5580181" y="2552989"/>
            <a:ext cx="3409707" cy="305110"/>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Daily schedule</a:t>
            </a:r>
          </a:p>
        </p:txBody>
      </p:sp>
      <p:sp>
        <p:nvSpPr>
          <p:cNvPr id="49" name="Rounded Rectangle 48">
            <a:extLst>
              <a:ext uri="{FF2B5EF4-FFF2-40B4-BE49-F238E27FC236}">
                <a16:creationId xmlns:a16="http://schemas.microsoft.com/office/drawing/2014/main" id="{5634BC23-7026-1BFE-B99A-4103380E8D80}"/>
              </a:ext>
            </a:extLst>
          </p:cNvPr>
          <p:cNvSpPr/>
          <p:nvPr/>
        </p:nvSpPr>
        <p:spPr>
          <a:xfrm>
            <a:off x="10344472" y="5165738"/>
            <a:ext cx="1440161" cy="454767"/>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Total lead time: 60 days</a:t>
            </a:r>
          </a:p>
        </p:txBody>
      </p:sp>
      <p:sp>
        <p:nvSpPr>
          <p:cNvPr id="59" name="Rounded Rectangle 58">
            <a:extLst>
              <a:ext uri="{FF2B5EF4-FFF2-40B4-BE49-F238E27FC236}">
                <a16:creationId xmlns:a16="http://schemas.microsoft.com/office/drawing/2014/main" id="{685606E7-E57E-25B5-DDC5-2C5EA83BCBD6}"/>
              </a:ext>
            </a:extLst>
          </p:cNvPr>
          <p:cNvSpPr/>
          <p:nvPr/>
        </p:nvSpPr>
        <p:spPr>
          <a:xfrm>
            <a:off x="3527489" y="1795605"/>
            <a:ext cx="1099268" cy="314162"/>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Daily order</a:t>
            </a:r>
          </a:p>
        </p:txBody>
      </p:sp>
      <p:grpSp>
        <p:nvGrpSpPr>
          <p:cNvPr id="64" name="Group 63">
            <a:extLst>
              <a:ext uri="{FF2B5EF4-FFF2-40B4-BE49-F238E27FC236}">
                <a16:creationId xmlns:a16="http://schemas.microsoft.com/office/drawing/2014/main" id="{37FA0461-7DDF-2D06-F959-3226F13AE109}"/>
              </a:ext>
            </a:extLst>
          </p:cNvPr>
          <p:cNvGrpSpPr/>
          <p:nvPr/>
        </p:nvGrpSpPr>
        <p:grpSpPr>
          <a:xfrm>
            <a:off x="9857640" y="1198421"/>
            <a:ext cx="1099268" cy="706099"/>
            <a:chOff x="9292547" y="1241079"/>
            <a:chExt cx="1099268" cy="706099"/>
          </a:xfrm>
        </p:grpSpPr>
        <p:sp>
          <p:nvSpPr>
            <p:cNvPr id="60" name="Right Triangle 59">
              <a:extLst>
                <a:ext uri="{FF2B5EF4-FFF2-40B4-BE49-F238E27FC236}">
                  <a16:creationId xmlns:a16="http://schemas.microsoft.com/office/drawing/2014/main" id="{D757BE34-592D-5BB4-D7A8-2122BB63ABC6}"/>
                </a:ext>
              </a:extLst>
            </p:cNvPr>
            <p:cNvSpPr/>
            <p:nvPr/>
          </p:nvSpPr>
          <p:spPr>
            <a:xfrm flipH="1">
              <a:off x="9292547" y="1290005"/>
              <a:ext cx="412332" cy="280093"/>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61" name="Right Triangle 60">
              <a:extLst>
                <a:ext uri="{FF2B5EF4-FFF2-40B4-BE49-F238E27FC236}">
                  <a16:creationId xmlns:a16="http://schemas.microsoft.com/office/drawing/2014/main" id="{4E8F602B-7FBB-CFBB-ED79-C75EA775573A}"/>
                </a:ext>
              </a:extLst>
            </p:cNvPr>
            <p:cNvSpPr/>
            <p:nvPr/>
          </p:nvSpPr>
          <p:spPr>
            <a:xfrm flipH="1">
              <a:off x="9568865" y="1260682"/>
              <a:ext cx="521409" cy="345529"/>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62" name="Right Triangle 61">
              <a:extLst>
                <a:ext uri="{FF2B5EF4-FFF2-40B4-BE49-F238E27FC236}">
                  <a16:creationId xmlns:a16="http://schemas.microsoft.com/office/drawing/2014/main" id="{E469DAC2-F077-05EC-637C-DA6F7BECB40D}"/>
                </a:ext>
              </a:extLst>
            </p:cNvPr>
            <p:cNvSpPr/>
            <p:nvPr/>
          </p:nvSpPr>
          <p:spPr>
            <a:xfrm flipH="1">
              <a:off x="9979482" y="1241079"/>
              <a:ext cx="412332" cy="345529"/>
            </a:xfrm>
            <a:prstGeom prst="rtTriangle">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solidFill>
                  <a:srgbClr val="2AC6F0"/>
                </a:solidFill>
                <a:latin typeface="SF Pro Display" pitchFamily="2" charset="0"/>
                <a:ea typeface="SF Pro Display" pitchFamily="2" charset="0"/>
              </a:endParaRPr>
            </a:p>
          </p:txBody>
        </p:sp>
        <p:sp>
          <p:nvSpPr>
            <p:cNvPr id="63" name="Rounded Rectangle 62">
              <a:extLst>
                <a:ext uri="{FF2B5EF4-FFF2-40B4-BE49-F238E27FC236}">
                  <a16:creationId xmlns:a16="http://schemas.microsoft.com/office/drawing/2014/main" id="{4965D97F-E0B1-7ED6-6297-AF00C55A3C7C}"/>
                </a:ext>
              </a:extLst>
            </p:cNvPr>
            <p:cNvSpPr/>
            <p:nvPr/>
          </p:nvSpPr>
          <p:spPr>
            <a:xfrm>
              <a:off x="9292547" y="1553588"/>
              <a:ext cx="1099268" cy="393590"/>
            </a:xfrm>
            <a:prstGeom prst="roundRect">
              <a:avLst>
                <a:gd name="adj" fmla="val 5124"/>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Customer</a:t>
              </a:r>
            </a:p>
          </p:txBody>
        </p:sp>
      </p:grpSp>
      <p:sp>
        <p:nvSpPr>
          <p:cNvPr id="73" name="Right Arrow 72">
            <a:extLst>
              <a:ext uri="{FF2B5EF4-FFF2-40B4-BE49-F238E27FC236}">
                <a16:creationId xmlns:a16="http://schemas.microsoft.com/office/drawing/2014/main" id="{5AF5DE10-83C7-B960-798B-694D76F6AB11}"/>
              </a:ext>
            </a:extLst>
          </p:cNvPr>
          <p:cNvSpPr/>
          <p:nvPr/>
        </p:nvSpPr>
        <p:spPr>
          <a:xfrm>
            <a:off x="4262682" y="3349256"/>
            <a:ext cx="561852" cy="133513"/>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4" name="Right Arrow 73">
            <a:extLst>
              <a:ext uri="{FF2B5EF4-FFF2-40B4-BE49-F238E27FC236}">
                <a16:creationId xmlns:a16="http://schemas.microsoft.com/office/drawing/2014/main" id="{7A78A967-7AC8-B757-4C9F-163966B2EB0B}"/>
              </a:ext>
            </a:extLst>
          </p:cNvPr>
          <p:cNvSpPr/>
          <p:nvPr/>
        </p:nvSpPr>
        <p:spPr>
          <a:xfrm>
            <a:off x="6163272" y="3349256"/>
            <a:ext cx="561852" cy="133513"/>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5" name="Right Arrow 74">
            <a:extLst>
              <a:ext uri="{FF2B5EF4-FFF2-40B4-BE49-F238E27FC236}">
                <a16:creationId xmlns:a16="http://schemas.microsoft.com/office/drawing/2014/main" id="{AD43FFE1-A078-DAEB-96FE-B77A4C669DE6}"/>
              </a:ext>
            </a:extLst>
          </p:cNvPr>
          <p:cNvSpPr/>
          <p:nvPr/>
        </p:nvSpPr>
        <p:spPr>
          <a:xfrm>
            <a:off x="8047339" y="3349256"/>
            <a:ext cx="561852" cy="133513"/>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6" name="Right Arrow 75">
            <a:extLst>
              <a:ext uri="{FF2B5EF4-FFF2-40B4-BE49-F238E27FC236}">
                <a16:creationId xmlns:a16="http://schemas.microsoft.com/office/drawing/2014/main" id="{93C13337-4768-22C4-5A30-93B87FBD4307}"/>
              </a:ext>
            </a:extLst>
          </p:cNvPr>
          <p:cNvSpPr/>
          <p:nvPr/>
        </p:nvSpPr>
        <p:spPr>
          <a:xfrm rot="5400000">
            <a:off x="1420970" y="2555717"/>
            <a:ext cx="1258034" cy="129252"/>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7" name="Right Arrow 76">
            <a:extLst>
              <a:ext uri="{FF2B5EF4-FFF2-40B4-BE49-F238E27FC236}">
                <a16:creationId xmlns:a16="http://schemas.microsoft.com/office/drawing/2014/main" id="{AED17C8B-AE1F-B005-5343-BE8F6F8ECA50}"/>
              </a:ext>
            </a:extLst>
          </p:cNvPr>
          <p:cNvSpPr/>
          <p:nvPr/>
        </p:nvSpPr>
        <p:spPr>
          <a:xfrm rot="5400000" flipH="1">
            <a:off x="9971009" y="2471769"/>
            <a:ext cx="1202974" cy="165742"/>
          </a:xfrm>
          <a:prstGeom prst="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8" name="Rounded Rectangle 77">
            <a:extLst>
              <a:ext uri="{FF2B5EF4-FFF2-40B4-BE49-F238E27FC236}">
                <a16:creationId xmlns:a16="http://schemas.microsoft.com/office/drawing/2014/main" id="{5C175D79-8446-701D-74AA-55120F98ECCA}"/>
              </a:ext>
            </a:extLst>
          </p:cNvPr>
          <p:cNvSpPr/>
          <p:nvPr/>
        </p:nvSpPr>
        <p:spPr>
          <a:xfrm>
            <a:off x="3071664" y="3419861"/>
            <a:ext cx="1124490" cy="357564"/>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2 people</a:t>
            </a:r>
          </a:p>
        </p:txBody>
      </p:sp>
      <p:sp>
        <p:nvSpPr>
          <p:cNvPr id="80" name="Rounded Rectangle 79">
            <a:extLst>
              <a:ext uri="{FF2B5EF4-FFF2-40B4-BE49-F238E27FC236}">
                <a16:creationId xmlns:a16="http://schemas.microsoft.com/office/drawing/2014/main" id="{AD72BE6C-0C39-7999-2748-8F570DFB3257}"/>
              </a:ext>
            </a:extLst>
          </p:cNvPr>
          <p:cNvSpPr/>
          <p:nvPr/>
        </p:nvSpPr>
        <p:spPr>
          <a:xfrm>
            <a:off x="3071664" y="4232776"/>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C/O: 3 </a:t>
            </a:r>
            <a:r>
              <a:rPr lang="en-US" sz="1200" dirty="0" err="1">
                <a:solidFill>
                  <a:schemeClr val="bg1"/>
                </a:solidFill>
                <a:latin typeface="SF Pro Display" pitchFamily="2" charset="0"/>
                <a:ea typeface="SF Pro Display" pitchFamily="2" charset="0"/>
              </a:rPr>
              <a:t>hr</a:t>
            </a:r>
            <a:endParaRPr lang="en-US" sz="1200" dirty="0">
              <a:solidFill>
                <a:schemeClr val="bg1"/>
              </a:solidFill>
              <a:latin typeface="SF Pro Display" pitchFamily="2" charset="0"/>
              <a:ea typeface="SF Pro Display" pitchFamily="2" charset="0"/>
            </a:endParaRPr>
          </a:p>
        </p:txBody>
      </p:sp>
      <p:sp>
        <p:nvSpPr>
          <p:cNvPr id="81" name="Rounded Rectangle 80">
            <a:extLst>
              <a:ext uri="{FF2B5EF4-FFF2-40B4-BE49-F238E27FC236}">
                <a16:creationId xmlns:a16="http://schemas.microsoft.com/office/drawing/2014/main" id="{6FD47021-678D-32BB-48F0-CFBBD33ABC73}"/>
              </a:ext>
            </a:extLst>
          </p:cNvPr>
          <p:cNvSpPr/>
          <p:nvPr/>
        </p:nvSpPr>
        <p:spPr>
          <a:xfrm>
            <a:off x="4963822" y="3041018"/>
            <a:ext cx="1124490" cy="349853"/>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Welding</a:t>
            </a:r>
          </a:p>
        </p:txBody>
      </p:sp>
      <p:sp>
        <p:nvSpPr>
          <p:cNvPr id="82" name="Rounded Rectangle 81">
            <a:extLst>
              <a:ext uri="{FF2B5EF4-FFF2-40B4-BE49-F238E27FC236}">
                <a16:creationId xmlns:a16="http://schemas.microsoft.com/office/drawing/2014/main" id="{4C7F651D-E9BB-F7CB-60EE-08BA78C61B80}"/>
              </a:ext>
            </a:extLst>
          </p:cNvPr>
          <p:cNvSpPr/>
          <p:nvPr/>
        </p:nvSpPr>
        <p:spPr>
          <a:xfrm>
            <a:off x="4963822" y="3861048"/>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CT: 1 min</a:t>
            </a:r>
          </a:p>
        </p:txBody>
      </p:sp>
      <p:sp>
        <p:nvSpPr>
          <p:cNvPr id="83" name="Rounded Rectangle 82">
            <a:extLst>
              <a:ext uri="{FF2B5EF4-FFF2-40B4-BE49-F238E27FC236}">
                <a16:creationId xmlns:a16="http://schemas.microsoft.com/office/drawing/2014/main" id="{73FC1CD9-3EEA-C3E0-D42F-3E36DB6F86FB}"/>
              </a:ext>
            </a:extLst>
          </p:cNvPr>
          <p:cNvSpPr/>
          <p:nvPr/>
        </p:nvSpPr>
        <p:spPr>
          <a:xfrm>
            <a:off x="4963822" y="3419861"/>
            <a:ext cx="1124490" cy="357564"/>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3 people</a:t>
            </a:r>
          </a:p>
        </p:txBody>
      </p:sp>
      <p:sp>
        <p:nvSpPr>
          <p:cNvPr id="84" name="Rounded Rectangle 83">
            <a:extLst>
              <a:ext uri="{FF2B5EF4-FFF2-40B4-BE49-F238E27FC236}">
                <a16:creationId xmlns:a16="http://schemas.microsoft.com/office/drawing/2014/main" id="{FBD2D71B-689B-195F-EA89-396E33361794}"/>
              </a:ext>
            </a:extLst>
          </p:cNvPr>
          <p:cNvSpPr/>
          <p:nvPr/>
        </p:nvSpPr>
        <p:spPr>
          <a:xfrm>
            <a:off x="4963822" y="4232776"/>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C/O: 2 </a:t>
            </a:r>
            <a:r>
              <a:rPr lang="en-US" sz="1200" dirty="0" err="1">
                <a:solidFill>
                  <a:schemeClr val="bg1"/>
                </a:solidFill>
                <a:latin typeface="SF Pro Display" pitchFamily="2" charset="0"/>
                <a:ea typeface="SF Pro Display" pitchFamily="2" charset="0"/>
              </a:rPr>
              <a:t>hr</a:t>
            </a:r>
            <a:endParaRPr lang="en-US" sz="1200" dirty="0">
              <a:solidFill>
                <a:schemeClr val="bg1"/>
              </a:solidFill>
              <a:latin typeface="SF Pro Display" pitchFamily="2" charset="0"/>
              <a:ea typeface="SF Pro Display" pitchFamily="2" charset="0"/>
            </a:endParaRPr>
          </a:p>
        </p:txBody>
      </p:sp>
      <p:sp>
        <p:nvSpPr>
          <p:cNvPr id="85" name="Rounded Rectangle 84">
            <a:extLst>
              <a:ext uri="{FF2B5EF4-FFF2-40B4-BE49-F238E27FC236}">
                <a16:creationId xmlns:a16="http://schemas.microsoft.com/office/drawing/2014/main" id="{51816572-4580-E9C4-89E2-7ECC63A61568}"/>
              </a:ext>
            </a:extLst>
          </p:cNvPr>
          <p:cNvSpPr/>
          <p:nvPr/>
        </p:nvSpPr>
        <p:spPr>
          <a:xfrm>
            <a:off x="6843406" y="3041018"/>
            <a:ext cx="1124490" cy="349853"/>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Painting</a:t>
            </a:r>
          </a:p>
        </p:txBody>
      </p:sp>
      <p:sp>
        <p:nvSpPr>
          <p:cNvPr id="86" name="Rounded Rectangle 85">
            <a:extLst>
              <a:ext uri="{FF2B5EF4-FFF2-40B4-BE49-F238E27FC236}">
                <a16:creationId xmlns:a16="http://schemas.microsoft.com/office/drawing/2014/main" id="{9286E476-8D1E-41E5-8014-E05A896CC174}"/>
              </a:ext>
            </a:extLst>
          </p:cNvPr>
          <p:cNvSpPr/>
          <p:nvPr/>
        </p:nvSpPr>
        <p:spPr>
          <a:xfrm>
            <a:off x="6843406" y="3861048"/>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CT: 7 min</a:t>
            </a:r>
          </a:p>
        </p:txBody>
      </p:sp>
      <p:sp>
        <p:nvSpPr>
          <p:cNvPr id="87" name="Rounded Rectangle 86">
            <a:extLst>
              <a:ext uri="{FF2B5EF4-FFF2-40B4-BE49-F238E27FC236}">
                <a16:creationId xmlns:a16="http://schemas.microsoft.com/office/drawing/2014/main" id="{CBFE9797-C534-965F-A4D5-A7335A48CC7F}"/>
              </a:ext>
            </a:extLst>
          </p:cNvPr>
          <p:cNvSpPr/>
          <p:nvPr/>
        </p:nvSpPr>
        <p:spPr>
          <a:xfrm>
            <a:off x="6843406" y="3419861"/>
            <a:ext cx="1124490" cy="357564"/>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2 people</a:t>
            </a:r>
          </a:p>
        </p:txBody>
      </p:sp>
      <p:sp>
        <p:nvSpPr>
          <p:cNvPr id="88" name="Rounded Rectangle 87">
            <a:extLst>
              <a:ext uri="{FF2B5EF4-FFF2-40B4-BE49-F238E27FC236}">
                <a16:creationId xmlns:a16="http://schemas.microsoft.com/office/drawing/2014/main" id="{9674B64F-846D-B688-22E5-EC01AE53557F}"/>
              </a:ext>
            </a:extLst>
          </p:cNvPr>
          <p:cNvSpPr/>
          <p:nvPr/>
        </p:nvSpPr>
        <p:spPr>
          <a:xfrm>
            <a:off x="6843406" y="4232776"/>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C/O: 4 </a:t>
            </a:r>
            <a:r>
              <a:rPr lang="en-US" sz="1200" dirty="0" err="1">
                <a:solidFill>
                  <a:schemeClr val="bg1"/>
                </a:solidFill>
                <a:latin typeface="SF Pro Display" pitchFamily="2" charset="0"/>
                <a:ea typeface="SF Pro Display" pitchFamily="2" charset="0"/>
              </a:rPr>
              <a:t>hrs</a:t>
            </a:r>
            <a:endParaRPr lang="en-US" sz="1200" dirty="0">
              <a:solidFill>
                <a:schemeClr val="bg1"/>
              </a:solidFill>
              <a:latin typeface="SF Pro Display" pitchFamily="2" charset="0"/>
              <a:ea typeface="SF Pro Display" pitchFamily="2" charset="0"/>
            </a:endParaRPr>
          </a:p>
        </p:txBody>
      </p:sp>
      <p:sp>
        <p:nvSpPr>
          <p:cNvPr id="89" name="Rounded Rectangle 88">
            <a:extLst>
              <a:ext uri="{FF2B5EF4-FFF2-40B4-BE49-F238E27FC236}">
                <a16:creationId xmlns:a16="http://schemas.microsoft.com/office/drawing/2014/main" id="{6CACBA20-9ACA-783B-DA90-50CEEF596054}"/>
              </a:ext>
            </a:extLst>
          </p:cNvPr>
          <p:cNvSpPr/>
          <p:nvPr/>
        </p:nvSpPr>
        <p:spPr>
          <a:xfrm>
            <a:off x="8812247" y="3067698"/>
            <a:ext cx="1124490" cy="349853"/>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000" dirty="0">
                <a:solidFill>
                  <a:schemeClr val="bg1"/>
                </a:solidFill>
                <a:latin typeface="SF Pro Display" pitchFamily="2" charset="0"/>
                <a:ea typeface="SF Pro Display" pitchFamily="2" charset="0"/>
              </a:rPr>
              <a:t>Assembly and production	´</a:t>
            </a:r>
          </a:p>
        </p:txBody>
      </p:sp>
      <p:sp>
        <p:nvSpPr>
          <p:cNvPr id="90" name="Rounded Rectangle 89">
            <a:extLst>
              <a:ext uri="{FF2B5EF4-FFF2-40B4-BE49-F238E27FC236}">
                <a16:creationId xmlns:a16="http://schemas.microsoft.com/office/drawing/2014/main" id="{9BF9D9CF-8F6E-323D-63E1-115F560E48C5}"/>
              </a:ext>
            </a:extLst>
          </p:cNvPr>
          <p:cNvSpPr/>
          <p:nvPr/>
        </p:nvSpPr>
        <p:spPr>
          <a:xfrm>
            <a:off x="8812247" y="3887728"/>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CT: 2 min</a:t>
            </a:r>
          </a:p>
        </p:txBody>
      </p:sp>
      <p:sp>
        <p:nvSpPr>
          <p:cNvPr id="91" name="Rounded Rectangle 90">
            <a:extLst>
              <a:ext uri="{FF2B5EF4-FFF2-40B4-BE49-F238E27FC236}">
                <a16:creationId xmlns:a16="http://schemas.microsoft.com/office/drawing/2014/main" id="{81A85CD4-EF8C-BD52-6A18-A5C1263BD790}"/>
              </a:ext>
            </a:extLst>
          </p:cNvPr>
          <p:cNvSpPr/>
          <p:nvPr/>
        </p:nvSpPr>
        <p:spPr>
          <a:xfrm>
            <a:off x="8812247" y="3446541"/>
            <a:ext cx="1124490" cy="357564"/>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3 people</a:t>
            </a:r>
          </a:p>
        </p:txBody>
      </p:sp>
      <p:sp>
        <p:nvSpPr>
          <p:cNvPr id="92" name="Rounded Rectangle 91">
            <a:extLst>
              <a:ext uri="{FF2B5EF4-FFF2-40B4-BE49-F238E27FC236}">
                <a16:creationId xmlns:a16="http://schemas.microsoft.com/office/drawing/2014/main" id="{3D0D8DBB-95B2-0A4C-5210-4682171D575D}"/>
              </a:ext>
            </a:extLst>
          </p:cNvPr>
          <p:cNvSpPr/>
          <p:nvPr/>
        </p:nvSpPr>
        <p:spPr>
          <a:xfrm>
            <a:off x="8812247" y="4259456"/>
            <a:ext cx="1124490" cy="357564"/>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C/O: 30 </a:t>
            </a:r>
            <a:r>
              <a:rPr lang="en-US" sz="1200" dirty="0" err="1">
                <a:solidFill>
                  <a:schemeClr val="bg1"/>
                </a:solidFill>
                <a:latin typeface="SF Pro Display" pitchFamily="2" charset="0"/>
                <a:ea typeface="SF Pro Display" pitchFamily="2" charset="0"/>
              </a:rPr>
              <a:t>hrs</a:t>
            </a:r>
            <a:endParaRPr lang="en-US" sz="1200" dirty="0">
              <a:solidFill>
                <a:schemeClr val="bg1"/>
              </a:solidFill>
              <a:latin typeface="SF Pro Display" pitchFamily="2" charset="0"/>
              <a:ea typeface="SF Pro Display" pitchFamily="2" charset="0"/>
            </a:endParaRPr>
          </a:p>
        </p:txBody>
      </p:sp>
      <p:sp>
        <p:nvSpPr>
          <p:cNvPr id="94" name="Rounded Rectangle 93">
            <a:extLst>
              <a:ext uri="{FF2B5EF4-FFF2-40B4-BE49-F238E27FC236}">
                <a16:creationId xmlns:a16="http://schemas.microsoft.com/office/drawing/2014/main" id="{67927854-DB62-94D6-12DB-2B9A92302D26}"/>
              </a:ext>
            </a:extLst>
          </p:cNvPr>
          <p:cNvSpPr/>
          <p:nvPr/>
        </p:nvSpPr>
        <p:spPr>
          <a:xfrm>
            <a:off x="10344472" y="5662164"/>
            <a:ext cx="1440161" cy="454767"/>
          </a:xfrm>
          <a:prstGeom prst="roundRect">
            <a:avLst>
              <a:gd name="adj" fmla="val 5124"/>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1"/>
                </a:solidFill>
                <a:latin typeface="SF Pro Display" pitchFamily="2" charset="0"/>
                <a:ea typeface="SF Pro Display" pitchFamily="2" charset="0"/>
              </a:rPr>
              <a:t>Value added time: 16 min</a:t>
            </a:r>
          </a:p>
        </p:txBody>
      </p:sp>
      <p:cxnSp>
        <p:nvCxnSpPr>
          <p:cNvPr id="96" name="Straight Connector 95">
            <a:extLst>
              <a:ext uri="{FF2B5EF4-FFF2-40B4-BE49-F238E27FC236}">
                <a16:creationId xmlns:a16="http://schemas.microsoft.com/office/drawing/2014/main" id="{2DF422FB-0202-34A8-8D15-92B2514540BF}"/>
              </a:ext>
            </a:extLst>
          </p:cNvPr>
          <p:cNvCxnSpPr/>
          <p:nvPr/>
        </p:nvCxnSpPr>
        <p:spPr>
          <a:xfrm flipV="1">
            <a:off x="2227284"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32416D5-FBF4-A1B7-37E4-2C9189E91E1E}"/>
              </a:ext>
            </a:extLst>
          </p:cNvPr>
          <p:cNvCxnSpPr/>
          <p:nvPr/>
        </p:nvCxnSpPr>
        <p:spPr>
          <a:xfrm>
            <a:off x="2227284" y="5337004"/>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B7476AE-1C9F-2CF7-BE3C-9883771F4E0B}"/>
              </a:ext>
            </a:extLst>
          </p:cNvPr>
          <p:cNvCxnSpPr>
            <a:cxnSpLocks/>
          </p:cNvCxnSpPr>
          <p:nvPr/>
        </p:nvCxnSpPr>
        <p:spPr>
          <a:xfrm flipV="1">
            <a:off x="3082380"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ACC0814-7D07-8C6F-2741-76A64382849B}"/>
              </a:ext>
            </a:extLst>
          </p:cNvPr>
          <p:cNvCxnSpPr/>
          <p:nvPr/>
        </p:nvCxnSpPr>
        <p:spPr>
          <a:xfrm>
            <a:off x="3082380" y="5661713"/>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0FBCA9C-6B28-F944-2685-FCC0643E9CEB}"/>
              </a:ext>
            </a:extLst>
          </p:cNvPr>
          <p:cNvCxnSpPr/>
          <p:nvPr/>
        </p:nvCxnSpPr>
        <p:spPr>
          <a:xfrm flipV="1">
            <a:off x="3926760"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A781B5B-6731-E3EE-B5A8-CB36B59B8FF2}"/>
              </a:ext>
            </a:extLst>
          </p:cNvPr>
          <p:cNvCxnSpPr/>
          <p:nvPr/>
        </p:nvCxnSpPr>
        <p:spPr>
          <a:xfrm>
            <a:off x="3926760" y="5337004"/>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E771517B-A8C6-EF6A-13B9-D22669990F20}"/>
              </a:ext>
            </a:extLst>
          </p:cNvPr>
          <p:cNvCxnSpPr>
            <a:cxnSpLocks/>
          </p:cNvCxnSpPr>
          <p:nvPr/>
        </p:nvCxnSpPr>
        <p:spPr>
          <a:xfrm flipV="1">
            <a:off x="4781856"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46E2F834-D435-2B87-1BD1-016008A3D492}"/>
              </a:ext>
            </a:extLst>
          </p:cNvPr>
          <p:cNvCxnSpPr/>
          <p:nvPr/>
        </p:nvCxnSpPr>
        <p:spPr>
          <a:xfrm>
            <a:off x="4781856" y="5661713"/>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11E45FD-2626-E18D-7572-E31A63DAFFD4}"/>
              </a:ext>
            </a:extLst>
          </p:cNvPr>
          <p:cNvCxnSpPr/>
          <p:nvPr/>
        </p:nvCxnSpPr>
        <p:spPr>
          <a:xfrm flipV="1">
            <a:off x="5648596"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93CAD1D0-F3B2-5E4F-0785-7AC8B4C5D6D7}"/>
              </a:ext>
            </a:extLst>
          </p:cNvPr>
          <p:cNvCxnSpPr/>
          <p:nvPr/>
        </p:nvCxnSpPr>
        <p:spPr>
          <a:xfrm>
            <a:off x="5648596" y="5337004"/>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04D8E71-796D-F318-1925-2C9877060C8E}"/>
              </a:ext>
            </a:extLst>
          </p:cNvPr>
          <p:cNvCxnSpPr>
            <a:cxnSpLocks/>
          </p:cNvCxnSpPr>
          <p:nvPr/>
        </p:nvCxnSpPr>
        <p:spPr>
          <a:xfrm flipV="1">
            <a:off x="6503692"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1AA0991E-0654-4E16-2873-384CB5AC3CEB}"/>
              </a:ext>
            </a:extLst>
          </p:cNvPr>
          <p:cNvCxnSpPr/>
          <p:nvPr/>
        </p:nvCxnSpPr>
        <p:spPr>
          <a:xfrm>
            <a:off x="6503692" y="5661713"/>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99713AD3-C3EC-9516-D3D2-F64B9FC4F158}"/>
              </a:ext>
            </a:extLst>
          </p:cNvPr>
          <p:cNvCxnSpPr/>
          <p:nvPr/>
        </p:nvCxnSpPr>
        <p:spPr>
          <a:xfrm flipV="1">
            <a:off x="7352479"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B083FD9E-D51A-36A1-5650-837781D37E5A}"/>
              </a:ext>
            </a:extLst>
          </p:cNvPr>
          <p:cNvCxnSpPr/>
          <p:nvPr/>
        </p:nvCxnSpPr>
        <p:spPr>
          <a:xfrm>
            <a:off x="7352479" y="5337004"/>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2B693F32-ED82-CA4C-1D9F-293C5648C735}"/>
              </a:ext>
            </a:extLst>
          </p:cNvPr>
          <p:cNvCxnSpPr>
            <a:cxnSpLocks/>
          </p:cNvCxnSpPr>
          <p:nvPr/>
        </p:nvCxnSpPr>
        <p:spPr>
          <a:xfrm flipV="1">
            <a:off x="8207575"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46F296A-9417-28F4-1A1C-135C7DBB1FF0}"/>
              </a:ext>
            </a:extLst>
          </p:cNvPr>
          <p:cNvCxnSpPr/>
          <p:nvPr/>
        </p:nvCxnSpPr>
        <p:spPr>
          <a:xfrm>
            <a:off x="8207575" y="5661713"/>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07B23677-C844-A5E1-049A-9BFB1D93AED1}"/>
              </a:ext>
            </a:extLst>
          </p:cNvPr>
          <p:cNvCxnSpPr/>
          <p:nvPr/>
        </p:nvCxnSpPr>
        <p:spPr>
          <a:xfrm flipV="1">
            <a:off x="9051955"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5F0088D5-CDA1-EFA7-430B-A648AB4B49AE}"/>
              </a:ext>
            </a:extLst>
          </p:cNvPr>
          <p:cNvCxnSpPr/>
          <p:nvPr/>
        </p:nvCxnSpPr>
        <p:spPr>
          <a:xfrm>
            <a:off x="9051955" y="5337004"/>
            <a:ext cx="8443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8D087B10-B159-EED8-B9D7-F2BA74D417AB}"/>
              </a:ext>
            </a:extLst>
          </p:cNvPr>
          <p:cNvCxnSpPr>
            <a:cxnSpLocks/>
          </p:cNvCxnSpPr>
          <p:nvPr/>
        </p:nvCxnSpPr>
        <p:spPr>
          <a:xfrm flipV="1">
            <a:off x="9907051" y="5337004"/>
            <a:ext cx="0" cy="3247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19F15ED-BE6A-F250-F4F2-80FD315C45DA}"/>
              </a:ext>
            </a:extLst>
          </p:cNvPr>
          <p:cNvCxnSpPr>
            <a:cxnSpLocks/>
          </p:cNvCxnSpPr>
          <p:nvPr/>
        </p:nvCxnSpPr>
        <p:spPr>
          <a:xfrm>
            <a:off x="9907051" y="5661713"/>
            <a:ext cx="437421" cy="0"/>
          </a:xfrm>
          <a:prstGeom prst="line">
            <a:avLst/>
          </a:prstGeom>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1F4EF103-CE8D-AA70-122D-4B8BA45CC9B4}"/>
              </a:ext>
            </a:extLst>
          </p:cNvPr>
          <p:cNvSpPr txBox="1"/>
          <p:nvPr/>
        </p:nvSpPr>
        <p:spPr>
          <a:xfrm>
            <a:off x="2281693" y="5076124"/>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5d</a:t>
            </a:r>
          </a:p>
        </p:txBody>
      </p:sp>
      <p:sp>
        <p:nvSpPr>
          <p:cNvPr id="120" name="TextBox 119">
            <a:extLst>
              <a:ext uri="{FF2B5EF4-FFF2-40B4-BE49-F238E27FC236}">
                <a16:creationId xmlns:a16="http://schemas.microsoft.com/office/drawing/2014/main" id="{83573B9A-07CF-7F24-2710-F1BC27E1942C}"/>
              </a:ext>
            </a:extLst>
          </p:cNvPr>
          <p:cNvSpPr txBox="1"/>
          <p:nvPr/>
        </p:nvSpPr>
        <p:spPr>
          <a:xfrm>
            <a:off x="3920450" y="5049853"/>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10d</a:t>
            </a:r>
          </a:p>
        </p:txBody>
      </p:sp>
      <p:sp>
        <p:nvSpPr>
          <p:cNvPr id="121" name="TextBox 120">
            <a:extLst>
              <a:ext uri="{FF2B5EF4-FFF2-40B4-BE49-F238E27FC236}">
                <a16:creationId xmlns:a16="http://schemas.microsoft.com/office/drawing/2014/main" id="{6FE66C93-4F23-3162-40E4-5703B8358F62}"/>
              </a:ext>
            </a:extLst>
          </p:cNvPr>
          <p:cNvSpPr txBox="1"/>
          <p:nvPr/>
        </p:nvSpPr>
        <p:spPr>
          <a:xfrm>
            <a:off x="5619377" y="5062948"/>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12d</a:t>
            </a:r>
          </a:p>
        </p:txBody>
      </p:sp>
      <p:sp>
        <p:nvSpPr>
          <p:cNvPr id="122" name="TextBox 121">
            <a:extLst>
              <a:ext uri="{FF2B5EF4-FFF2-40B4-BE49-F238E27FC236}">
                <a16:creationId xmlns:a16="http://schemas.microsoft.com/office/drawing/2014/main" id="{E1BD9601-66BD-3445-1634-97C26F6AB8BD}"/>
              </a:ext>
            </a:extLst>
          </p:cNvPr>
          <p:cNvSpPr txBox="1"/>
          <p:nvPr/>
        </p:nvSpPr>
        <p:spPr>
          <a:xfrm>
            <a:off x="7336339" y="5062948"/>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8d</a:t>
            </a:r>
          </a:p>
        </p:txBody>
      </p:sp>
      <p:sp>
        <p:nvSpPr>
          <p:cNvPr id="123" name="TextBox 122">
            <a:extLst>
              <a:ext uri="{FF2B5EF4-FFF2-40B4-BE49-F238E27FC236}">
                <a16:creationId xmlns:a16="http://schemas.microsoft.com/office/drawing/2014/main" id="{AD477D40-A6C8-00EB-7E36-BB4005B4A922}"/>
              </a:ext>
            </a:extLst>
          </p:cNvPr>
          <p:cNvSpPr txBox="1"/>
          <p:nvPr/>
        </p:nvSpPr>
        <p:spPr>
          <a:xfrm>
            <a:off x="3119221" y="5369185"/>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2min</a:t>
            </a:r>
          </a:p>
        </p:txBody>
      </p:sp>
      <p:sp>
        <p:nvSpPr>
          <p:cNvPr id="125" name="TextBox 124">
            <a:extLst>
              <a:ext uri="{FF2B5EF4-FFF2-40B4-BE49-F238E27FC236}">
                <a16:creationId xmlns:a16="http://schemas.microsoft.com/office/drawing/2014/main" id="{0F94AE2C-4248-96DE-4CC4-62461D2EFA4E}"/>
              </a:ext>
            </a:extLst>
          </p:cNvPr>
          <p:cNvSpPr txBox="1"/>
          <p:nvPr/>
        </p:nvSpPr>
        <p:spPr>
          <a:xfrm>
            <a:off x="4782356" y="5369185"/>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4min</a:t>
            </a:r>
          </a:p>
        </p:txBody>
      </p:sp>
      <p:sp>
        <p:nvSpPr>
          <p:cNvPr id="126" name="TextBox 125">
            <a:extLst>
              <a:ext uri="{FF2B5EF4-FFF2-40B4-BE49-F238E27FC236}">
                <a16:creationId xmlns:a16="http://schemas.microsoft.com/office/drawing/2014/main" id="{A172BCFF-4BB1-9F52-2CFA-C2666180C078}"/>
              </a:ext>
            </a:extLst>
          </p:cNvPr>
          <p:cNvSpPr txBox="1"/>
          <p:nvPr/>
        </p:nvSpPr>
        <p:spPr>
          <a:xfrm>
            <a:off x="6535606" y="5356094"/>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7min</a:t>
            </a:r>
          </a:p>
        </p:txBody>
      </p:sp>
      <p:sp>
        <p:nvSpPr>
          <p:cNvPr id="127" name="TextBox 126">
            <a:extLst>
              <a:ext uri="{FF2B5EF4-FFF2-40B4-BE49-F238E27FC236}">
                <a16:creationId xmlns:a16="http://schemas.microsoft.com/office/drawing/2014/main" id="{1CC9A5D9-7AC2-788A-818B-4E0E4F7F4125}"/>
              </a:ext>
            </a:extLst>
          </p:cNvPr>
          <p:cNvSpPr txBox="1"/>
          <p:nvPr/>
        </p:nvSpPr>
        <p:spPr>
          <a:xfrm>
            <a:off x="8224211" y="5369185"/>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3min</a:t>
            </a:r>
          </a:p>
        </p:txBody>
      </p:sp>
      <p:sp>
        <p:nvSpPr>
          <p:cNvPr id="129" name="TextBox 128">
            <a:extLst>
              <a:ext uri="{FF2B5EF4-FFF2-40B4-BE49-F238E27FC236}">
                <a16:creationId xmlns:a16="http://schemas.microsoft.com/office/drawing/2014/main" id="{1521FE5B-55C6-274F-280A-3D01603C5B5A}"/>
              </a:ext>
            </a:extLst>
          </p:cNvPr>
          <p:cNvSpPr txBox="1"/>
          <p:nvPr/>
        </p:nvSpPr>
        <p:spPr>
          <a:xfrm>
            <a:off x="9041238" y="5076123"/>
            <a:ext cx="775105" cy="276999"/>
          </a:xfrm>
          <a:prstGeom prst="rect">
            <a:avLst/>
          </a:prstGeom>
          <a:noFill/>
        </p:spPr>
        <p:txBody>
          <a:bodyPr wrap="square" rtlCol="0">
            <a:spAutoFit/>
          </a:bodyPr>
          <a:lstStyle/>
          <a:p>
            <a:pPr algn="ctr"/>
            <a:r>
              <a:rPr lang="en-FI" sz="1200" dirty="0">
                <a:solidFill>
                  <a:schemeClr val="tx2">
                    <a:lumMod val="75000"/>
                  </a:schemeClr>
                </a:solidFill>
                <a:latin typeface="SF Pro Display" pitchFamily="2" charset="0"/>
                <a:ea typeface="SF Pro Display" pitchFamily="2" charset="0"/>
              </a:rPr>
              <a:t>25d</a:t>
            </a:r>
          </a:p>
        </p:txBody>
      </p:sp>
      <p:sp>
        <p:nvSpPr>
          <p:cNvPr id="133" name="Freeform 132">
            <a:extLst>
              <a:ext uri="{FF2B5EF4-FFF2-40B4-BE49-F238E27FC236}">
                <a16:creationId xmlns:a16="http://schemas.microsoft.com/office/drawing/2014/main" id="{2B23597F-6539-5EC3-952A-ECCD00E2BC02}"/>
              </a:ext>
            </a:extLst>
          </p:cNvPr>
          <p:cNvSpPr/>
          <p:nvPr/>
        </p:nvSpPr>
        <p:spPr>
          <a:xfrm>
            <a:off x="1716200" y="3004003"/>
            <a:ext cx="750935" cy="750935"/>
          </a:xfrm>
          <a:custGeom>
            <a:avLst/>
            <a:gdLst>
              <a:gd name="connsiteX0" fmla="*/ 0 w 750935"/>
              <a:gd name="connsiteY0" fmla="*/ 0 h 750935"/>
              <a:gd name="connsiteX1" fmla="*/ 750935 w 750935"/>
              <a:gd name="connsiteY1" fmla="*/ 0 h 750935"/>
              <a:gd name="connsiteX2" fmla="*/ 750935 w 750935"/>
              <a:gd name="connsiteY2" fmla="*/ 750935 h 750935"/>
              <a:gd name="connsiteX3" fmla="*/ 0 w 750935"/>
              <a:gd name="connsiteY3" fmla="*/ 750935 h 750935"/>
            </a:gdLst>
            <a:ahLst/>
            <a:cxnLst>
              <a:cxn ang="0">
                <a:pos x="connsiteX0" y="connsiteY0"/>
              </a:cxn>
              <a:cxn ang="0">
                <a:pos x="connsiteX1" y="connsiteY1"/>
              </a:cxn>
              <a:cxn ang="0">
                <a:pos x="connsiteX2" y="connsiteY2"/>
              </a:cxn>
              <a:cxn ang="0">
                <a:pos x="connsiteX3" y="connsiteY3"/>
              </a:cxn>
            </a:cxnLst>
            <a:rect l="l" t="t" r="r" b="b"/>
            <a:pathLst>
              <a:path w="750935" h="750935">
                <a:moveTo>
                  <a:pt x="0" y="0"/>
                </a:moveTo>
                <a:lnTo>
                  <a:pt x="750935" y="0"/>
                </a:lnTo>
                <a:lnTo>
                  <a:pt x="750935" y="750935"/>
                </a:lnTo>
                <a:lnTo>
                  <a:pt x="0" y="750935"/>
                </a:lnTo>
                <a:close/>
              </a:path>
            </a:pathLst>
          </a:custGeom>
          <a:noFill/>
          <a:ln w="30956" cap="flat">
            <a:noFill/>
            <a:prstDash val="solid"/>
            <a:miter/>
          </a:ln>
        </p:spPr>
        <p:txBody>
          <a:bodyPr rtlCol="0" anchor="ctr"/>
          <a:lstStyle/>
          <a:p>
            <a:endParaRPr lang="en-FI">
              <a:latin typeface="SF Pro Display" pitchFamily="2" charset="0"/>
              <a:ea typeface="SF Pro Display" pitchFamily="2" charset="0"/>
            </a:endParaRPr>
          </a:p>
        </p:txBody>
      </p:sp>
      <p:sp>
        <p:nvSpPr>
          <p:cNvPr id="134" name="Freeform 133">
            <a:extLst>
              <a:ext uri="{FF2B5EF4-FFF2-40B4-BE49-F238E27FC236}">
                <a16:creationId xmlns:a16="http://schemas.microsoft.com/office/drawing/2014/main" id="{47D56BF4-7599-6673-C6B6-2DA98636CB48}"/>
              </a:ext>
            </a:extLst>
          </p:cNvPr>
          <p:cNvSpPr/>
          <p:nvPr/>
        </p:nvSpPr>
        <p:spPr>
          <a:xfrm>
            <a:off x="1729696" y="2440637"/>
            <a:ext cx="737439" cy="518149"/>
          </a:xfrm>
          <a:custGeom>
            <a:avLst/>
            <a:gdLst>
              <a:gd name="connsiteX0" fmla="*/ 594490 w 688357"/>
              <a:gd name="connsiteY0" fmla="*/ 125156 h 500623"/>
              <a:gd name="connsiteX1" fmla="*/ 500623 w 688357"/>
              <a:gd name="connsiteY1" fmla="*/ 125156 h 500623"/>
              <a:gd name="connsiteX2" fmla="*/ 500623 w 688357"/>
              <a:gd name="connsiteY2" fmla="*/ 0 h 500623"/>
              <a:gd name="connsiteX3" fmla="*/ 62578 w 688357"/>
              <a:gd name="connsiteY3" fmla="*/ 0 h 500623"/>
              <a:gd name="connsiteX4" fmla="*/ 0 w 688357"/>
              <a:gd name="connsiteY4" fmla="*/ 62578 h 500623"/>
              <a:gd name="connsiteX5" fmla="*/ 0 w 688357"/>
              <a:gd name="connsiteY5" fmla="*/ 406756 h 500623"/>
              <a:gd name="connsiteX6" fmla="*/ 62578 w 688357"/>
              <a:gd name="connsiteY6" fmla="*/ 406756 h 500623"/>
              <a:gd name="connsiteX7" fmla="*/ 156445 w 688357"/>
              <a:gd name="connsiteY7" fmla="*/ 500623 h 500623"/>
              <a:gd name="connsiteX8" fmla="*/ 250312 w 688357"/>
              <a:gd name="connsiteY8" fmla="*/ 406756 h 500623"/>
              <a:gd name="connsiteX9" fmla="*/ 438045 w 688357"/>
              <a:gd name="connsiteY9" fmla="*/ 406756 h 500623"/>
              <a:gd name="connsiteX10" fmla="*/ 531912 w 688357"/>
              <a:gd name="connsiteY10" fmla="*/ 500623 h 500623"/>
              <a:gd name="connsiteX11" fmla="*/ 625779 w 688357"/>
              <a:gd name="connsiteY11" fmla="*/ 406756 h 500623"/>
              <a:gd name="connsiteX12" fmla="*/ 688357 w 688357"/>
              <a:gd name="connsiteY12" fmla="*/ 406756 h 500623"/>
              <a:gd name="connsiteX13" fmla="*/ 688357 w 688357"/>
              <a:gd name="connsiteY13" fmla="*/ 250312 h 500623"/>
              <a:gd name="connsiteX14" fmla="*/ 594490 w 688357"/>
              <a:gd name="connsiteY14" fmla="*/ 125156 h 500623"/>
              <a:gd name="connsiteX15" fmla="*/ 156445 w 688357"/>
              <a:gd name="connsiteY15" fmla="*/ 453690 h 500623"/>
              <a:gd name="connsiteX16" fmla="*/ 109511 w 688357"/>
              <a:gd name="connsiteY16" fmla="*/ 406756 h 500623"/>
              <a:gd name="connsiteX17" fmla="*/ 156445 w 688357"/>
              <a:gd name="connsiteY17" fmla="*/ 359823 h 500623"/>
              <a:gd name="connsiteX18" fmla="*/ 203378 w 688357"/>
              <a:gd name="connsiteY18" fmla="*/ 406756 h 500623"/>
              <a:gd name="connsiteX19" fmla="*/ 156445 w 688357"/>
              <a:gd name="connsiteY19" fmla="*/ 453690 h 500623"/>
              <a:gd name="connsiteX20" fmla="*/ 578846 w 688357"/>
              <a:gd name="connsiteY20" fmla="*/ 172089 h 500623"/>
              <a:gd name="connsiteX21" fmla="*/ 640172 w 688357"/>
              <a:gd name="connsiteY21" fmla="*/ 250312 h 500623"/>
              <a:gd name="connsiteX22" fmla="*/ 500623 w 688357"/>
              <a:gd name="connsiteY22" fmla="*/ 250312 h 500623"/>
              <a:gd name="connsiteX23" fmla="*/ 500623 w 688357"/>
              <a:gd name="connsiteY23" fmla="*/ 172089 h 500623"/>
              <a:gd name="connsiteX24" fmla="*/ 578846 w 688357"/>
              <a:gd name="connsiteY24" fmla="*/ 172089 h 500623"/>
              <a:gd name="connsiteX25" fmla="*/ 531912 w 688357"/>
              <a:gd name="connsiteY25" fmla="*/ 453690 h 500623"/>
              <a:gd name="connsiteX26" fmla="*/ 484979 w 688357"/>
              <a:gd name="connsiteY26" fmla="*/ 406756 h 500623"/>
              <a:gd name="connsiteX27" fmla="*/ 531912 w 688357"/>
              <a:gd name="connsiteY27" fmla="*/ 359823 h 500623"/>
              <a:gd name="connsiteX28" fmla="*/ 578846 w 688357"/>
              <a:gd name="connsiteY28" fmla="*/ 406756 h 500623"/>
              <a:gd name="connsiteX29" fmla="*/ 531912 w 688357"/>
              <a:gd name="connsiteY29" fmla="*/ 453690 h 50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88357" h="500623">
                <a:moveTo>
                  <a:pt x="594490" y="125156"/>
                </a:moveTo>
                <a:lnTo>
                  <a:pt x="500623" y="125156"/>
                </a:lnTo>
                <a:lnTo>
                  <a:pt x="500623" y="0"/>
                </a:lnTo>
                <a:lnTo>
                  <a:pt x="62578" y="0"/>
                </a:lnTo>
                <a:cubicBezTo>
                  <a:pt x="28160" y="0"/>
                  <a:pt x="0" y="28160"/>
                  <a:pt x="0" y="62578"/>
                </a:cubicBezTo>
                <a:lnTo>
                  <a:pt x="0" y="406756"/>
                </a:lnTo>
                <a:lnTo>
                  <a:pt x="62578" y="406756"/>
                </a:lnTo>
                <a:cubicBezTo>
                  <a:pt x="62578" y="458696"/>
                  <a:pt x="104505" y="500623"/>
                  <a:pt x="156445" y="500623"/>
                </a:cubicBezTo>
                <a:cubicBezTo>
                  <a:pt x="208384" y="500623"/>
                  <a:pt x="250312" y="458696"/>
                  <a:pt x="250312" y="406756"/>
                </a:cubicBezTo>
                <a:lnTo>
                  <a:pt x="438045" y="406756"/>
                </a:lnTo>
                <a:cubicBezTo>
                  <a:pt x="438045" y="458696"/>
                  <a:pt x="479973" y="500623"/>
                  <a:pt x="531912" y="500623"/>
                </a:cubicBezTo>
                <a:cubicBezTo>
                  <a:pt x="583852" y="500623"/>
                  <a:pt x="625779" y="458696"/>
                  <a:pt x="625779" y="406756"/>
                </a:cubicBezTo>
                <a:lnTo>
                  <a:pt x="688357" y="406756"/>
                </a:lnTo>
                <a:lnTo>
                  <a:pt x="688357" y="250312"/>
                </a:lnTo>
                <a:lnTo>
                  <a:pt x="594490" y="125156"/>
                </a:lnTo>
                <a:close/>
                <a:moveTo>
                  <a:pt x="156445" y="453690"/>
                </a:moveTo>
                <a:cubicBezTo>
                  <a:pt x="130475" y="453690"/>
                  <a:pt x="109511" y="432726"/>
                  <a:pt x="109511" y="406756"/>
                </a:cubicBezTo>
                <a:cubicBezTo>
                  <a:pt x="109511" y="380787"/>
                  <a:pt x="130475" y="359823"/>
                  <a:pt x="156445" y="359823"/>
                </a:cubicBezTo>
                <a:cubicBezTo>
                  <a:pt x="182415" y="359823"/>
                  <a:pt x="203378" y="380787"/>
                  <a:pt x="203378" y="406756"/>
                </a:cubicBezTo>
                <a:cubicBezTo>
                  <a:pt x="203378" y="432726"/>
                  <a:pt x="182415" y="453690"/>
                  <a:pt x="156445" y="453690"/>
                </a:cubicBezTo>
                <a:close/>
                <a:moveTo>
                  <a:pt x="578846" y="172089"/>
                </a:moveTo>
                <a:lnTo>
                  <a:pt x="640172" y="250312"/>
                </a:lnTo>
                <a:lnTo>
                  <a:pt x="500623" y="250312"/>
                </a:lnTo>
                <a:lnTo>
                  <a:pt x="500623" y="172089"/>
                </a:lnTo>
                <a:lnTo>
                  <a:pt x="578846" y="172089"/>
                </a:lnTo>
                <a:close/>
                <a:moveTo>
                  <a:pt x="531912" y="453690"/>
                </a:moveTo>
                <a:cubicBezTo>
                  <a:pt x="505942" y="453690"/>
                  <a:pt x="484979" y="432726"/>
                  <a:pt x="484979" y="406756"/>
                </a:cubicBezTo>
                <a:cubicBezTo>
                  <a:pt x="484979" y="380787"/>
                  <a:pt x="505942" y="359823"/>
                  <a:pt x="531912" y="359823"/>
                </a:cubicBezTo>
                <a:cubicBezTo>
                  <a:pt x="557882" y="359823"/>
                  <a:pt x="578846" y="380787"/>
                  <a:pt x="578846" y="406756"/>
                </a:cubicBezTo>
                <a:cubicBezTo>
                  <a:pt x="578846" y="432726"/>
                  <a:pt x="557882" y="453690"/>
                  <a:pt x="531912" y="453690"/>
                </a:cubicBezTo>
                <a:close/>
              </a:path>
            </a:pathLst>
          </a:custGeom>
          <a:solidFill>
            <a:schemeClr val="accent1">
              <a:lumMod val="60000"/>
              <a:lumOff val="40000"/>
            </a:schemeClr>
          </a:solidFill>
          <a:ln w="30956" cap="flat">
            <a:noFill/>
            <a:prstDash val="solid"/>
            <a:miter/>
          </a:ln>
        </p:spPr>
        <p:txBody>
          <a:bodyPr rtlCol="0" anchor="ctr"/>
          <a:lstStyle/>
          <a:p>
            <a:endParaRPr lang="en-FI" dirty="0">
              <a:latin typeface="SF Pro Display" pitchFamily="2" charset="0"/>
              <a:ea typeface="SF Pro Display" pitchFamily="2" charset="0"/>
            </a:endParaRPr>
          </a:p>
        </p:txBody>
      </p:sp>
      <p:sp>
        <p:nvSpPr>
          <p:cNvPr id="135" name="Freeform 134">
            <a:extLst>
              <a:ext uri="{FF2B5EF4-FFF2-40B4-BE49-F238E27FC236}">
                <a16:creationId xmlns:a16="http://schemas.microsoft.com/office/drawing/2014/main" id="{5E41691F-16DC-4251-4A84-AA38D502A383}"/>
              </a:ext>
            </a:extLst>
          </p:cNvPr>
          <p:cNvSpPr/>
          <p:nvPr/>
        </p:nvSpPr>
        <p:spPr>
          <a:xfrm>
            <a:off x="10269972" y="2427191"/>
            <a:ext cx="737439" cy="518149"/>
          </a:xfrm>
          <a:custGeom>
            <a:avLst/>
            <a:gdLst>
              <a:gd name="connsiteX0" fmla="*/ 594490 w 688357"/>
              <a:gd name="connsiteY0" fmla="*/ 125156 h 500623"/>
              <a:gd name="connsiteX1" fmla="*/ 500623 w 688357"/>
              <a:gd name="connsiteY1" fmla="*/ 125156 h 500623"/>
              <a:gd name="connsiteX2" fmla="*/ 500623 w 688357"/>
              <a:gd name="connsiteY2" fmla="*/ 0 h 500623"/>
              <a:gd name="connsiteX3" fmla="*/ 62578 w 688357"/>
              <a:gd name="connsiteY3" fmla="*/ 0 h 500623"/>
              <a:gd name="connsiteX4" fmla="*/ 0 w 688357"/>
              <a:gd name="connsiteY4" fmla="*/ 62578 h 500623"/>
              <a:gd name="connsiteX5" fmla="*/ 0 w 688357"/>
              <a:gd name="connsiteY5" fmla="*/ 406756 h 500623"/>
              <a:gd name="connsiteX6" fmla="*/ 62578 w 688357"/>
              <a:gd name="connsiteY6" fmla="*/ 406756 h 500623"/>
              <a:gd name="connsiteX7" fmla="*/ 156445 w 688357"/>
              <a:gd name="connsiteY7" fmla="*/ 500623 h 500623"/>
              <a:gd name="connsiteX8" fmla="*/ 250312 w 688357"/>
              <a:gd name="connsiteY8" fmla="*/ 406756 h 500623"/>
              <a:gd name="connsiteX9" fmla="*/ 438045 w 688357"/>
              <a:gd name="connsiteY9" fmla="*/ 406756 h 500623"/>
              <a:gd name="connsiteX10" fmla="*/ 531912 w 688357"/>
              <a:gd name="connsiteY10" fmla="*/ 500623 h 500623"/>
              <a:gd name="connsiteX11" fmla="*/ 625779 w 688357"/>
              <a:gd name="connsiteY11" fmla="*/ 406756 h 500623"/>
              <a:gd name="connsiteX12" fmla="*/ 688357 w 688357"/>
              <a:gd name="connsiteY12" fmla="*/ 406756 h 500623"/>
              <a:gd name="connsiteX13" fmla="*/ 688357 w 688357"/>
              <a:gd name="connsiteY13" fmla="*/ 250312 h 500623"/>
              <a:gd name="connsiteX14" fmla="*/ 594490 w 688357"/>
              <a:gd name="connsiteY14" fmla="*/ 125156 h 500623"/>
              <a:gd name="connsiteX15" fmla="*/ 156445 w 688357"/>
              <a:gd name="connsiteY15" fmla="*/ 453690 h 500623"/>
              <a:gd name="connsiteX16" fmla="*/ 109511 w 688357"/>
              <a:gd name="connsiteY16" fmla="*/ 406756 h 500623"/>
              <a:gd name="connsiteX17" fmla="*/ 156445 w 688357"/>
              <a:gd name="connsiteY17" fmla="*/ 359823 h 500623"/>
              <a:gd name="connsiteX18" fmla="*/ 203378 w 688357"/>
              <a:gd name="connsiteY18" fmla="*/ 406756 h 500623"/>
              <a:gd name="connsiteX19" fmla="*/ 156445 w 688357"/>
              <a:gd name="connsiteY19" fmla="*/ 453690 h 500623"/>
              <a:gd name="connsiteX20" fmla="*/ 578846 w 688357"/>
              <a:gd name="connsiteY20" fmla="*/ 172089 h 500623"/>
              <a:gd name="connsiteX21" fmla="*/ 640172 w 688357"/>
              <a:gd name="connsiteY21" fmla="*/ 250312 h 500623"/>
              <a:gd name="connsiteX22" fmla="*/ 500623 w 688357"/>
              <a:gd name="connsiteY22" fmla="*/ 250312 h 500623"/>
              <a:gd name="connsiteX23" fmla="*/ 500623 w 688357"/>
              <a:gd name="connsiteY23" fmla="*/ 172089 h 500623"/>
              <a:gd name="connsiteX24" fmla="*/ 578846 w 688357"/>
              <a:gd name="connsiteY24" fmla="*/ 172089 h 500623"/>
              <a:gd name="connsiteX25" fmla="*/ 531912 w 688357"/>
              <a:gd name="connsiteY25" fmla="*/ 453690 h 500623"/>
              <a:gd name="connsiteX26" fmla="*/ 484979 w 688357"/>
              <a:gd name="connsiteY26" fmla="*/ 406756 h 500623"/>
              <a:gd name="connsiteX27" fmla="*/ 531912 w 688357"/>
              <a:gd name="connsiteY27" fmla="*/ 359823 h 500623"/>
              <a:gd name="connsiteX28" fmla="*/ 578846 w 688357"/>
              <a:gd name="connsiteY28" fmla="*/ 406756 h 500623"/>
              <a:gd name="connsiteX29" fmla="*/ 531912 w 688357"/>
              <a:gd name="connsiteY29" fmla="*/ 453690 h 50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88357" h="500623">
                <a:moveTo>
                  <a:pt x="594490" y="125156"/>
                </a:moveTo>
                <a:lnTo>
                  <a:pt x="500623" y="125156"/>
                </a:lnTo>
                <a:lnTo>
                  <a:pt x="500623" y="0"/>
                </a:lnTo>
                <a:lnTo>
                  <a:pt x="62578" y="0"/>
                </a:lnTo>
                <a:cubicBezTo>
                  <a:pt x="28160" y="0"/>
                  <a:pt x="0" y="28160"/>
                  <a:pt x="0" y="62578"/>
                </a:cubicBezTo>
                <a:lnTo>
                  <a:pt x="0" y="406756"/>
                </a:lnTo>
                <a:lnTo>
                  <a:pt x="62578" y="406756"/>
                </a:lnTo>
                <a:cubicBezTo>
                  <a:pt x="62578" y="458696"/>
                  <a:pt x="104505" y="500623"/>
                  <a:pt x="156445" y="500623"/>
                </a:cubicBezTo>
                <a:cubicBezTo>
                  <a:pt x="208384" y="500623"/>
                  <a:pt x="250312" y="458696"/>
                  <a:pt x="250312" y="406756"/>
                </a:cubicBezTo>
                <a:lnTo>
                  <a:pt x="438045" y="406756"/>
                </a:lnTo>
                <a:cubicBezTo>
                  <a:pt x="438045" y="458696"/>
                  <a:pt x="479973" y="500623"/>
                  <a:pt x="531912" y="500623"/>
                </a:cubicBezTo>
                <a:cubicBezTo>
                  <a:pt x="583852" y="500623"/>
                  <a:pt x="625779" y="458696"/>
                  <a:pt x="625779" y="406756"/>
                </a:cubicBezTo>
                <a:lnTo>
                  <a:pt x="688357" y="406756"/>
                </a:lnTo>
                <a:lnTo>
                  <a:pt x="688357" y="250312"/>
                </a:lnTo>
                <a:lnTo>
                  <a:pt x="594490" y="125156"/>
                </a:lnTo>
                <a:close/>
                <a:moveTo>
                  <a:pt x="156445" y="453690"/>
                </a:moveTo>
                <a:cubicBezTo>
                  <a:pt x="130475" y="453690"/>
                  <a:pt x="109511" y="432726"/>
                  <a:pt x="109511" y="406756"/>
                </a:cubicBezTo>
                <a:cubicBezTo>
                  <a:pt x="109511" y="380787"/>
                  <a:pt x="130475" y="359823"/>
                  <a:pt x="156445" y="359823"/>
                </a:cubicBezTo>
                <a:cubicBezTo>
                  <a:pt x="182415" y="359823"/>
                  <a:pt x="203378" y="380787"/>
                  <a:pt x="203378" y="406756"/>
                </a:cubicBezTo>
                <a:cubicBezTo>
                  <a:pt x="203378" y="432726"/>
                  <a:pt x="182415" y="453690"/>
                  <a:pt x="156445" y="453690"/>
                </a:cubicBezTo>
                <a:close/>
                <a:moveTo>
                  <a:pt x="578846" y="172089"/>
                </a:moveTo>
                <a:lnTo>
                  <a:pt x="640172" y="250312"/>
                </a:lnTo>
                <a:lnTo>
                  <a:pt x="500623" y="250312"/>
                </a:lnTo>
                <a:lnTo>
                  <a:pt x="500623" y="172089"/>
                </a:lnTo>
                <a:lnTo>
                  <a:pt x="578846" y="172089"/>
                </a:lnTo>
                <a:close/>
                <a:moveTo>
                  <a:pt x="531912" y="453690"/>
                </a:moveTo>
                <a:cubicBezTo>
                  <a:pt x="505942" y="453690"/>
                  <a:pt x="484979" y="432726"/>
                  <a:pt x="484979" y="406756"/>
                </a:cubicBezTo>
                <a:cubicBezTo>
                  <a:pt x="484979" y="380787"/>
                  <a:pt x="505942" y="359823"/>
                  <a:pt x="531912" y="359823"/>
                </a:cubicBezTo>
                <a:cubicBezTo>
                  <a:pt x="557882" y="359823"/>
                  <a:pt x="578846" y="380787"/>
                  <a:pt x="578846" y="406756"/>
                </a:cubicBezTo>
                <a:cubicBezTo>
                  <a:pt x="578846" y="432726"/>
                  <a:pt x="557882" y="453690"/>
                  <a:pt x="531912" y="453690"/>
                </a:cubicBezTo>
                <a:close/>
              </a:path>
            </a:pathLst>
          </a:custGeom>
          <a:solidFill>
            <a:schemeClr val="accent1">
              <a:lumMod val="60000"/>
              <a:lumOff val="40000"/>
            </a:schemeClr>
          </a:solidFill>
          <a:ln w="30956" cap="flat">
            <a:noFill/>
            <a:prstDash val="solid"/>
            <a:miter/>
          </a:ln>
        </p:spPr>
        <p:txBody>
          <a:bodyPr rtlCol="0" anchor="ctr"/>
          <a:lstStyle/>
          <a:p>
            <a:endParaRPr lang="en-FI" dirty="0">
              <a:latin typeface="SF Pro Display" pitchFamily="2" charset="0"/>
              <a:ea typeface="SF Pro Display" pitchFamily="2" charset="0"/>
            </a:endParaRPr>
          </a:p>
        </p:txBody>
      </p:sp>
      <p:sp>
        <p:nvSpPr>
          <p:cNvPr id="136" name="Triangle 135">
            <a:extLst>
              <a:ext uri="{FF2B5EF4-FFF2-40B4-BE49-F238E27FC236}">
                <a16:creationId xmlns:a16="http://schemas.microsoft.com/office/drawing/2014/main" id="{1ED43145-9D21-B5E7-D9B5-BB89CF271DAA}"/>
              </a:ext>
            </a:extLst>
          </p:cNvPr>
          <p:cNvSpPr/>
          <p:nvPr/>
        </p:nvSpPr>
        <p:spPr>
          <a:xfrm>
            <a:off x="1853087" y="3836623"/>
            <a:ext cx="560687" cy="46637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137" name="Triangle 136">
            <a:extLst>
              <a:ext uri="{FF2B5EF4-FFF2-40B4-BE49-F238E27FC236}">
                <a16:creationId xmlns:a16="http://schemas.microsoft.com/office/drawing/2014/main" id="{820B2D4A-6A2F-19A8-CA07-6A559CEEB2FF}"/>
              </a:ext>
            </a:extLst>
          </p:cNvPr>
          <p:cNvSpPr/>
          <p:nvPr/>
        </p:nvSpPr>
        <p:spPr>
          <a:xfrm>
            <a:off x="10411487" y="3798253"/>
            <a:ext cx="560687" cy="46637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138" name="Triangle 137">
            <a:extLst>
              <a:ext uri="{FF2B5EF4-FFF2-40B4-BE49-F238E27FC236}">
                <a16:creationId xmlns:a16="http://schemas.microsoft.com/office/drawing/2014/main" id="{5C9B9468-9C71-48A0-AC40-0B0CD16699DB}"/>
              </a:ext>
            </a:extLst>
          </p:cNvPr>
          <p:cNvSpPr/>
          <p:nvPr/>
        </p:nvSpPr>
        <p:spPr>
          <a:xfrm>
            <a:off x="8106510" y="3809675"/>
            <a:ext cx="560687" cy="46637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139" name="Triangle 138">
            <a:extLst>
              <a:ext uri="{FF2B5EF4-FFF2-40B4-BE49-F238E27FC236}">
                <a16:creationId xmlns:a16="http://schemas.microsoft.com/office/drawing/2014/main" id="{37D0A3D4-B96B-9387-50B3-EA3B81CE4AFB}"/>
              </a:ext>
            </a:extLst>
          </p:cNvPr>
          <p:cNvSpPr/>
          <p:nvPr/>
        </p:nvSpPr>
        <p:spPr>
          <a:xfrm>
            <a:off x="6144105" y="3812012"/>
            <a:ext cx="560687" cy="46637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140" name="Triangle 139">
            <a:extLst>
              <a:ext uri="{FF2B5EF4-FFF2-40B4-BE49-F238E27FC236}">
                <a16:creationId xmlns:a16="http://schemas.microsoft.com/office/drawing/2014/main" id="{7AA9FDF8-CCED-EABC-824C-AE76A081150F}"/>
              </a:ext>
            </a:extLst>
          </p:cNvPr>
          <p:cNvSpPr/>
          <p:nvPr/>
        </p:nvSpPr>
        <p:spPr>
          <a:xfrm>
            <a:off x="4280428" y="3809760"/>
            <a:ext cx="560687" cy="46637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141" name="Rounded Rectangle 140">
            <a:extLst>
              <a:ext uri="{FF2B5EF4-FFF2-40B4-BE49-F238E27FC236}">
                <a16:creationId xmlns:a16="http://schemas.microsoft.com/office/drawing/2014/main" id="{2DA6C689-98B0-3A5F-2B54-3B5D0FC8FD83}"/>
              </a:ext>
            </a:extLst>
          </p:cNvPr>
          <p:cNvSpPr/>
          <p:nvPr/>
        </p:nvSpPr>
        <p:spPr>
          <a:xfrm>
            <a:off x="3333640" y="2551529"/>
            <a:ext cx="1603668" cy="289813"/>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Weekly schedule</a:t>
            </a:r>
          </a:p>
        </p:txBody>
      </p:sp>
      <p:cxnSp>
        <p:nvCxnSpPr>
          <p:cNvPr id="144" name="Straight Arrow Connector 143">
            <a:extLst>
              <a:ext uri="{FF2B5EF4-FFF2-40B4-BE49-F238E27FC236}">
                <a16:creationId xmlns:a16="http://schemas.microsoft.com/office/drawing/2014/main" id="{000CCEBF-201A-F948-9FD5-445E09F172B9}"/>
              </a:ext>
            </a:extLst>
          </p:cNvPr>
          <p:cNvCxnSpPr>
            <a:stCxn id="63" idx="1"/>
            <a:endCxn id="8" idx="3"/>
          </p:cNvCxnSpPr>
          <p:nvPr/>
        </p:nvCxnSpPr>
        <p:spPr>
          <a:xfrm flipH="1" flipV="1">
            <a:off x="7285143" y="1468574"/>
            <a:ext cx="2572497" cy="239151"/>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762CE3AE-D051-C743-E88A-B0EFD4EF18EE}"/>
              </a:ext>
            </a:extLst>
          </p:cNvPr>
          <p:cNvCxnSpPr>
            <a:cxnSpLocks/>
            <a:stCxn id="8" idx="1"/>
            <a:endCxn id="56" idx="1"/>
          </p:cNvCxnSpPr>
          <p:nvPr/>
        </p:nvCxnSpPr>
        <p:spPr>
          <a:xfrm flipH="1" flipV="1">
            <a:off x="2607675" y="1408435"/>
            <a:ext cx="3073417" cy="60139"/>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F6FA3373-55A2-5FAD-6540-6DE0CC98DC1E}"/>
              </a:ext>
            </a:extLst>
          </p:cNvPr>
          <p:cNvCxnSpPr>
            <a:cxnSpLocks/>
            <a:endCxn id="59" idx="3"/>
          </p:cNvCxnSpPr>
          <p:nvPr/>
        </p:nvCxnSpPr>
        <p:spPr>
          <a:xfrm flipH="1">
            <a:off x="4626757" y="1648786"/>
            <a:ext cx="1054335" cy="303900"/>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2" name="Rounded Rectangle 141">
            <a:extLst>
              <a:ext uri="{FF2B5EF4-FFF2-40B4-BE49-F238E27FC236}">
                <a16:creationId xmlns:a16="http://schemas.microsoft.com/office/drawing/2014/main" id="{867D9F21-B513-1E4D-6D25-853453040E46}"/>
              </a:ext>
            </a:extLst>
          </p:cNvPr>
          <p:cNvSpPr/>
          <p:nvPr/>
        </p:nvSpPr>
        <p:spPr>
          <a:xfrm>
            <a:off x="3270123" y="1259496"/>
            <a:ext cx="1852062" cy="314162"/>
          </a:xfrm>
          <a:prstGeom prst="roundRect">
            <a:avLst>
              <a:gd name="adj" fmla="val 512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Weekly Delivery Plan</a:t>
            </a:r>
          </a:p>
        </p:txBody>
      </p:sp>
    </p:spTree>
    <p:extLst>
      <p:ext uri="{BB962C8B-B14F-4D97-AF65-F5344CB8AC3E}">
        <p14:creationId xmlns:p14="http://schemas.microsoft.com/office/powerpoint/2010/main" val="2195380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a:extLst>
              <a:ext uri="{FF2B5EF4-FFF2-40B4-BE49-F238E27FC236}">
                <a16:creationId xmlns:a16="http://schemas.microsoft.com/office/drawing/2014/main" id="{A5ABC211-AE8E-055A-94CA-F05419E2DD12}"/>
              </a:ext>
            </a:extLst>
          </p:cNvPr>
          <p:cNvSpPr/>
          <p:nvPr/>
        </p:nvSpPr>
        <p:spPr>
          <a:xfrm>
            <a:off x="7205265" y="594821"/>
            <a:ext cx="1944216" cy="5536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Purpose of the process:</a:t>
            </a:r>
          </a:p>
        </p:txBody>
      </p:sp>
      <p:sp>
        <p:nvSpPr>
          <p:cNvPr id="39" name="Text Placeholder 1">
            <a:extLst>
              <a:ext uri="{FF2B5EF4-FFF2-40B4-BE49-F238E27FC236}">
                <a16:creationId xmlns:a16="http://schemas.microsoft.com/office/drawing/2014/main" id="{E0D1298C-E596-46E3-46D3-959A58004D36}"/>
              </a:ext>
            </a:extLst>
          </p:cNvPr>
          <p:cNvSpPr txBox="1">
            <a:spLocks/>
          </p:cNvSpPr>
          <p:nvPr/>
        </p:nvSpPr>
        <p:spPr>
          <a:xfrm>
            <a:off x="767408" y="479965"/>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SIPOC diagram </a:t>
            </a:r>
            <a:r>
              <a:rPr lang="en-US" sz="1600" b="0" dirty="0">
                <a:solidFill>
                  <a:schemeClr val="tx2">
                    <a:lumMod val="50000"/>
                  </a:schemeClr>
                </a:solidFill>
                <a:latin typeface="SF Pro Display" pitchFamily="2" charset="0"/>
                <a:ea typeface="SF Pro Display" pitchFamily="2" charset="0"/>
                <a:cs typeface="Noto Sans Adlam" panose="020B0502040504020204" pitchFamily="34" charset="0"/>
              </a:rPr>
              <a:t>Example for restaurant food preparation.</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40" name="Rounded Rectangle 39">
            <a:extLst>
              <a:ext uri="{FF2B5EF4-FFF2-40B4-BE49-F238E27FC236}">
                <a16:creationId xmlns:a16="http://schemas.microsoft.com/office/drawing/2014/main" id="{85DF7767-0A34-BB59-5223-CBB7B1871795}"/>
              </a:ext>
            </a:extLst>
          </p:cNvPr>
          <p:cNvSpPr/>
          <p:nvPr/>
        </p:nvSpPr>
        <p:spPr>
          <a:xfrm>
            <a:off x="9255314" y="594821"/>
            <a:ext cx="1956115" cy="5536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Interrelated processes</a:t>
            </a:r>
          </a:p>
        </p:txBody>
      </p:sp>
      <p:sp>
        <p:nvSpPr>
          <p:cNvPr id="41" name="Rounded Rectangle 40">
            <a:extLst>
              <a:ext uri="{FF2B5EF4-FFF2-40B4-BE49-F238E27FC236}">
                <a16:creationId xmlns:a16="http://schemas.microsoft.com/office/drawing/2014/main" id="{A001205C-A96F-6F1C-9FB3-D9291C75CEDF}"/>
              </a:ext>
            </a:extLst>
          </p:cNvPr>
          <p:cNvSpPr/>
          <p:nvPr/>
        </p:nvSpPr>
        <p:spPr>
          <a:xfrm>
            <a:off x="3069192" y="601610"/>
            <a:ext cx="1941699" cy="5536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Process owner:</a:t>
            </a:r>
          </a:p>
        </p:txBody>
      </p:sp>
      <p:sp>
        <p:nvSpPr>
          <p:cNvPr id="63" name="Rounded Rectangle 62">
            <a:extLst>
              <a:ext uri="{FF2B5EF4-FFF2-40B4-BE49-F238E27FC236}">
                <a16:creationId xmlns:a16="http://schemas.microsoft.com/office/drawing/2014/main" id="{86B06715-FC9D-959E-3D7F-45E017DB882B}"/>
              </a:ext>
            </a:extLst>
          </p:cNvPr>
          <p:cNvSpPr/>
          <p:nvPr/>
        </p:nvSpPr>
        <p:spPr>
          <a:xfrm>
            <a:off x="5116725" y="596328"/>
            <a:ext cx="1986120" cy="5536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KPIs and measurement frequency</a:t>
            </a:r>
          </a:p>
        </p:txBody>
      </p:sp>
      <p:sp>
        <p:nvSpPr>
          <p:cNvPr id="2" name="Rounded Rectangle 1">
            <a:extLst>
              <a:ext uri="{FF2B5EF4-FFF2-40B4-BE49-F238E27FC236}">
                <a16:creationId xmlns:a16="http://schemas.microsoft.com/office/drawing/2014/main" id="{83A6B0B6-373D-D0BD-0195-F9DE79C3BC25}"/>
              </a:ext>
            </a:extLst>
          </p:cNvPr>
          <p:cNvSpPr/>
          <p:nvPr/>
        </p:nvSpPr>
        <p:spPr>
          <a:xfrm>
            <a:off x="1297761" y="1960414"/>
            <a:ext cx="1944216" cy="557825"/>
          </a:xfrm>
          <a:prstGeom prst="roundRect">
            <a:avLst>
              <a:gd name="adj" fmla="val 5124"/>
            </a:avLst>
          </a:prstGeom>
          <a:solidFill>
            <a:srgbClr val="87DBFC"/>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Suppliers</a:t>
            </a:r>
          </a:p>
        </p:txBody>
      </p:sp>
      <p:sp>
        <p:nvSpPr>
          <p:cNvPr id="3" name="Rounded Rectangle 2">
            <a:extLst>
              <a:ext uri="{FF2B5EF4-FFF2-40B4-BE49-F238E27FC236}">
                <a16:creationId xmlns:a16="http://schemas.microsoft.com/office/drawing/2014/main" id="{03DD6FC5-6F4A-1D09-989C-1D20D0B1909B}"/>
              </a:ext>
            </a:extLst>
          </p:cNvPr>
          <p:cNvSpPr/>
          <p:nvPr/>
        </p:nvSpPr>
        <p:spPr>
          <a:xfrm>
            <a:off x="3285628" y="1968932"/>
            <a:ext cx="1944216" cy="557825"/>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Inputs</a:t>
            </a:r>
          </a:p>
        </p:txBody>
      </p:sp>
      <p:sp>
        <p:nvSpPr>
          <p:cNvPr id="4" name="Rounded Rectangle 3">
            <a:extLst>
              <a:ext uri="{FF2B5EF4-FFF2-40B4-BE49-F238E27FC236}">
                <a16:creationId xmlns:a16="http://schemas.microsoft.com/office/drawing/2014/main" id="{0A32AF0D-DA63-97AE-A1F5-F09617523A59}"/>
              </a:ext>
            </a:extLst>
          </p:cNvPr>
          <p:cNvSpPr/>
          <p:nvPr/>
        </p:nvSpPr>
        <p:spPr>
          <a:xfrm>
            <a:off x="5280033" y="1968931"/>
            <a:ext cx="1944216" cy="557825"/>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Process</a:t>
            </a:r>
          </a:p>
        </p:txBody>
      </p:sp>
      <p:sp>
        <p:nvSpPr>
          <p:cNvPr id="5" name="Rounded Rectangle 4">
            <a:extLst>
              <a:ext uri="{FF2B5EF4-FFF2-40B4-BE49-F238E27FC236}">
                <a16:creationId xmlns:a16="http://schemas.microsoft.com/office/drawing/2014/main" id="{23A6B6ED-299B-A884-75EA-3483A9600C6D}"/>
              </a:ext>
            </a:extLst>
          </p:cNvPr>
          <p:cNvSpPr/>
          <p:nvPr/>
        </p:nvSpPr>
        <p:spPr>
          <a:xfrm>
            <a:off x="7274438" y="1960414"/>
            <a:ext cx="1944216" cy="557825"/>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Outputs</a:t>
            </a:r>
          </a:p>
        </p:txBody>
      </p:sp>
      <p:sp>
        <p:nvSpPr>
          <p:cNvPr id="6" name="Rounded Rectangle 5">
            <a:extLst>
              <a:ext uri="{FF2B5EF4-FFF2-40B4-BE49-F238E27FC236}">
                <a16:creationId xmlns:a16="http://schemas.microsoft.com/office/drawing/2014/main" id="{8AAF8B1D-F89B-C73F-D11B-32F23B1B2AB7}"/>
              </a:ext>
            </a:extLst>
          </p:cNvPr>
          <p:cNvSpPr/>
          <p:nvPr/>
        </p:nvSpPr>
        <p:spPr>
          <a:xfrm>
            <a:off x="9268843" y="1960413"/>
            <a:ext cx="1944216" cy="557825"/>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1200" dirty="0">
                <a:solidFill>
                  <a:schemeClr val="bg2">
                    <a:lumMod val="50000"/>
                  </a:schemeClr>
                </a:solidFill>
                <a:latin typeface="SF Pro Display" pitchFamily="2" charset="0"/>
                <a:ea typeface="SF Pro Display" pitchFamily="2" charset="0"/>
              </a:rPr>
              <a:t>Customers</a:t>
            </a:r>
          </a:p>
        </p:txBody>
      </p:sp>
      <p:sp>
        <p:nvSpPr>
          <p:cNvPr id="7" name="Rounded Rectangle 6">
            <a:extLst>
              <a:ext uri="{FF2B5EF4-FFF2-40B4-BE49-F238E27FC236}">
                <a16:creationId xmlns:a16="http://schemas.microsoft.com/office/drawing/2014/main" id="{41723921-F7D2-73E0-04DC-89B0CCE2D972}"/>
              </a:ext>
            </a:extLst>
          </p:cNvPr>
          <p:cNvSpPr/>
          <p:nvPr/>
        </p:nvSpPr>
        <p:spPr>
          <a:xfrm>
            <a:off x="1288284" y="2543230"/>
            <a:ext cx="1944216" cy="3478058"/>
          </a:xfrm>
          <a:prstGeom prst="roundRect">
            <a:avLst>
              <a:gd name="adj" fmla="val 5124"/>
            </a:avLst>
          </a:prstGeom>
          <a:solidFill>
            <a:schemeClr val="bg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200" dirty="0">
              <a:solidFill>
                <a:schemeClr val="tx2">
                  <a:lumMod val="60000"/>
                  <a:lumOff val="40000"/>
                </a:schemeClr>
              </a:solidFill>
              <a:latin typeface="SF Pro Display" pitchFamily="2" charset="0"/>
              <a:ea typeface="SF Pro Display" pitchFamily="2" charset="0"/>
            </a:endParaRPr>
          </a:p>
          <a:p>
            <a:pPr marL="171450" indent="-171450">
              <a:buFont typeface="Arial" panose="020B0604020202020204" pitchFamily="34" charset="0"/>
              <a:buChar char="•"/>
            </a:pPr>
            <a:endParaRPr lang="en-US" sz="1200" dirty="0">
              <a:solidFill>
                <a:schemeClr val="bg2">
                  <a:lumMod val="25000"/>
                </a:schemeClr>
              </a:solidFill>
              <a:latin typeface="SF Pro Display" pitchFamily="2" charset="0"/>
              <a:ea typeface="SF Pro Display" pitchFamily="2" charset="0"/>
            </a:endParaRPr>
          </a:p>
          <a:p>
            <a:pPr marL="171450" indent="-171450">
              <a:buFont typeface="Arial" panose="020B0604020202020204" pitchFamily="34" charset="0"/>
              <a:buChar char="•"/>
            </a:pPr>
            <a:endParaRPr lang="en-US" sz="1200" dirty="0">
              <a:solidFill>
                <a:schemeClr val="bg2">
                  <a:lumMod val="25000"/>
                </a:schemeClr>
              </a:solidFill>
              <a:latin typeface="SF Pro Display" pitchFamily="2" charset="0"/>
              <a:ea typeface="SF Pro Display" pitchFamily="2" charset="0"/>
            </a:endParaRPr>
          </a:p>
        </p:txBody>
      </p:sp>
      <p:sp>
        <p:nvSpPr>
          <p:cNvPr id="8" name="Rounded Rectangle 7">
            <a:extLst>
              <a:ext uri="{FF2B5EF4-FFF2-40B4-BE49-F238E27FC236}">
                <a16:creationId xmlns:a16="http://schemas.microsoft.com/office/drawing/2014/main" id="{FBC23D3A-2B86-7ECB-5D44-16B95FE95967}"/>
              </a:ext>
            </a:extLst>
          </p:cNvPr>
          <p:cNvSpPr/>
          <p:nvPr/>
        </p:nvSpPr>
        <p:spPr>
          <a:xfrm>
            <a:off x="3278614" y="2543230"/>
            <a:ext cx="1944216" cy="3478058"/>
          </a:xfrm>
          <a:prstGeom prst="roundRect">
            <a:avLst>
              <a:gd name="adj" fmla="val 5124"/>
            </a:avLst>
          </a:prstGeom>
          <a:solidFill>
            <a:schemeClr val="bg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1450" indent="-171450">
              <a:buFont typeface="Arial" panose="020B0604020202020204" pitchFamily="34" charset="0"/>
              <a:buChar char="•"/>
            </a:pPr>
            <a:endParaRPr lang="en-US" sz="1200" dirty="0">
              <a:solidFill>
                <a:schemeClr val="tx2">
                  <a:lumMod val="60000"/>
                  <a:lumOff val="40000"/>
                </a:schemeClr>
              </a:solidFill>
              <a:latin typeface="SF Pro Display" pitchFamily="2" charset="0"/>
              <a:ea typeface="SF Pro Display" pitchFamily="2" charset="0"/>
            </a:endParaRPr>
          </a:p>
        </p:txBody>
      </p:sp>
      <p:sp>
        <p:nvSpPr>
          <p:cNvPr id="9" name="Rounded Rectangle 8">
            <a:extLst>
              <a:ext uri="{FF2B5EF4-FFF2-40B4-BE49-F238E27FC236}">
                <a16:creationId xmlns:a16="http://schemas.microsoft.com/office/drawing/2014/main" id="{6376681C-BD2F-7A04-C6D1-E0160598EC1F}"/>
              </a:ext>
            </a:extLst>
          </p:cNvPr>
          <p:cNvSpPr/>
          <p:nvPr/>
        </p:nvSpPr>
        <p:spPr>
          <a:xfrm>
            <a:off x="5281663" y="2543230"/>
            <a:ext cx="1944216" cy="3478058"/>
          </a:xfrm>
          <a:prstGeom prst="roundRect">
            <a:avLst>
              <a:gd name="adj" fmla="val 5124"/>
            </a:avLst>
          </a:prstGeom>
          <a:solidFill>
            <a:schemeClr val="bg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tx2">
                    <a:lumMod val="60000"/>
                    <a:lumOff val="40000"/>
                  </a:schemeClr>
                </a:solidFill>
                <a:latin typeface="SF Pro Display" pitchFamily="2" charset="0"/>
                <a:ea typeface="SF Pro Display" pitchFamily="2" charset="0"/>
              </a:rPr>
              <a:t>Process breakdown</a:t>
            </a:r>
          </a:p>
        </p:txBody>
      </p:sp>
      <p:sp>
        <p:nvSpPr>
          <p:cNvPr id="10" name="Rounded Rectangle 9">
            <a:extLst>
              <a:ext uri="{FF2B5EF4-FFF2-40B4-BE49-F238E27FC236}">
                <a16:creationId xmlns:a16="http://schemas.microsoft.com/office/drawing/2014/main" id="{D969D4CC-CD1D-70B1-75A9-2966B459F209}"/>
              </a:ext>
            </a:extLst>
          </p:cNvPr>
          <p:cNvSpPr/>
          <p:nvPr/>
        </p:nvSpPr>
        <p:spPr>
          <a:xfrm>
            <a:off x="7274438" y="2543230"/>
            <a:ext cx="1944216" cy="3478058"/>
          </a:xfrm>
          <a:prstGeom prst="roundRect">
            <a:avLst>
              <a:gd name="adj" fmla="val 5124"/>
            </a:avLst>
          </a:prstGeom>
          <a:solidFill>
            <a:schemeClr val="bg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tx2">
                    <a:lumMod val="60000"/>
                    <a:lumOff val="40000"/>
                  </a:schemeClr>
                </a:solidFill>
                <a:latin typeface="SF Pro Display" pitchFamily="2" charset="0"/>
                <a:ea typeface="SF Pro Display" pitchFamily="2" charset="0"/>
              </a:rPr>
              <a:t>What are the key outputs?</a:t>
            </a:r>
          </a:p>
        </p:txBody>
      </p:sp>
      <p:sp>
        <p:nvSpPr>
          <p:cNvPr id="11" name="Rounded Rectangle 10">
            <a:extLst>
              <a:ext uri="{FF2B5EF4-FFF2-40B4-BE49-F238E27FC236}">
                <a16:creationId xmlns:a16="http://schemas.microsoft.com/office/drawing/2014/main" id="{F2F0B6E7-FF6D-F3CA-6034-FE04D4511793}"/>
              </a:ext>
            </a:extLst>
          </p:cNvPr>
          <p:cNvSpPr/>
          <p:nvPr/>
        </p:nvSpPr>
        <p:spPr>
          <a:xfrm>
            <a:off x="9267213" y="2543265"/>
            <a:ext cx="1944216" cy="3478023"/>
          </a:xfrm>
          <a:prstGeom prst="roundRect">
            <a:avLst>
              <a:gd name="adj" fmla="val 5124"/>
            </a:avLst>
          </a:prstGeom>
          <a:solidFill>
            <a:schemeClr val="bg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tx2">
                    <a:lumMod val="60000"/>
                    <a:lumOff val="40000"/>
                  </a:schemeClr>
                </a:solidFill>
                <a:latin typeface="SF Pro Display" pitchFamily="2" charset="0"/>
                <a:ea typeface="SF Pro Display" pitchFamily="2" charset="0"/>
              </a:rPr>
              <a:t>Who are the recipients?</a:t>
            </a:r>
          </a:p>
        </p:txBody>
      </p:sp>
      <p:sp>
        <p:nvSpPr>
          <p:cNvPr id="13" name="Rounded Rectangle 12">
            <a:extLst>
              <a:ext uri="{FF2B5EF4-FFF2-40B4-BE49-F238E27FC236}">
                <a16:creationId xmlns:a16="http://schemas.microsoft.com/office/drawing/2014/main" id="{28ED5D63-417E-98E0-D4EE-997416396845}"/>
              </a:ext>
            </a:extLst>
          </p:cNvPr>
          <p:cNvSpPr/>
          <p:nvPr/>
        </p:nvSpPr>
        <p:spPr>
          <a:xfrm>
            <a:off x="5561132" y="3119036"/>
            <a:ext cx="1382017" cy="410190"/>
          </a:xfrm>
          <a:prstGeom prst="roundRect">
            <a:avLst>
              <a:gd name="adj" fmla="val 5124"/>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2">
                  <a:lumMod val="60000"/>
                  <a:lumOff val="40000"/>
                </a:schemeClr>
              </a:solidFill>
              <a:latin typeface="SF Pro Display" pitchFamily="2" charset="0"/>
              <a:ea typeface="SF Pro Display" pitchFamily="2" charset="0"/>
            </a:endParaRPr>
          </a:p>
        </p:txBody>
      </p:sp>
      <p:sp>
        <p:nvSpPr>
          <p:cNvPr id="14" name="Rounded Rectangle 13">
            <a:extLst>
              <a:ext uri="{FF2B5EF4-FFF2-40B4-BE49-F238E27FC236}">
                <a16:creationId xmlns:a16="http://schemas.microsoft.com/office/drawing/2014/main" id="{CA3A9C5D-53D4-FE99-763E-B85EF498958C}"/>
              </a:ext>
            </a:extLst>
          </p:cNvPr>
          <p:cNvSpPr/>
          <p:nvPr/>
        </p:nvSpPr>
        <p:spPr>
          <a:xfrm>
            <a:off x="5561132" y="3716421"/>
            <a:ext cx="1382017" cy="410190"/>
          </a:xfrm>
          <a:prstGeom prst="roundRect">
            <a:avLst>
              <a:gd name="adj" fmla="val 5124"/>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2">
                  <a:lumMod val="60000"/>
                  <a:lumOff val="40000"/>
                </a:schemeClr>
              </a:solidFill>
              <a:latin typeface="SF Pro Display" pitchFamily="2" charset="0"/>
              <a:ea typeface="SF Pro Display" pitchFamily="2" charset="0"/>
            </a:endParaRPr>
          </a:p>
        </p:txBody>
      </p:sp>
      <p:sp>
        <p:nvSpPr>
          <p:cNvPr id="16" name="Rounded Rectangle 15">
            <a:extLst>
              <a:ext uri="{FF2B5EF4-FFF2-40B4-BE49-F238E27FC236}">
                <a16:creationId xmlns:a16="http://schemas.microsoft.com/office/drawing/2014/main" id="{73A44A29-8DB1-FC01-A23D-B7FE33C8494F}"/>
              </a:ext>
            </a:extLst>
          </p:cNvPr>
          <p:cNvSpPr/>
          <p:nvPr/>
        </p:nvSpPr>
        <p:spPr>
          <a:xfrm>
            <a:off x="5561132" y="4313806"/>
            <a:ext cx="1382017" cy="410190"/>
          </a:xfrm>
          <a:prstGeom prst="roundRect">
            <a:avLst>
              <a:gd name="adj" fmla="val 5124"/>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2">
                  <a:lumMod val="60000"/>
                  <a:lumOff val="40000"/>
                </a:schemeClr>
              </a:solidFill>
              <a:latin typeface="SF Pro Display" pitchFamily="2" charset="0"/>
              <a:ea typeface="SF Pro Display" pitchFamily="2" charset="0"/>
            </a:endParaRPr>
          </a:p>
        </p:txBody>
      </p:sp>
      <p:sp>
        <p:nvSpPr>
          <p:cNvPr id="17" name="Rounded Rectangle 16">
            <a:extLst>
              <a:ext uri="{FF2B5EF4-FFF2-40B4-BE49-F238E27FC236}">
                <a16:creationId xmlns:a16="http://schemas.microsoft.com/office/drawing/2014/main" id="{1843C86E-5A2E-5A8B-CA89-30739008D993}"/>
              </a:ext>
            </a:extLst>
          </p:cNvPr>
          <p:cNvSpPr/>
          <p:nvPr/>
        </p:nvSpPr>
        <p:spPr>
          <a:xfrm>
            <a:off x="5561131" y="4942811"/>
            <a:ext cx="1382017" cy="410190"/>
          </a:xfrm>
          <a:prstGeom prst="roundRect">
            <a:avLst>
              <a:gd name="adj" fmla="val 5124"/>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2">
                  <a:lumMod val="60000"/>
                  <a:lumOff val="40000"/>
                </a:schemeClr>
              </a:solidFill>
              <a:latin typeface="SF Pro Display" pitchFamily="2" charset="0"/>
              <a:ea typeface="SF Pro Display" pitchFamily="2" charset="0"/>
            </a:endParaRPr>
          </a:p>
        </p:txBody>
      </p:sp>
    </p:spTree>
    <p:extLst>
      <p:ext uri="{BB962C8B-B14F-4D97-AF65-F5344CB8AC3E}">
        <p14:creationId xmlns:p14="http://schemas.microsoft.com/office/powerpoint/2010/main" val="4062636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screenshot of a spreadsheet&#10;&#10;Description automatically generated">
            <a:extLst>
              <a:ext uri="{FF2B5EF4-FFF2-40B4-BE49-F238E27FC236}">
                <a16:creationId xmlns:a16="http://schemas.microsoft.com/office/drawing/2014/main" id="{DEB655A0-C1B5-6D86-A3B6-55615730A6CB}"/>
              </a:ext>
            </a:extLst>
          </p:cNvPr>
          <p:cNvPicPr>
            <a:picLocks noChangeAspect="1"/>
          </p:cNvPicPr>
          <p:nvPr/>
        </p:nvPicPr>
        <p:blipFill>
          <a:blip r:embed="rId3"/>
          <a:stretch>
            <a:fillRect/>
          </a:stretch>
        </p:blipFill>
        <p:spPr>
          <a:xfrm>
            <a:off x="2501900" y="298450"/>
            <a:ext cx="7188200" cy="6261100"/>
          </a:xfrm>
          <a:prstGeom prst="rect">
            <a:avLst/>
          </a:prstGeom>
        </p:spPr>
      </p:pic>
    </p:spTree>
    <p:extLst>
      <p:ext uri="{BB962C8B-B14F-4D97-AF65-F5344CB8AC3E}">
        <p14:creationId xmlns:p14="http://schemas.microsoft.com/office/powerpoint/2010/main" val="3593602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CB09C0E1-9354-3A79-7A5E-FC94326D349C}"/>
              </a:ext>
            </a:extLst>
          </p:cNvPr>
          <p:cNvSpPr/>
          <p:nvPr/>
        </p:nvSpPr>
        <p:spPr>
          <a:xfrm>
            <a:off x="286386" y="1476244"/>
            <a:ext cx="3898507" cy="1932347"/>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a:solidFill>
                <a:schemeClr val="bg2">
                  <a:lumMod val="50000"/>
                </a:schemeClr>
              </a:solidFill>
              <a:latin typeface="SF Pro Display" pitchFamily="2" charset="0"/>
              <a:ea typeface="SF Pro Display" pitchFamily="2" charset="0"/>
            </a:endParaRPr>
          </a:p>
        </p:txBody>
      </p:sp>
      <p:sp>
        <p:nvSpPr>
          <p:cNvPr id="3" name="Rounded Rectangle 2">
            <a:extLst>
              <a:ext uri="{FF2B5EF4-FFF2-40B4-BE49-F238E27FC236}">
                <a16:creationId xmlns:a16="http://schemas.microsoft.com/office/drawing/2014/main" id="{5825E072-9752-2F32-68FB-7BB60B5086D5}"/>
              </a:ext>
            </a:extLst>
          </p:cNvPr>
          <p:cNvSpPr/>
          <p:nvPr/>
        </p:nvSpPr>
        <p:spPr>
          <a:xfrm>
            <a:off x="4228597"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1. Define	</a:t>
            </a:r>
          </a:p>
        </p:txBody>
      </p:sp>
      <p:sp>
        <p:nvSpPr>
          <p:cNvPr id="4" name="Rounded Rectangle 3">
            <a:extLst>
              <a:ext uri="{FF2B5EF4-FFF2-40B4-BE49-F238E27FC236}">
                <a16:creationId xmlns:a16="http://schemas.microsoft.com/office/drawing/2014/main" id="{C34DA0DF-CF7E-5586-1AEA-B0456F800043}"/>
              </a:ext>
            </a:extLst>
          </p:cNvPr>
          <p:cNvSpPr/>
          <p:nvPr/>
        </p:nvSpPr>
        <p:spPr>
          <a:xfrm>
            <a:off x="8056675" y="5239622"/>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Anxiety</a:t>
            </a:r>
          </a:p>
        </p:txBody>
      </p:sp>
      <p:sp>
        <p:nvSpPr>
          <p:cNvPr id="5" name="Rounded Rectangle 4">
            <a:extLst>
              <a:ext uri="{FF2B5EF4-FFF2-40B4-BE49-F238E27FC236}">
                <a16:creationId xmlns:a16="http://schemas.microsoft.com/office/drawing/2014/main" id="{0B464E2E-B11E-D3B1-C888-9A230D347FA0}"/>
              </a:ext>
            </a:extLst>
          </p:cNvPr>
          <p:cNvSpPr/>
          <p:nvPr/>
        </p:nvSpPr>
        <p:spPr>
          <a:xfrm>
            <a:off x="7986815" y="289032"/>
            <a:ext cx="1852108"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Version: </a:t>
            </a:r>
          </a:p>
        </p:txBody>
      </p:sp>
      <p:sp>
        <p:nvSpPr>
          <p:cNvPr id="6" name="TextBox 5">
            <a:extLst>
              <a:ext uri="{FF2B5EF4-FFF2-40B4-BE49-F238E27FC236}">
                <a16:creationId xmlns:a16="http://schemas.microsoft.com/office/drawing/2014/main" id="{84DB8162-EDB9-FCEB-CDCF-066A12EF5CA4}"/>
              </a:ext>
            </a:extLst>
          </p:cNvPr>
          <p:cNvSpPr txBox="1"/>
          <p:nvPr/>
        </p:nvSpPr>
        <p:spPr>
          <a:xfrm>
            <a:off x="286386" y="1156506"/>
            <a:ext cx="3898507" cy="523220"/>
          </a:xfrm>
          <a:prstGeom prst="rect">
            <a:avLst/>
          </a:prstGeom>
          <a:noFill/>
        </p:spPr>
        <p:txBody>
          <a:bodyPr wrap="square" rtlCol="0">
            <a:spAutoFit/>
          </a:bodyPr>
          <a:lstStyle/>
          <a:p>
            <a:r>
              <a:rPr lang="en-US" sz="1400" b="1" dirty="0">
                <a:solidFill>
                  <a:schemeClr val="bg2">
                    <a:lumMod val="25000"/>
                  </a:schemeClr>
                </a:solidFill>
                <a:latin typeface="SF Pro Display" pitchFamily="2" charset="0"/>
                <a:ea typeface="SF Pro Display" pitchFamily="2" charset="0"/>
              </a:rPr>
              <a:t>Job statement</a:t>
            </a:r>
            <a:r>
              <a:rPr lang="en-US" sz="1400" dirty="0">
                <a:solidFill>
                  <a:schemeClr val="bg1">
                    <a:lumMod val="65000"/>
                  </a:schemeClr>
                </a:solidFill>
                <a:latin typeface="SF Pro Display" pitchFamily="2" charset="0"/>
                <a:ea typeface="SF Pro Display" pitchFamily="2" charset="0"/>
              </a:rPr>
              <a:t> (</a:t>
            </a:r>
            <a:r>
              <a:rPr lang="en-US" sz="1400" dirty="0">
                <a:solidFill>
                  <a:schemeClr val="bg2">
                    <a:lumMod val="50000"/>
                  </a:schemeClr>
                </a:solidFill>
                <a:latin typeface="SF Pro Display" pitchFamily="2" charset="0"/>
                <a:ea typeface="SF Pro Display" pitchFamily="2" charset="0"/>
              </a:rPr>
              <a:t>Verb + object + context)</a:t>
            </a:r>
          </a:p>
          <a:p>
            <a:endParaRPr lang="en-US" sz="1400" b="1" dirty="0">
              <a:solidFill>
                <a:schemeClr val="bg2">
                  <a:lumMod val="25000"/>
                </a:schemeClr>
              </a:solidFill>
              <a:latin typeface="SF Pro Display" pitchFamily="2" charset="0"/>
              <a:ea typeface="SF Pro Display" pitchFamily="2" charset="0"/>
            </a:endParaRPr>
          </a:p>
        </p:txBody>
      </p:sp>
      <p:sp>
        <p:nvSpPr>
          <p:cNvPr id="7" name="Text Placeholder 1">
            <a:extLst>
              <a:ext uri="{FF2B5EF4-FFF2-40B4-BE49-F238E27FC236}">
                <a16:creationId xmlns:a16="http://schemas.microsoft.com/office/drawing/2014/main" id="{B3C026EB-16E3-7D48-BE21-ED54DE6E420A}"/>
              </a:ext>
            </a:extLst>
          </p:cNvPr>
          <p:cNvSpPr txBox="1">
            <a:spLocks/>
          </p:cNvSpPr>
          <p:nvPr/>
        </p:nvSpPr>
        <p:spPr>
          <a:xfrm>
            <a:off x="301845" y="163744"/>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a:solidFill>
                  <a:schemeClr val="tx2">
                    <a:lumMod val="50000"/>
                  </a:schemeClr>
                </a:solidFill>
                <a:latin typeface="SF Pro Display" pitchFamily="2" charset="0"/>
                <a:ea typeface="SF Pro Display" pitchFamily="2" charset="0"/>
                <a:cs typeface="Noto Sans Adlam" panose="020B0502040504020204" pitchFamily="34" charset="0"/>
              </a:rPr>
              <a:t>The Jobs To Be Done Canvas</a:t>
            </a:r>
          </a:p>
        </p:txBody>
      </p:sp>
      <p:sp>
        <p:nvSpPr>
          <p:cNvPr id="8" name="Rounded Rectangle 7">
            <a:extLst>
              <a:ext uri="{FF2B5EF4-FFF2-40B4-BE49-F238E27FC236}">
                <a16:creationId xmlns:a16="http://schemas.microsoft.com/office/drawing/2014/main" id="{52FFC16D-120A-887B-52A1-BD6AA17E868A}"/>
              </a:ext>
            </a:extLst>
          </p:cNvPr>
          <p:cNvSpPr/>
          <p:nvPr/>
        </p:nvSpPr>
        <p:spPr>
          <a:xfrm>
            <a:off x="9944369" y="277617"/>
            <a:ext cx="1852108"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Project: </a:t>
            </a:r>
          </a:p>
        </p:txBody>
      </p:sp>
      <p:sp>
        <p:nvSpPr>
          <p:cNvPr id="9" name="Rounded Rectangle 8">
            <a:extLst>
              <a:ext uri="{FF2B5EF4-FFF2-40B4-BE49-F238E27FC236}">
                <a16:creationId xmlns:a16="http://schemas.microsoft.com/office/drawing/2014/main" id="{976D9E89-472B-273B-CF8A-8093126F27A9}"/>
              </a:ext>
            </a:extLst>
          </p:cNvPr>
          <p:cNvSpPr/>
          <p:nvPr/>
        </p:nvSpPr>
        <p:spPr>
          <a:xfrm>
            <a:off x="2230793" y="289033"/>
            <a:ext cx="5650575"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Job executor (who’s your end user): </a:t>
            </a:r>
          </a:p>
        </p:txBody>
      </p:sp>
      <p:sp>
        <p:nvSpPr>
          <p:cNvPr id="10" name="Rounded Rectangle 9">
            <a:extLst>
              <a:ext uri="{FF2B5EF4-FFF2-40B4-BE49-F238E27FC236}">
                <a16:creationId xmlns:a16="http://schemas.microsoft.com/office/drawing/2014/main" id="{657F6AB5-7D4C-6178-1CC1-12531DA6C8C0}"/>
              </a:ext>
            </a:extLst>
          </p:cNvPr>
          <p:cNvSpPr/>
          <p:nvPr/>
        </p:nvSpPr>
        <p:spPr>
          <a:xfrm>
            <a:off x="6145532"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2. Locate</a:t>
            </a:r>
          </a:p>
        </p:txBody>
      </p:sp>
      <p:sp>
        <p:nvSpPr>
          <p:cNvPr id="11" name="Rounded Rectangle 10">
            <a:extLst>
              <a:ext uri="{FF2B5EF4-FFF2-40B4-BE49-F238E27FC236}">
                <a16:creationId xmlns:a16="http://schemas.microsoft.com/office/drawing/2014/main" id="{B5915110-9341-D4C3-C0DF-3AA89B819A43}"/>
              </a:ext>
            </a:extLst>
          </p:cNvPr>
          <p:cNvSpPr/>
          <p:nvPr/>
        </p:nvSpPr>
        <p:spPr>
          <a:xfrm>
            <a:off x="8062467"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3. Prepare</a:t>
            </a:r>
          </a:p>
        </p:txBody>
      </p:sp>
      <p:sp>
        <p:nvSpPr>
          <p:cNvPr id="12" name="Rounded Rectangle 11">
            <a:extLst>
              <a:ext uri="{FF2B5EF4-FFF2-40B4-BE49-F238E27FC236}">
                <a16:creationId xmlns:a16="http://schemas.microsoft.com/office/drawing/2014/main" id="{55C442A4-C2A0-4760-85D4-38480B8C91C2}"/>
              </a:ext>
            </a:extLst>
          </p:cNvPr>
          <p:cNvSpPr/>
          <p:nvPr/>
        </p:nvSpPr>
        <p:spPr>
          <a:xfrm>
            <a:off x="9979758" y="1474470"/>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4. Confirm</a:t>
            </a:r>
          </a:p>
        </p:txBody>
      </p:sp>
      <p:sp>
        <p:nvSpPr>
          <p:cNvPr id="13" name="Rounded Rectangle 12">
            <a:extLst>
              <a:ext uri="{FF2B5EF4-FFF2-40B4-BE49-F238E27FC236}">
                <a16:creationId xmlns:a16="http://schemas.microsoft.com/office/drawing/2014/main" id="{E8BA723E-C53D-48E1-8DBC-5CF357887A2A}"/>
              </a:ext>
            </a:extLst>
          </p:cNvPr>
          <p:cNvSpPr/>
          <p:nvPr/>
        </p:nvSpPr>
        <p:spPr>
          <a:xfrm>
            <a:off x="4222805"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5. Execute</a:t>
            </a:r>
          </a:p>
        </p:txBody>
      </p:sp>
      <p:sp>
        <p:nvSpPr>
          <p:cNvPr id="14" name="Rounded Rectangle 13">
            <a:extLst>
              <a:ext uri="{FF2B5EF4-FFF2-40B4-BE49-F238E27FC236}">
                <a16:creationId xmlns:a16="http://schemas.microsoft.com/office/drawing/2014/main" id="{E66516EE-6A53-3BAB-4C4B-7682D6D3148D}"/>
              </a:ext>
            </a:extLst>
          </p:cNvPr>
          <p:cNvSpPr/>
          <p:nvPr/>
        </p:nvSpPr>
        <p:spPr>
          <a:xfrm>
            <a:off x="6139740"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6. Monitor</a:t>
            </a:r>
          </a:p>
        </p:txBody>
      </p:sp>
      <p:sp>
        <p:nvSpPr>
          <p:cNvPr id="15" name="Rounded Rectangle 14">
            <a:extLst>
              <a:ext uri="{FF2B5EF4-FFF2-40B4-BE49-F238E27FC236}">
                <a16:creationId xmlns:a16="http://schemas.microsoft.com/office/drawing/2014/main" id="{70599892-AA9A-F21B-6B43-EC3FD026C53B}"/>
              </a:ext>
            </a:extLst>
          </p:cNvPr>
          <p:cNvSpPr/>
          <p:nvPr/>
        </p:nvSpPr>
        <p:spPr>
          <a:xfrm>
            <a:off x="8056675"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7. Modify</a:t>
            </a:r>
          </a:p>
        </p:txBody>
      </p:sp>
      <p:sp>
        <p:nvSpPr>
          <p:cNvPr id="16" name="Rounded Rectangle 15">
            <a:extLst>
              <a:ext uri="{FF2B5EF4-FFF2-40B4-BE49-F238E27FC236}">
                <a16:creationId xmlns:a16="http://schemas.microsoft.com/office/drawing/2014/main" id="{DCB931E7-C9C4-BAA9-9D33-00927331F840}"/>
              </a:ext>
            </a:extLst>
          </p:cNvPr>
          <p:cNvSpPr/>
          <p:nvPr/>
        </p:nvSpPr>
        <p:spPr>
          <a:xfrm>
            <a:off x="9973966" y="2477068"/>
            <a:ext cx="1867404"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8. Conclude</a:t>
            </a:r>
          </a:p>
        </p:txBody>
      </p:sp>
      <p:sp>
        <p:nvSpPr>
          <p:cNvPr id="17" name="TextBox 16">
            <a:extLst>
              <a:ext uri="{FF2B5EF4-FFF2-40B4-BE49-F238E27FC236}">
                <a16:creationId xmlns:a16="http://schemas.microsoft.com/office/drawing/2014/main" id="{86A27EB0-F999-6F9D-5199-73922A418A85}"/>
              </a:ext>
            </a:extLst>
          </p:cNvPr>
          <p:cNvSpPr txBox="1"/>
          <p:nvPr/>
        </p:nvSpPr>
        <p:spPr>
          <a:xfrm>
            <a:off x="4203061" y="1146545"/>
            <a:ext cx="3898507" cy="307777"/>
          </a:xfrm>
          <a:prstGeom prst="rect">
            <a:avLst/>
          </a:prstGeom>
          <a:noFill/>
        </p:spPr>
        <p:txBody>
          <a:bodyPr wrap="square" rtlCol="0">
            <a:spAutoFit/>
          </a:bodyPr>
          <a:lstStyle/>
          <a:p>
            <a:r>
              <a:rPr lang="en-US" sz="1400" b="1" dirty="0">
                <a:solidFill>
                  <a:schemeClr val="bg2">
                    <a:lumMod val="25000"/>
                  </a:schemeClr>
                </a:solidFill>
                <a:latin typeface="SF Pro Display" pitchFamily="2" charset="0"/>
                <a:ea typeface="SF Pro Display" pitchFamily="2" charset="0"/>
              </a:rPr>
              <a:t>Job map</a:t>
            </a:r>
          </a:p>
        </p:txBody>
      </p:sp>
      <p:sp>
        <p:nvSpPr>
          <p:cNvPr id="18" name="Rounded Rectangle 17">
            <a:extLst>
              <a:ext uri="{FF2B5EF4-FFF2-40B4-BE49-F238E27FC236}">
                <a16:creationId xmlns:a16="http://schemas.microsoft.com/office/drawing/2014/main" id="{9C48442E-0D86-0C38-FAA0-24FCC2EB3172}"/>
              </a:ext>
            </a:extLst>
          </p:cNvPr>
          <p:cNvSpPr/>
          <p:nvPr/>
        </p:nvSpPr>
        <p:spPr>
          <a:xfrm>
            <a:off x="8056675" y="3704341"/>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Progress </a:t>
            </a:r>
          </a:p>
        </p:txBody>
      </p:sp>
      <p:sp>
        <p:nvSpPr>
          <p:cNvPr id="19" name="Rounded Rectangle 18">
            <a:extLst>
              <a:ext uri="{FF2B5EF4-FFF2-40B4-BE49-F238E27FC236}">
                <a16:creationId xmlns:a16="http://schemas.microsoft.com/office/drawing/2014/main" id="{4E33BB88-0A8F-5DA7-48B6-A343F2EBED13}"/>
              </a:ext>
            </a:extLst>
          </p:cNvPr>
          <p:cNvSpPr/>
          <p:nvPr/>
        </p:nvSpPr>
        <p:spPr>
          <a:xfrm>
            <a:off x="4247090" y="5239622"/>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Habits</a:t>
            </a:r>
          </a:p>
        </p:txBody>
      </p:sp>
      <p:sp>
        <p:nvSpPr>
          <p:cNvPr id="20" name="Rounded Rectangle 19">
            <a:extLst>
              <a:ext uri="{FF2B5EF4-FFF2-40B4-BE49-F238E27FC236}">
                <a16:creationId xmlns:a16="http://schemas.microsoft.com/office/drawing/2014/main" id="{1E3B2606-EFAC-255F-B961-0CD45D4AA94C}"/>
              </a:ext>
            </a:extLst>
          </p:cNvPr>
          <p:cNvSpPr/>
          <p:nvPr/>
        </p:nvSpPr>
        <p:spPr>
          <a:xfrm>
            <a:off x="4244895" y="3695595"/>
            <a:ext cx="3739802"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Problem</a:t>
            </a:r>
          </a:p>
        </p:txBody>
      </p:sp>
      <p:cxnSp>
        <p:nvCxnSpPr>
          <p:cNvPr id="21" name="Straight Arrow Connector 20">
            <a:extLst>
              <a:ext uri="{FF2B5EF4-FFF2-40B4-BE49-F238E27FC236}">
                <a16:creationId xmlns:a16="http://schemas.microsoft.com/office/drawing/2014/main" id="{755554DF-9D4F-71DD-FEF7-ED1DB7FA144C}"/>
              </a:ext>
            </a:extLst>
          </p:cNvPr>
          <p:cNvCxnSpPr>
            <a:cxnSpLocks/>
          </p:cNvCxnSpPr>
          <p:nvPr/>
        </p:nvCxnSpPr>
        <p:spPr>
          <a:xfrm flipV="1">
            <a:off x="5154086" y="3755372"/>
            <a:ext cx="216024" cy="21102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D35B2BA-AD61-9DB0-7204-646CDD8053CA}"/>
              </a:ext>
            </a:extLst>
          </p:cNvPr>
          <p:cNvCxnSpPr>
            <a:cxnSpLocks/>
          </p:cNvCxnSpPr>
          <p:nvPr/>
        </p:nvCxnSpPr>
        <p:spPr>
          <a:xfrm flipV="1">
            <a:off x="8967954" y="3755372"/>
            <a:ext cx="216024" cy="21102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40F7A78-2E41-EE90-EFE0-B65D532D76FD}"/>
              </a:ext>
            </a:extLst>
          </p:cNvPr>
          <p:cNvCxnSpPr/>
          <p:nvPr/>
        </p:nvCxnSpPr>
        <p:spPr>
          <a:xfrm flipH="1">
            <a:off x="5015880" y="5301208"/>
            <a:ext cx="248639" cy="21602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B4548E6-0D0E-74D5-FE5C-EB49146821D8}"/>
              </a:ext>
            </a:extLst>
          </p:cNvPr>
          <p:cNvCxnSpPr/>
          <p:nvPr/>
        </p:nvCxnSpPr>
        <p:spPr>
          <a:xfrm flipH="1">
            <a:off x="8941225" y="5301208"/>
            <a:ext cx="248639" cy="21602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B7F2B06-95B1-3B7A-DD69-15A4A933B6F0}"/>
              </a:ext>
            </a:extLst>
          </p:cNvPr>
          <p:cNvSpPr txBox="1"/>
          <p:nvPr/>
        </p:nvSpPr>
        <p:spPr>
          <a:xfrm>
            <a:off x="4211889" y="3409255"/>
            <a:ext cx="3898507" cy="307777"/>
          </a:xfrm>
          <a:prstGeom prst="rect">
            <a:avLst/>
          </a:prstGeom>
          <a:noFill/>
        </p:spPr>
        <p:txBody>
          <a:bodyPr wrap="square" rtlCol="0">
            <a:spAutoFit/>
          </a:bodyPr>
          <a:lstStyle/>
          <a:p>
            <a:r>
              <a:rPr lang="en-US" sz="1400" b="1" dirty="0">
                <a:solidFill>
                  <a:schemeClr val="bg2">
                    <a:lumMod val="25000"/>
                  </a:schemeClr>
                </a:solidFill>
                <a:latin typeface="SF Pro Display" pitchFamily="2" charset="0"/>
                <a:ea typeface="SF Pro Display" pitchFamily="2" charset="0"/>
              </a:rPr>
              <a:t>Forces of progress</a:t>
            </a:r>
          </a:p>
        </p:txBody>
      </p:sp>
      <p:sp>
        <p:nvSpPr>
          <p:cNvPr id="26" name="Rounded Rectangle 25">
            <a:extLst>
              <a:ext uri="{FF2B5EF4-FFF2-40B4-BE49-F238E27FC236}">
                <a16:creationId xmlns:a16="http://schemas.microsoft.com/office/drawing/2014/main" id="{8364DCED-CEF1-EBB0-CAA3-3E335EF0C839}"/>
              </a:ext>
            </a:extLst>
          </p:cNvPr>
          <p:cNvSpPr/>
          <p:nvPr/>
        </p:nvSpPr>
        <p:spPr>
          <a:xfrm>
            <a:off x="282934" y="3695596"/>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Emotional</a:t>
            </a:r>
          </a:p>
        </p:txBody>
      </p:sp>
      <p:sp>
        <p:nvSpPr>
          <p:cNvPr id="27" name="TextBox 26">
            <a:extLst>
              <a:ext uri="{FF2B5EF4-FFF2-40B4-BE49-F238E27FC236}">
                <a16:creationId xmlns:a16="http://schemas.microsoft.com/office/drawing/2014/main" id="{CFA3EFC2-8B28-A057-9412-A4B201F64C80}"/>
              </a:ext>
            </a:extLst>
          </p:cNvPr>
          <p:cNvSpPr txBox="1"/>
          <p:nvPr/>
        </p:nvSpPr>
        <p:spPr>
          <a:xfrm>
            <a:off x="293896" y="3409255"/>
            <a:ext cx="3898507" cy="307777"/>
          </a:xfrm>
          <a:prstGeom prst="rect">
            <a:avLst/>
          </a:prstGeom>
          <a:noFill/>
        </p:spPr>
        <p:txBody>
          <a:bodyPr wrap="square" rtlCol="0">
            <a:spAutoFit/>
          </a:bodyPr>
          <a:lstStyle/>
          <a:p>
            <a:r>
              <a:rPr lang="en-US" sz="1400" b="1" dirty="0">
                <a:solidFill>
                  <a:schemeClr val="bg2">
                    <a:lumMod val="25000"/>
                  </a:schemeClr>
                </a:solidFill>
                <a:latin typeface="SF Pro Display" pitchFamily="2" charset="0"/>
                <a:ea typeface="SF Pro Display" pitchFamily="2" charset="0"/>
              </a:rPr>
              <a:t>Job roles</a:t>
            </a:r>
          </a:p>
        </p:txBody>
      </p:sp>
      <p:sp>
        <p:nvSpPr>
          <p:cNvPr id="28" name="Rounded Rectangle 27">
            <a:extLst>
              <a:ext uri="{FF2B5EF4-FFF2-40B4-BE49-F238E27FC236}">
                <a16:creationId xmlns:a16="http://schemas.microsoft.com/office/drawing/2014/main" id="{B6730F73-FF11-80AB-7E72-BC245899604E}"/>
              </a:ext>
            </a:extLst>
          </p:cNvPr>
          <p:cNvSpPr/>
          <p:nvPr/>
        </p:nvSpPr>
        <p:spPr>
          <a:xfrm>
            <a:off x="282934" y="4730916"/>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Functional</a:t>
            </a:r>
          </a:p>
        </p:txBody>
      </p:sp>
      <p:sp>
        <p:nvSpPr>
          <p:cNvPr id="29" name="Rounded Rectangle 28">
            <a:extLst>
              <a:ext uri="{FF2B5EF4-FFF2-40B4-BE49-F238E27FC236}">
                <a16:creationId xmlns:a16="http://schemas.microsoft.com/office/drawing/2014/main" id="{0F03F8DE-CD1D-7340-3A7D-E32018F5FA9F}"/>
              </a:ext>
            </a:extLst>
          </p:cNvPr>
          <p:cNvSpPr/>
          <p:nvPr/>
        </p:nvSpPr>
        <p:spPr>
          <a:xfrm>
            <a:off x="290647" y="5762733"/>
            <a:ext cx="3889983" cy="93152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a:solidFill>
                  <a:schemeClr val="bg2">
                    <a:lumMod val="50000"/>
                  </a:schemeClr>
                </a:solidFill>
                <a:latin typeface="SF Pro Display" pitchFamily="2" charset="0"/>
                <a:ea typeface="SF Pro Display" pitchFamily="2" charset="0"/>
              </a:rPr>
              <a:t>Social</a:t>
            </a:r>
          </a:p>
        </p:txBody>
      </p:sp>
    </p:spTree>
    <p:extLst>
      <p:ext uri="{BB962C8B-B14F-4D97-AF65-F5344CB8AC3E}">
        <p14:creationId xmlns:p14="http://schemas.microsoft.com/office/powerpoint/2010/main" val="2859545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CD3B0580-CA18-13EB-5FA2-25FE2DB2AE62}"/>
              </a:ext>
            </a:extLst>
          </p:cNvPr>
          <p:cNvGraphicFramePr/>
          <p:nvPr>
            <p:extLst>
              <p:ext uri="{D42A27DB-BD31-4B8C-83A1-F6EECF244321}">
                <p14:modId xmlns:p14="http://schemas.microsoft.com/office/powerpoint/2010/main" val="1935595157"/>
              </p:ext>
            </p:extLst>
          </p:nvPr>
        </p:nvGraphicFramePr>
        <p:xfrm>
          <a:off x="1867756" y="1052736"/>
          <a:ext cx="8456488" cy="5637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a:extLst>
              <a:ext uri="{FF2B5EF4-FFF2-40B4-BE49-F238E27FC236}">
                <a16:creationId xmlns:a16="http://schemas.microsoft.com/office/drawing/2014/main" id="{3C5871D1-F6D4-ACBE-2824-F53529194412}"/>
              </a:ext>
            </a:extLst>
          </p:cNvPr>
          <p:cNvSpPr/>
          <p:nvPr/>
        </p:nvSpPr>
        <p:spPr>
          <a:xfrm>
            <a:off x="4963523" y="2928912"/>
            <a:ext cx="2025615" cy="2025615"/>
          </a:xfrm>
          <a:prstGeom prst="ellipse">
            <a:avLst/>
          </a:prstGeom>
          <a:solidFill>
            <a:schemeClr val="accent4"/>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solidFill>
                  <a:schemeClr val="bg1"/>
                </a:solidFill>
                <a:latin typeface="SF Pro Display" pitchFamily="2" charset="0"/>
                <a:ea typeface="SF Pro Display" pitchFamily="2" charset="0"/>
                <a:cs typeface="Noto Sans Adlam" panose="020B0502040504020204" pitchFamily="34" charset="0"/>
              </a:rPr>
              <a:t>Sustain</a:t>
            </a:r>
          </a:p>
          <a:p>
            <a:pPr algn="ctr"/>
            <a:r>
              <a:rPr lang="en-FI" dirty="0">
                <a:solidFill>
                  <a:schemeClr val="bg1"/>
                </a:solidFill>
                <a:latin typeface="SF Pro Display" pitchFamily="2" charset="0"/>
                <a:ea typeface="SF Pro Display" pitchFamily="2" charset="0"/>
                <a:cs typeface="Noto Sans Adlam" panose="020B0502040504020204" pitchFamily="34" charset="0"/>
              </a:rPr>
              <a:t>(</a:t>
            </a:r>
            <a:r>
              <a:rPr lang="en-GB" dirty="0" err="1">
                <a:solidFill>
                  <a:schemeClr val="bg1"/>
                </a:solidFill>
                <a:latin typeface="SF Pro Display" pitchFamily="2" charset="0"/>
                <a:ea typeface="SF Pro Display" pitchFamily="2" charset="0"/>
                <a:cs typeface="Noto Sans Adlam" panose="020B0502040504020204" pitchFamily="34" charset="0"/>
              </a:rPr>
              <a:t>Shitsuki</a:t>
            </a:r>
            <a:r>
              <a:rPr lang="en-GB" dirty="0">
                <a:solidFill>
                  <a:schemeClr val="bg1"/>
                </a:solidFill>
                <a:latin typeface="SF Pro Display" pitchFamily="2" charset="0"/>
                <a:ea typeface="SF Pro Display" pitchFamily="2" charset="0"/>
                <a:cs typeface="Noto Sans Adlam" panose="020B0502040504020204" pitchFamily="34" charset="0"/>
              </a:rPr>
              <a:t>)</a:t>
            </a:r>
          </a:p>
          <a:p>
            <a:pPr algn="ctr"/>
            <a:endParaRPr lang="en-GB" dirty="0">
              <a:solidFill>
                <a:schemeClr val="bg1"/>
              </a:solidFill>
              <a:latin typeface="SF Pro Display" pitchFamily="2" charset="0"/>
              <a:ea typeface="SF Pro Display" pitchFamily="2" charset="0"/>
              <a:cs typeface="Noto Sans Adlam" panose="020B0502040504020204" pitchFamily="34" charset="0"/>
            </a:endParaRPr>
          </a:p>
          <a:p>
            <a:pPr algn="ctr"/>
            <a:r>
              <a:rPr lang="en-GB" sz="1200" dirty="0">
                <a:solidFill>
                  <a:schemeClr val="bg1"/>
                </a:solidFill>
                <a:latin typeface="SF Pro Display" pitchFamily="2" charset="0"/>
                <a:ea typeface="SF Pro Display" pitchFamily="2" charset="0"/>
                <a:cs typeface="Noto Sans Adlam" panose="020B0502040504020204" pitchFamily="34" charset="0"/>
              </a:rPr>
              <a:t>Habit to maintain established processes</a:t>
            </a:r>
            <a:endParaRPr lang="en-FI" sz="1200" dirty="0">
              <a:solidFill>
                <a:schemeClr val="bg1"/>
              </a:solidFill>
              <a:latin typeface="SF Pro Display" pitchFamily="2" charset="0"/>
              <a:ea typeface="SF Pro Display" pitchFamily="2" charset="0"/>
              <a:cs typeface="Noto Sans Adlam" panose="020B0502040504020204" pitchFamily="34" charset="0"/>
            </a:endParaRPr>
          </a:p>
        </p:txBody>
      </p:sp>
      <p:sp>
        <p:nvSpPr>
          <p:cNvPr id="4" name="TextBox 3">
            <a:extLst>
              <a:ext uri="{FF2B5EF4-FFF2-40B4-BE49-F238E27FC236}">
                <a16:creationId xmlns:a16="http://schemas.microsoft.com/office/drawing/2014/main" id="{7A11EA81-38A3-0EF3-4580-C2AF96384457}"/>
              </a:ext>
            </a:extLst>
          </p:cNvPr>
          <p:cNvSpPr txBox="1"/>
          <p:nvPr/>
        </p:nvSpPr>
        <p:spPr>
          <a:xfrm>
            <a:off x="3699387" y="291963"/>
            <a:ext cx="4793225" cy="477054"/>
          </a:xfrm>
          <a:prstGeom prst="rect">
            <a:avLst/>
          </a:prstGeom>
          <a:noFill/>
        </p:spPr>
        <p:txBody>
          <a:bodyPr wrap="square" rtlCol="0">
            <a:spAutoFit/>
          </a:bodyPr>
          <a:lstStyle/>
          <a:p>
            <a:pPr algn="ctr"/>
            <a:r>
              <a:rPr lang="en-FI" sz="2500" dirty="0">
                <a:solidFill>
                  <a:schemeClr val="tx1">
                    <a:lumMod val="65000"/>
                    <a:lumOff val="35000"/>
                  </a:schemeClr>
                </a:solidFill>
                <a:latin typeface="SF Pro Display" pitchFamily="2" charset="0"/>
                <a:ea typeface="SF Pro Display" pitchFamily="2" charset="0"/>
                <a:cs typeface="Noto Sans Adlam" panose="020B0502040504020204" pitchFamily="34" charset="0"/>
              </a:rPr>
              <a:t>The 5S Framework</a:t>
            </a:r>
          </a:p>
        </p:txBody>
      </p:sp>
      <p:sp>
        <p:nvSpPr>
          <p:cNvPr id="5" name="Right Arrow 4">
            <a:extLst>
              <a:ext uri="{FF2B5EF4-FFF2-40B4-BE49-F238E27FC236}">
                <a16:creationId xmlns:a16="http://schemas.microsoft.com/office/drawing/2014/main" id="{4FC3E26A-49E9-F693-57BF-0356DEB62C39}"/>
              </a:ext>
            </a:extLst>
          </p:cNvPr>
          <p:cNvSpPr/>
          <p:nvPr/>
        </p:nvSpPr>
        <p:spPr>
          <a:xfrm>
            <a:off x="5768871" y="1580227"/>
            <a:ext cx="654257" cy="351812"/>
          </a:xfrm>
          <a:prstGeom prst="rightArrow">
            <a:avLst/>
          </a:prstGeom>
          <a:solidFill>
            <a:schemeClr val="bg1">
              <a:lumMod val="6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6" name="Right Arrow 5">
            <a:extLst>
              <a:ext uri="{FF2B5EF4-FFF2-40B4-BE49-F238E27FC236}">
                <a16:creationId xmlns:a16="http://schemas.microsoft.com/office/drawing/2014/main" id="{A56D5C7A-7B94-5C95-2A55-D12E90B80363}"/>
              </a:ext>
            </a:extLst>
          </p:cNvPr>
          <p:cNvSpPr/>
          <p:nvPr/>
        </p:nvSpPr>
        <p:spPr>
          <a:xfrm rot="10800000">
            <a:off x="5768871" y="5710630"/>
            <a:ext cx="654257" cy="351812"/>
          </a:xfrm>
          <a:prstGeom prst="rightArrow">
            <a:avLst/>
          </a:prstGeom>
          <a:solidFill>
            <a:schemeClr val="bg1">
              <a:lumMod val="6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7" name="Right Arrow 6">
            <a:extLst>
              <a:ext uri="{FF2B5EF4-FFF2-40B4-BE49-F238E27FC236}">
                <a16:creationId xmlns:a16="http://schemas.microsoft.com/office/drawing/2014/main" id="{C80ECF1D-2A69-893B-41BE-3422CCCE5339}"/>
              </a:ext>
            </a:extLst>
          </p:cNvPr>
          <p:cNvSpPr/>
          <p:nvPr/>
        </p:nvSpPr>
        <p:spPr>
          <a:xfrm rot="16200000">
            <a:off x="3679516" y="3680796"/>
            <a:ext cx="654257" cy="351812"/>
          </a:xfrm>
          <a:prstGeom prst="rightArrow">
            <a:avLst/>
          </a:prstGeom>
          <a:solidFill>
            <a:schemeClr val="bg1">
              <a:lumMod val="6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
        <p:nvSpPr>
          <p:cNvPr id="8" name="Right Arrow 7">
            <a:extLst>
              <a:ext uri="{FF2B5EF4-FFF2-40B4-BE49-F238E27FC236}">
                <a16:creationId xmlns:a16="http://schemas.microsoft.com/office/drawing/2014/main" id="{2C9F4EDD-88D3-D1F7-B0CD-AFE5357EC023}"/>
              </a:ext>
            </a:extLst>
          </p:cNvPr>
          <p:cNvSpPr/>
          <p:nvPr/>
        </p:nvSpPr>
        <p:spPr>
          <a:xfrm rot="5400000">
            <a:off x="7540386" y="3680797"/>
            <a:ext cx="654257" cy="351812"/>
          </a:xfrm>
          <a:prstGeom prst="rightArrow">
            <a:avLst/>
          </a:prstGeom>
          <a:solidFill>
            <a:schemeClr val="bg1">
              <a:lumMod val="6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latin typeface="SF Pro Display" pitchFamily="2" charset="0"/>
              <a:ea typeface="SF Pro Display" pitchFamily="2" charset="0"/>
            </a:endParaRPr>
          </a:p>
        </p:txBody>
      </p:sp>
    </p:spTree>
    <p:extLst>
      <p:ext uri="{BB962C8B-B14F-4D97-AF65-F5344CB8AC3E}">
        <p14:creationId xmlns:p14="http://schemas.microsoft.com/office/powerpoint/2010/main" val="2978251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2D77F746-D057-5B59-0540-E2B3C5D5EB6A}"/>
              </a:ext>
            </a:extLst>
          </p:cNvPr>
          <p:cNvGraphicFramePr>
            <a:graphicFrameLocks noGrp="1"/>
          </p:cNvGraphicFramePr>
          <p:nvPr>
            <p:extLst>
              <p:ext uri="{D42A27DB-BD31-4B8C-83A1-F6EECF244321}">
                <p14:modId xmlns:p14="http://schemas.microsoft.com/office/powerpoint/2010/main" val="1206836351"/>
              </p:ext>
            </p:extLst>
          </p:nvPr>
        </p:nvGraphicFramePr>
        <p:xfrm>
          <a:off x="335360" y="1700808"/>
          <a:ext cx="11495669" cy="4992568"/>
        </p:xfrm>
        <a:graphic>
          <a:graphicData uri="http://schemas.openxmlformats.org/drawingml/2006/table">
            <a:tbl>
              <a:tblPr firstRow="1" bandRow="1">
                <a:tableStyleId>{5C22544A-7EE6-4342-B048-85BDC9FD1C3A}</a:tableStyleId>
              </a:tblPr>
              <a:tblGrid>
                <a:gridCol w="5288007">
                  <a:extLst>
                    <a:ext uri="{9D8B030D-6E8A-4147-A177-3AD203B41FA5}">
                      <a16:colId xmlns:a16="http://schemas.microsoft.com/office/drawing/2014/main" val="3614326162"/>
                    </a:ext>
                  </a:extLst>
                </a:gridCol>
                <a:gridCol w="1408737">
                  <a:extLst>
                    <a:ext uri="{9D8B030D-6E8A-4147-A177-3AD203B41FA5}">
                      <a16:colId xmlns:a16="http://schemas.microsoft.com/office/drawing/2014/main" val="2976167223"/>
                    </a:ext>
                  </a:extLst>
                </a:gridCol>
                <a:gridCol w="1120311">
                  <a:extLst>
                    <a:ext uri="{9D8B030D-6E8A-4147-A177-3AD203B41FA5}">
                      <a16:colId xmlns:a16="http://schemas.microsoft.com/office/drawing/2014/main" val="3125750919"/>
                    </a:ext>
                  </a:extLst>
                </a:gridCol>
                <a:gridCol w="1149566">
                  <a:extLst>
                    <a:ext uri="{9D8B030D-6E8A-4147-A177-3AD203B41FA5}">
                      <a16:colId xmlns:a16="http://schemas.microsoft.com/office/drawing/2014/main" val="873660315"/>
                    </a:ext>
                  </a:extLst>
                </a:gridCol>
                <a:gridCol w="1226205">
                  <a:extLst>
                    <a:ext uri="{9D8B030D-6E8A-4147-A177-3AD203B41FA5}">
                      <a16:colId xmlns:a16="http://schemas.microsoft.com/office/drawing/2014/main" val="3303365138"/>
                    </a:ext>
                  </a:extLst>
                </a:gridCol>
                <a:gridCol w="1302843">
                  <a:extLst>
                    <a:ext uri="{9D8B030D-6E8A-4147-A177-3AD203B41FA5}">
                      <a16:colId xmlns:a16="http://schemas.microsoft.com/office/drawing/2014/main" val="3090607436"/>
                    </a:ext>
                  </a:extLst>
                </a:gridCol>
              </a:tblGrid>
              <a:tr h="720080">
                <a:tc>
                  <a:txBody>
                    <a:bodyPr/>
                    <a:lstStyle/>
                    <a:p>
                      <a:r>
                        <a:rPr lang="en-FI" dirty="0"/>
                        <a:t>SORT</a:t>
                      </a:r>
                      <a:endParaRPr lang="en-FI" dirty="0">
                        <a:noFill/>
                      </a:endParaRPr>
                    </a:p>
                    <a:p>
                      <a:r>
                        <a:rPr lang="en-FI" sz="1200" b="0" dirty="0"/>
                        <a:t>Sort out necessary and unnecessary items. The unnecessary items should be removed from the area.</a:t>
                      </a:r>
                    </a:p>
                  </a:txBody>
                  <a:tcPr/>
                </a:tc>
                <a:tc>
                  <a:txBody>
                    <a:bodyPr/>
                    <a:lstStyle/>
                    <a:p>
                      <a:pPr algn="ctr"/>
                      <a:r>
                        <a:rPr lang="en-FI" sz="1200" b="1" dirty="0"/>
                        <a:t>Unnacceptable</a:t>
                      </a:r>
                    </a:p>
                    <a:p>
                      <a:pPr algn="ctr"/>
                      <a:r>
                        <a:rPr lang="en-FI" sz="1100" b="0" dirty="0"/>
                        <a:t>No evidence shown</a:t>
                      </a:r>
                    </a:p>
                  </a:txBody>
                  <a:tcPr/>
                </a:tc>
                <a:tc>
                  <a:txBody>
                    <a:bodyPr/>
                    <a:lstStyle/>
                    <a:p>
                      <a:pPr algn="ctr"/>
                      <a:r>
                        <a:rPr lang="en-FI" sz="1300" dirty="0"/>
                        <a:t>Poor</a:t>
                      </a:r>
                    </a:p>
                    <a:p>
                      <a:pPr algn="ctr"/>
                      <a:r>
                        <a:rPr lang="en-FI" sz="1100" b="0" dirty="0"/>
                        <a:t>Only evident here and there</a:t>
                      </a:r>
                    </a:p>
                  </a:txBody>
                  <a:tcPr/>
                </a:tc>
                <a:tc>
                  <a:txBody>
                    <a:bodyPr/>
                    <a:lstStyle/>
                    <a:p>
                      <a:pPr algn="ctr"/>
                      <a:r>
                        <a:rPr lang="en-FI" sz="1300" dirty="0"/>
                        <a:t>Good</a:t>
                      </a:r>
                    </a:p>
                    <a:p>
                      <a:pPr algn="ctr"/>
                      <a:r>
                        <a:rPr lang="en-FI" sz="1100" b="0" dirty="0"/>
                        <a:t>Applied and evident in most areas</a:t>
                      </a:r>
                    </a:p>
                  </a:txBody>
                  <a:tcPr/>
                </a:tc>
                <a:tc>
                  <a:txBody>
                    <a:bodyPr/>
                    <a:lstStyle/>
                    <a:p>
                      <a:pPr algn="ctr"/>
                      <a:r>
                        <a:rPr lang="en-FI" sz="1300" dirty="0"/>
                        <a:t>Excellent</a:t>
                      </a:r>
                    </a:p>
                    <a:p>
                      <a:pPr algn="ctr"/>
                      <a:r>
                        <a:rPr lang="en-FI" sz="1100" b="0" dirty="0"/>
                        <a:t>Thoroughly evident and apply everywhere</a:t>
                      </a:r>
                    </a:p>
                  </a:txBody>
                  <a:tcPr/>
                </a:tc>
                <a:tc>
                  <a:txBody>
                    <a:bodyPr/>
                    <a:lstStyle/>
                    <a:p>
                      <a:pPr algn="ctr"/>
                      <a:r>
                        <a:rPr lang="en-FI" sz="1300" dirty="0"/>
                        <a:t>World Class</a:t>
                      </a:r>
                    </a:p>
                    <a:p>
                      <a:pPr algn="ctr"/>
                      <a:r>
                        <a:rPr lang="en-FI" sz="1100" b="0" dirty="0"/>
                        <a:t>Always looking for ways to make even more improvements</a:t>
                      </a:r>
                    </a:p>
                  </a:txBody>
                  <a:tcPr/>
                </a:tc>
                <a:extLst>
                  <a:ext uri="{0D108BD9-81ED-4DB2-BD59-A6C34878D82A}">
                    <a16:rowId xmlns:a16="http://schemas.microsoft.com/office/drawing/2014/main" val="4123510917"/>
                  </a:ext>
                </a:extLst>
              </a:tr>
              <a:tr h="504056">
                <a:tc>
                  <a:txBody>
                    <a:bodyPr/>
                    <a:lstStyle/>
                    <a:p>
                      <a:r>
                        <a:rPr lang="en-GB" sz="1200" dirty="0"/>
                        <a:t>1. Items/supplies on surfaces have been sorted, separating needed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4107107266"/>
                  </a:ext>
                </a:extLst>
              </a:tr>
              <a:tr h="504056">
                <a:tc>
                  <a:txBody>
                    <a:bodyPr/>
                    <a:lstStyle/>
                    <a:p>
                      <a:r>
                        <a:rPr lang="en-GB" sz="1200" dirty="0"/>
                        <a:t>2. Items/supplies in bookcases or on shelves have been sorted, separating needed from unneeded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431947352"/>
                  </a:ext>
                </a:extLst>
              </a:tr>
              <a:tr h="504056">
                <a:tc>
                  <a:txBody>
                    <a:bodyPr/>
                    <a:lstStyle/>
                    <a:p>
                      <a:r>
                        <a:rPr lang="en-GB" sz="1200" dirty="0"/>
                        <a:t>3. Items in cupboards or drawers, including desk and file drawers, have been sorted, separating needed from unneeded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117333994"/>
                  </a:ext>
                </a:extLst>
              </a:tr>
              <a:tr h="504056">
                <a:tc>
                  <a:txBody>
                    <a:bodyPr/>
                    <a:lstStyle/>
                    <a:p>
                      <a:r>
                        <a:rPr lang="en-GB" sz="1200" dirty="0"/>
                        <a:t>4. Items on floors have been sorted, separating needed from unneeded eliminating floor piles and all cords are safely contained.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199016794"/>
                  </a:ext>
                </a:extLst>
              </a:tr>
              <a:tr h="504056">
                <a:tc>
                  <a:txBody>
                    <a:bodyPr/>
                    <a:lstStyle/>
                    <a:p>
                      <a:r>
                        <a:rPr lang="en-GB" sz="1200" dirty="0"/>
                        <a:t>5. Needed items have been placed at the closest location to where they are used the most to minimize the waste of motion.</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975702023"/>
                  </a:ext>
                </a:extLst>
              </a:tr>
              <a:tr h="504056">
                <a:tc>
                  <a:txBody>
                    <a:bodyPr/>
                    <a:lstStyle/>
                    <a:p>
                      <a:r>
                        <a:rPr lang="en-GB" sz="1200" dirty="0"/>
                        <a:t>6. Unnecessary items have been removed from the work area</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098235825"/>
                  </a:ext>
                </a:extLst>
              </a:tr>
              <a:tr h="504056">
                <a:tc>
                  <a:txBody>
                    <a:bodyPr/>
                    <a:lstStyle/>
                    <a:p>
                      <a:r>
                        <a:rPr lang="en-GB" sz="1200" dirty="0"/>
                        <a:t>7. Work agreements for the above are documented and all staff know where to find the agreements.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2298450375"/>
                  </a:ext>
                </a:extLst>
              </a:tr>
              <a:tr h="504056">
                <a:tc>
                  <a:txBody>
                    <a:bodyPr/>
                    <a:lstStyle/>
                    <a:p>
                      <a:endParaRPr lang="en-FI" sz="1200" dirty="0"/>
                    </a:p>
                  </a:txBody>
                  <a:tcPr anchor="ct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extLst>
                  <a:ext uri="{0D108BD9-81ED-4DB2-BD59-A6C34878D82A}">
                    <a16:rowId xmlns:a16="http://schemas.microsoft.com/office/drawing/2014/main" val="40205271"/>
                  </a:ext>
                </a:extLst>
              </a:tr>
            </a:tbl>
          </a:graphicData>
        </a:graphic>
      </p:graphicFrame>
      <p:sp>
        <p:nvSpPr>
          <p:cNvPr id="4" name="Rounded Rectangle 3">
            <a:extLst>
              <a:ext uri="{FF2B5EF4-FFF2-40B4-BE49-F238E27FC236}">
                <a16:creationId xmlns:a16="http://schemas.microsoft.com/office/drawing/2014/main" id="{ECE82F8C-80A0-46A2-CEEE-F2556FA45B6E}"/>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Team: </a:t>
            </a:r>
          </a:p>
        </p:txBody>
      </p:sp>
      <p:sp>
        <p:nvSpPr>
          <p:cNvPr id="5" name="Rounded Rectangle 4">
            <a:extLst>
              <a:ext uri="{FF2B5EF4-FFF2-40B4-BE49-F238E27FC236}">
                <a16:creationId xmlns:a16="http://schemas.microsoft.com/office/drawing/2014/main" id="{B82419A2-FCF3-825E-8F15-2929DC6BBB9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
        <p:nvSpPr>
          <p:cNvPr id="6" name="Rounded Rectangle 5">
            <a:extLst>
              <a:ext uri="{FF2B5EF4-FFF2-40B4-BE49-F238E27FC236}">
                <a16:creationId xmlns:a16="http://schemas.microsoft.com/office/drawing/2014/main" id="{BB3DC6C5-A3AD-DD2E-A8EA-BBF08D8D64E5}"/>
              </a:ext>
            </a:extLst>
          </p:cNvPr>
          <p:cNvSpPr/>
          <p:nvPr/>
        </p:nvSpPr>
        <p:spPr>
          <a:xfrm>
            <a:off x="6008712" y="289031"/>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Name: </a:t>
            </a:r>
          </a:p>
        </p:txBody>
      </p:sp>
      <p:sp>
        <p:nvSpPr>
          <p:cNvPr id="7" name="Text Placeholder 1">
            <a:extLst>
              <a:ext uri="{FF2B5EF4-FFF2-40B4-BE49-F238E27FC236}">
                <a16:creationId xmlns:a16="http://schemas.microsoft.com/office/drawing/2014/main" id="{D8AA1750-8A80-7A48-F4D7-28C97FDBFAA9}"/>
              </a:ext>
            </a:extLst>
          </p:cNvPr>
          <p:cNvSpPr txBox="1">
            <a:spLocks/>
          </p:cNvSpPr>
          <p:nvPr/>
        </p:nvSpPr>
        <p:spPr>
          <a:xfrm>
            <a:off x="360974" y="430777"/>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5S Audit Form</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13" name="TextBox 12">
            <a:extLst>
              <a:ext uri="{FF2B5EF4-FFF2-40B4-BE49-F238E27FC236}">
                <a16:creationId xmlns:a16="http://schemas.microsoft.com/office/drawing/2014/main" id="{2B54FB46-29AC-A783-1111-B01D008F5BDA}"/>
              </a:ext>
            </a:extLst>
          </p:cNvPr>
          <p:cNvSpPr txBox="1"/>
          <p:nvPr/>
        </p:nvSpPr>
        <p:spPr>
          <a:xfrm>
            <a:off x="4223792" y="6252928"/>
            <a:ext cx="1584176" cy="307777"/>
          </a:xfrm>
          <a:prstGeom prst="rect">
            <a:avLst/>
          </a:prstGeom>
          <a:noFill/>
        </p:spPr>
        <p:txBody>
          <a:bodyPr wrap="square" rtlCol="0">
            <a:spAutoFit/>
          </a:bodyPr>
          <a:lstStyle/>
          <a:p>
            <a:r>
              <a:rPr lang="en-FI" sz="1400" b="1" dirty="0">
                <a:solidFill>
                  <a:schemeClr val="tx2">
                    <a:lumMod val="75000"/>
                  </a:schemeClr>
                </a:solidFill>
                <a:latin typeface="SF Pro Display" pitchFamily="2" charset="0"/>
                <a:ea typeface="SF Pro Display" pitchFamily="2" charset="0"/>
              </a:rPr>
              <a:t>Total score:</a:t>
            </a:r>
          </a:p>
        </p:txBody>
      </p:sp>
    </p:spTree>
    <p:extLst>
      <p:ext uri="{BB962C8B-B14F-4D97-AF65-F5344CB8AC3E}">
        <p14:creationId xmlns:p14="http://schemas.microsoft.com/office/powerpoint/2010/main" val="2006267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2D77F746-D057-5B59-0540-E2B3C5D5EB6A}"/>
              </a:ext>
            </a:extLst>
          </p:cNvPr>
          <p:cNvGraphicFramePr>
            <a:graphicFrameLocks noGrp="1"/>
          </p:cNvGraphicFramePr>
          <p:nvPr>
            <p:extLst>
              <p:ext uri="{D42A27DB-BD31-4B8C-83A1-F6EECF244321}">
                <p14:modId xmlns:p14="http://schemas.microsoft.com/office/powerpoint/2010/main" val="2283107045"/>
              </p:ext>
            </p:extLst>
          </p:nvPr>
        </p:nvGraphicFramePr>
        <p:xfrm>
          <a:off x="335360" y="1700808"/>
          <a:ext cx="11495669" cy="4120480"/>
        </p:xfrm>
        <a:graphic>
          <a:graphicData uri="http://schemas.openxmlformats.org/drawingml/2006/table">
            <a:tbl>
              <a:tblPr firstRow="1" bandRow="1">
                <a:tableStyleId>{5C22544A-7EE6-4342-B048-85BDC9FD1C3A}</a:tableStyleId>
              </a:tblPr>
              <a:tblGrid>
                <a:gridCol w="5288007">
                  <a:extLst>
                    <a:ext uri="{9D8B030D-6E8A-4147-A177-3AD203B41FA5}">
                      <a16:colId xmlns:a16="http://schemas.microsoft.com/office/drawing/2014/main" val="3614326162"/>
                    </a:ext>
                  </a:extLst>
                </a:gridCol>
                <a:gridCol w="1408737">
                  <a:extLst>
                    <a:ext uri="{9D8B030D-6E8A-4147-A177-3AD203B41FA5}">
                      <a16:colId xmlns:a16="http://schemas.microsoft.com/office/drawing/2014/main" val="2976167223"/>
                    </a:ext>
                  </a:extLst>
                </a:gridCol>
                <a:gridCol w="1120311">
                  <a:extLst>
                    <a:ext uri="{9D8B030D-6E8A-4147-A177-3AD203B41FA5}">
                      <a16:colId xmlns:a16="http://schemas.microsoft.com/office/drawing/2014/main" val="3125750919"/>
                    </a:ext>
                  </a:extLst>
                </a:gridCol>
                <a:gridCol w="1149566">
                  <a:extLst>
                    <a:ext uri="{9D8B030D-6E8A-4147-A177-3AD203B41FA5}">
                      <a16:colId xmlns:a16="http://schemas.microsoft.com/office/drawing/2014/main" val="873660315"/>
                    </a:ext>
                  </a:extLst>
                </a:gridCol>
                <a:gridCol w="1226205">
                  <a:extLst>
                    <a:ext uri="{9D8B030D-6E8A-4147-A177-3AD203B41FA5}">
                      <a16:colId xmlns:a16="http://schemas.microsoft.com/office/drawing/2014/main" val="3303365138"/>
                    </a:ext>
                  </a:extLst>
                </a:gridCol>
                <a:gridCol w="1302843">
                  <a:extLst>
                    <a:ext uri="{9D8B030D-6E8A-4147-A177-3AD203B41FA5}">
                      <a16:colId xmlns:a16="http://schemas.microsoft.com/office/drawing/2014/main" val="3090607436"/>
                    </a:ext>
                  </a:extLst>
                </a:gridCol>
              </a:tblGrid>
              <a:tr h="720080">
                <a:tc>
                  <a:txBody>
                    <a:bodyPr/>
                    <a:lstStyle/>
                    <a:p>
                      <a:r>
                        <a:rPr lang="en-FI" dirty="0">
                          <a:solidFill>
                            <a:schemeClr val="bg1"/>
                          </a:solidFill>
                        </a:rPr>
                        <a:t>SET IN ORDER</a:t>
                      </a:r>
                    </a:p>
                    <a:p>
                      <a:r>
                        <a:rPr lang="en-GB" sz="1200" b="0" dirty="0"/>
                        <a:t>A place for everything and everything in its place so it should be easy to find.</a:t>
                      </a:r>
                      <a:endParaRPr lang="en-FI" sz="1200" b="0" dirty="0"/>
                    </a:p>
                  </a:txBody>
                  <a:tcPr/>
                </a:tc>
                <a:tc>
                  <a:txBody>
                    <a:bodyPr/>
                    <a:lstStyle/>
                    <a:p>
                      <a:pPr algn="ctr"/>
                      <a:r>
                        <a:rPr lang="en-FI" sz="1200" b="1" dirty="0"/>
                        <a:t>Unnacceptable</a:t>
                      </a:r>
                    </a:p>
                    <a:p>
                      <a:pPr algn="ctr"/>
                      <a:r>
                        <a:rPr lang="en-FI" sz="1100" b="0" dirty="0"/>
                        <a:t>No evidence shown</a:t>
                      </a:r>
                    </a:p>
                  </a:txBody>
                  <a:tcPr/>
                </a:tc>
                <a:tc>
                  <a:txBody>
                    <a:bodyPr/>
                    <a:lstStyle/>
                    <a:p>
                      <a:pPr algn="ctr"/>
                      <a:r>
                        <a:rPr lang="en-FI" sz="1300" dirty="0"/>
                        <a:t>Poor</a:t>
                      </a:r>
                    </a:p>
                    <a:p>
                      <a:pPr algn="ctr"/>
                      <a:r>
                        <a:rPr lang="en-FI" sz="1100" b="0" dirty="0"/>
                        <a:t>Only evident here and there</a:t>
                      </a:r>
                    </a:p>
                  </a:txBody>
                  <a:tcPr/>
                </a:tc>
                <a:tc>
                  <a:txBody>
                    <a:bodyPr/>
                    <a:lstStyle/>
                    <a:p>
                      <a:pPr algn="ctr"/>
                      <a:r>
                        <a:rPr lang="en-FI" sz="1300" dirty="0"/>
                        <a:t>Good</a:t>
                      </a:r>
                    </a:p>
                    <a:p>
                      <a:pPr algn="ctr"/>
                      <a:r>
                        <a:rPr lang="en-FI" sz="1100" b="0" dirty="0"/>
                        <a:t>Applied and evident in most areas</a:t>
                      </a:r>
                    </a:p>
                  </a:txBody>
                  <a:tcPr/>
                </a:tc>
                <a:tc>
                  <a:txBody>
                    <a:bodyPr/>
                    <a:lstStyle/>
                    <a:p>
                      <a:pPr algn="ctr"/>
                      <a:r>
                        <a:rPr lang="en-FI" sz="1300" dirty="0"/>
                        <a:t>Excellent</a:t>
                      </a:r>
                    </a:p>
                    <a:p>
                      <a:pPr algn="ctr"/>
                      <a:r>
                        <a:rPr lang="en-FI" sz="1100" b="0" dirty="0"/>
                        <a:t>Thoroughly evident and apply everywhere</a:t>
                      </a:r>
                    </a:p>
                  </a:txBody>
                  <a:tcPr/>
                </a:tc>
                <a:tc>
                  <a:txBody>
                    <a:bodyPr/>
                    <a:lstStyle/>
                    <a:p>
                      <a:pPr algn="ctr"/>
                      <a:r>
                        <a:rPr lang="en-FI" sz="1300" dirty="0"/>
                        <a:t>World Class</a:t>
                      </a:r>
                    </a:p>
                    <a:p>
                      <a:pPr algn="ctr"/>
                      <a:r>
                        <a:rPr lang="en-FI" sz="1100" b="0" dirty="0"/>
                        <a:t>Always looking for ways to make even more improvements</a:t>
                      </a:r>
                    </a:p>
                  </a:txBody>
                  <a:tcPr/>
                </a:tc>
                <a:extLst>
                  <a:ext uri="{0D108BD9-81ED-4DB2-BD59-A6C34878D82A}">
                    <a16:rowId xmlns:a16="http://schemas.microsoft.com/office/drawing/2014/main" val="4123510917"/>
                  </a:ext>
                </a:extLst>
              </a:tr>
              <a:tr h="504056">
                <a:tc>
                  <a:txBody>
                    <a:bodyPr/>
                    <a:lstStyle/>
                    <a:p>
                      <a:r>
                        <a:rPr lang="en-GB" sz="1200" dirty="0"/>
                        <a:t>1. Locations of needed items are </a:t>
                      </a:r>
                      <a:r>
                        <a:rPr lang="en-GB" sz="1200" dirty="0" err="1"/>
                        <a:t>labeled</a:t>
                      </a:r>
                      <a:r>
                        <a:rPr lang="en-GB" sz="1200" dirty="0"/>
                        <a:t> and items are in correct locations.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4107107266"/>
                  </a:ext>
                </a:extLst>
              </a:tr>
              <a:tr h="504056">
                <a:tc>
                  <a:txBody>
                    <a:bodyPr/>
                    <a:lstStyle/>
                    <a:p>
                      <a:r>
                        <a:rPr lang="en-GB" sz="1200" dirty="0"/>
                        <a:t>2. Required quantities for needed items are determined (par levels), including items in desk drawers and in bookshelves.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431947352"/>
                  </a:ext>
                </a:extLst>
              </a:tr>
              <a:tr h="504056">
                <a:tc>
                  <a:txBody>
                    <a:bodyPr/>
                    <a:lstStyle/>
                    <a:p>
                      <a:r>
                        <a:rPr lang="en-GB" sz="1200" dirty="0"/>
                        <a:t>3. Locations for movable items are </a:t>
                      </a:r>
                      <a:r>
                        <a:rPr lang="en-GB" sz="1200" dirty="0" err="1"/>
                        <a:t>labeled</a:t>
                      </a:r>
                      <a:r>
                        <a:rPr lang="en-GB" sz="1200" dirty="0"/>
                        <a:t>, and items are placed in correct locations (white board/ laminated card/label on wall can be used).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117333994"/>
                  </a:ext>
                </a:extLst>
              </a:tr>
              <a:tr h="504056">
                <a:tc>
                  <a:txBody>
                    <a:bodyPr/>
                    <a:lstStyle/>
                    <a:p>
                      <a:r>
                        <a:rPr lang="en-GB" sz="1200" dirty="0"/>
                        <a:t>4. Visual controls and indicators are established including: Posted map of area, including individual room maps.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199016794"/>
                  </a:ext>
                </a:extLst>
              </a:tr>
              <a:tr h="504056">
                <a:tc>
                  <a:txBody>
                    <a:bodyPr/>
                    <a:lstStyle/>
                    <a:p>
                      <a:r>
                        <a:rPr lang="en-GB" sz="1200" dirty="0"/>
                        <a:t>5. There is </a:t>
                      </a:r>
                      <a:r>
                        <a:rPr lang="en-GB" sz="1200" dirty="0" err="1"/>
                        <a:t>Labeling</a:t>
                      </a:r>
                      <a:r>
                        <a:rPr lang="en-GB" sz="1200" dirty="0"/>
                        <a:t> indicating contents of drawers and cupboards (a new person should be able to locate without assistance).</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975702023"/>
                  </a:ext>
                </a:extLst>
              </a:tr>
              <a:tr h="504056">
                <a:tc>
                  <a:txBody>
                    <a:bodyPr/>
                    <a:lstStyle/>
                    <a:p>
                      <a:endParaRPr lang="en-FI" sz="1200" dirty="0"/>
                    </a:p>
                  </a:txBody>
                  <a:tcPr anchor="ct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extLst>
                  <a:ext uri="{0D108BD9-81ED-4DB2-BD59-A6C34878D82A}">
                    <a16:rowId xmlns:a16="http://schemas.microsoft.com/office/drawing/2014/main" val="1098235825"/>
                  </a:ext>
                </a:extLst>
              </a:tr>
            </a:tbl>
          </a:graphicData>
        </a:graphic>
      </p:graphicFrame>
      <p:sp>
        <p:nvSpPr>
          <p:cNvPr id="4" name="Rounded Rectangle 3">
            <a:extLst>
              <a:ext uri="{FF2B5EF4-FFF2-40B4-BE49-F238E27FC236}">
                <a16:creationId xmlns:a16="http://schemas.microsoft.com/office/drawing/2014/main" id="{ECE82F8C-80A0-46A2-CEEE-F2556FA45B6E}"/>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Team: </a:t>
            </a:r>
          </a:p>
        </p:txBody>
      </p:sp>
      <p:sp>
        <p:nvSpPr>
          <p:cNvPr id="5" name="Rounded Rectangle 4">
            <a:extLst>
              <a:ext uri="{FF2B5EF4-FFF2-40B4-BE49-F238E27FC236}">
                <a16:creationId xmlns:a16="http://schemas.microsoft.com/office/drawing/2014/main" id="{B82419A2-FCF3-825E-8F15-2929DC6BBB9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
        <p:nvSpPr>
          <p:cNvPr id="6" name="Rounded Rectangle 5">
            <a:extLst>
              <a:ext uri="{FF2B5EF4-FFF2-40B4-BE49-F238E27FC236}">
                <a16:creationId xmlns:a16="http://schemas.microsoft.com/office/drawing/2014/main" id="{BB3DC6C5-A3AD-DD2E-A8EA-BBF08D8D64E5}"/>
              </a:ext>
            </a:extLst>
          </p:cNvPr>
          <p:cNvSpPr/>
          <p:nvPr/>
        </p:nvSpPr>
        <p:spPr>
          <a:xfrm>
            <a:off x="6008712" y="289031"/>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Name: </a:t>
            </a:r>
          </a:p>
        </p:txBody>
      </p:sp>
      <p:sp>
        <p:nvSpPr>
          <p:cNvPr id="7" name="Text Placeholder 1">
            <a:extLst>
              <a:ext uri="{FF2B5EF4-FFF2-40B4-BE49-F238E27FC236}">
                <a16:creationId xmlns:a16="http://schemas.microsoft.com/office/drawing/2014/main" id="{D8AA1750-8A80-7A48-F4D7-28C97FDBFAA9}"/>
              </a:ext>
            </a:extLst>
          </p:cNvPr>
          <p:cNvSpPr txBox="1">
            <a:spLocks/>
          </p:cNvSpPr>
          <p:nvPr/>
        </p:nvSpPr>
        <p:spPr>
          <a:xfrm>
            <a:off x="360974" y="430777"/>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5S Audit Form</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13" name="TextBox 12">
            <a:extLst>
              <a:ext uri="{FF2B5EF4-FFF2-40B4-BE49-F238E27FC236}">
                <a16:creationId xmlns:a16="http://schemas.microsoft.com/office/drawing/2014/main" id="{2B54FB46-29AC-A783-1111-B01D008F5BDA}"/>
              </a:ext>
            </a:extLst>
          </p:cNvPr>
          <p:cNvSpPr txBox="1"/>
          <p:nvPr/>
        </p:nvSpPr>
        <p:spPr>
          <a:xfrm>
            <a:off x="4025305" y="5445762"/>
            <a:ext cx="1584176" cy="307777"/>
          </a:xfrm>
          <a:prstGeom prst="rect">
            <a:avLst/>
          </a:prstGeom>
          <a:noFill/>
        </p:spPr>
        <p:txBody>
          <a:bodyPr wrap="square" rtlCol="0">
            <a:spAutoFit/>
          </a:bodyPr>
          <a:lstStyle/>
          <a:p>
            <a:r>
              <a:rPr lang="en-FI" sz="1400" b="1" dirty="0">
                <a:solidFill>
                  <a:schemeClr val="tx2">
                    <a:lumMod val="75000"/>
                  </a:schemeClr>
                </a:solidFill>
                <a:latin typeface="SF Pro Display" pitchFamily="2" charset="0"/>
                <a:ea typeface="SF Pro Display" pitchFamily="2" charset="0"/>
              </a:rPr>
              <a:t>Total score:</a:t>
            </a:r>
          </a:p>
        </p:txBody>
      </p:sp>
    </p:spTree>
    <p:extLst>
      <p:ext uri="{BB962C8B-B14F-4D97-AF65-F5344CB8AC3E}">
        <p14:creationId xmlns:p14="http://schemas.microsoft.com/office/powerpoint/2010/main" val="2720364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2D77F746-D057-5B59-0540-E2B3C5D5EB6A}"/>
              </a:ext>
            </a:extLst>
          </p:cNvPr>
          <p:cNvGraphicFramePr>
            <a:graphicFrameLocks noGrp="1"/>
          </p:cNvGraphicFramePr>
          <p:nvPr>
            <p:extLst>
              <p:ext uri="{D42A27DB-BD31-4B8C-83A1-F6EECF244321}">
                <p14:modId xmlns:p14="http://schemas.microsoft.com/office/powerpoint/2010/main" val="3257432576"/>
              </p:ext>
            </p:extLst>
          </p:nvPr>
        </p:nvGraphicFramePr>
        <p:xfrm>
          <a:off x="335360" y="1700808"/>
          <a:ext cx="11495669" cy="3984456"/>
        </p:xfrm>
        <a:graphic>
          <a:graphicData uri="http://schemas.openxmlformats.org/drawingml/2006/table">
            <a:tbl>
              <a:tblPr firstRow="1" bandRow="1">
                <a:tableStyleId>{5C22544A-7EE6-4342-B048-85BDC9FD1C3A}</a:tableStyleId>
              </a:tblPr>
              <a:tblGrid>
                <a:gridCol w="5288007">
                  <a:extLst>
                    <a:ext uri="{9D8B030D-6E8A-4147-A177-3AD203B41FA5}">
                      <a16:colId xmlns:a16="http://schemas.microsoft.com/office/drawing/2014/main" val="3614326162"/>
                    </a:ext>
                  </a:extLst>
                </a:gridCol>
                <a:gridCol w="1408737">
                  <a:extLst>
                    <a:ext uri="{9D8B030D-6E8A-4147-A177-3AD203B41FA5}">
                      <a16:colId xmlns:a16="http://schemas.microsoft.com/office/drawing/2014/main" val="2976167223"/>
                    </a:ext>
                  </a:extLst>
                </a:gridCol>
                <a:gridCol w="1120311">
                  <a:extLst>
                    <a:ext uri="{9D8B030D-6E8A-4147-A177-3AD203B41FA5}">
                      <a16:colId xmlns:a16="http://schemas.microsoft.com/office/drawing/2014/main" val="3125750919"/>
                    </a:ext>
                  </a:extLst>
                </a:gridCol>
                <a:gridCol w="1149566">
                  <a:extLst>
                    <a:ext uri="{9D8B030D-6E8A-4147-A177-3AD203B41FA5}">
                      <a16:colId xmlns:a16="http://schemas.microsoft.com/office/drawing/2014/main" val="873660315"/>
                    </a:ext>
                  </a:extLst>
                </a:gridCol>
                <a:gridCol w="1226205">
                  <a:extLst>
                    <a:ext uri="{9D8B030D-6E8A-4147-A177-3AD203B41FA5}">
                      <a16:colId xmlns:a16="http://schemas.microsoft.com/office/drawing/2014/main" val="3303365138"/>
                    </a:ext>
                  </a:extLst>
                </a:gridCol>
                <a:gridCol w="1302843">
                  <a:extLst>
                    <a:ext uri="{9D8B030D-6E8A-4147-A177-3AD203B41FA5}">
                      <a16:colId xmlns:a16="http://schemas.microsoft.com/office/drawing/2014/main" val="3090607436"/>
                    </a:ext>
                  </a:extLst>
                </a:gridCol>
              </a:tblGrid>
              <a:tr h="720080">
                <a:tc>
                  <a:txBody>
                    <a:bodyPr/>
                    <a:lstStyle/>
                    <a:p>
                      <a:r>
                        <a:rPr lang="en-FI" dirty="0"/>
                        <a:t>SHINE</a:t>
                      </a:r>
                      <a:endParaRPr lang="en-FI" dirty="0">
                        <a:noFill/>
                      </a:endParaRPr>
                    </a:p>
                    <a:p>
                      <a:r>
                        <a:rPr lang="en-GB" sz="1200" b="0" dirty="0"/>
                        <a:t>Keep work area clean and ready to use. Inspect regularly to ensure sort and set in order are maintained.</a:t>
                      </a:r>
                      <a:endParaRPr lang="en-FI" sz="1200" b="0" dirty="0"/>
                    </a:p>
                  </a:txBody>
                  <a:tcPr/>
                </a:tc>
                <a:tc>
                  <a:txBody>
                    <a:bodyPr/>
                    <a:lstStyle/>
                    <a:p>
                      <a:pPr algn="ctr"/>
                      <a:r>
                        <a:rPr lang="en-FI" sz="1200" b="1" dirty="0"/>
                        <a:t>Unnacceptable</a:t>
                      </a:r>
                    </a:p>
                    <a:p>
                      <a:pPr algn="ctr"/>
                      <a:r>
                        <a:rPr lang="en-FI" sz="1100" b="0" dirty="0"/>
                        <a:t>No evidence shown</a:t>
                      </a:r>
                    </a:p>
                  </a:txBody>
                  <a:tcPr/>
                </a:tc>
                <a:tc>
                  <a:txBody>
                    <a:bodyPr/>
                    <a:lstStyle/>
                    <a:p>
                      <a:pPr algn="ctr"/>
                      <a:r>
                        <a:rPr lang="en-FI" sz="1300" dirty="0"/>
                        <a:t>Poor</a:t>
                      </a:r>
                    </a:p>
                    <a:p>
                      <a:pPr algn="ctr"/>
                      <a:r>
                        <a:rPr lang="en-FI" sz="1100" b="0" dirty="0"/>
                        <a:t>Only evident here and there</a:t>
                      </a:r>
                    </a:p>
                  </a:txBody>
                  <a:tcPr/>
                </a:tc>
                <a:tc>
                  <a:txBody>
                    <a:bodyPr/>
                    <a:lstStyle/>
                    <a:p>
                      <a:pPr algn="ctr"/>
                      <a:r>
                        <a:rPr lang="en-FI" sz="1300" dirty="0"/>
                        <a:t>Good</a:t>
                      </a:r>
                    </a:p>
                    <a:p>
                      <a:pPr algn="ctr"/>
                      <a:r>
                        <a:rPr lang="en-FI" sz="1100" b="0" dirty="0"/>
                        <a:t>Applied and evident in most areas</a:t>
                      </a:r>
                    </a:p>
                  </a:txBody>
                  <a:tcPr/>
                </a:tc>
                <a:tc>
                  <a:txBody>
                    <a:bodyPr/>
                    <a:lstStyle/>
                    <a:p>
                      <a:pPr algn="ctr"/>
                      <a:r>
                        <a:rPr lang="en-FI" sz="1300" dirty="0"/>
                        <a:t>Excellent</a:t>
                      </a:r>
                    </a:p>
                    <a:p>
                      <a:pPr algn="ctr"/>
                      <a:r>
                        <a:rPr lang="en-FI" sz="1100" b="0" dirty="0"/>
                        <a:t>Thoroughly evident and apply everywhere</a:t>
                      </a:r>
                    </a:p>
                  </a:txBody>
                  <a:tcPr/>
                </a:tc>
                <a:tc>
                  <a:txBody>
                    <a:bodyPr/>
                    <a:lstStyle/>
                    <a:p>
                      <a:pPr algn="ctr"/>
                      <a:r>
                        <a:rPr lang="en-FI" sz="1300" dirty="0"/>
                        <a:t>World Class</a:t>
                      </a:r>
                    </a:p>
                    <a:p>
                      <a:pPr algn="ctr"/>
                      <a:r>
                        <a:rPr lang="en-FI" sz="1100" b="0" dirty="0"/>
                        <a:t>Always looking for ways to make even more improvements</a:t>
                      </a:r>
                    </a:p>
                  </a:txBody>
                  <a:tcPr/>
                </a:tc>
                <a:extLst>
                  <a:ext uri="{0D108BD9-81ED-4DB2-BD59-A6C34878D82A}">
                    <a16:rowId xmlns:a16="http://schemas.microsoft.com/office/drawing/2014/main" val="4123510917"/>
                  </a:ext>
                </a:extLst>
              </a:tr>
              <a:tr h="504056">
                <a:tc>
                  <a:txBody>
                    <a:bodyPr/>
                    <a:lstStyle/>
                    <a:p>
                      <a:r>
                        <a:rPr lang="en-GB" sz="1200" dirty="0"/>
                        <a:t>1. Work areas and equipment are stocked and organized on a consistent basis according to 5S agreements and schedules.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4107107266"/>
                  </a:ext>
                </a:extLst>
              </a:tr>
              <a:tr h="504056">
                <a:tc>
                  <a:txBody>
                    <a:bodyPr/>
                    <a:lstStyle/>
                    <a:p>
                      <a:r>
                        <a:rPr lang="en-GB" sz="1200" dirty="0"/>
                        <a:t>2. Members of the work group follow 5S agreements on a daily basis.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431947352"/>
                  </a:ext>
                </a:extLst>
              </a:tr>
              <a:tr h="504056">
                <a:tc>
                  <a:txBody>
                    <a:bodyPr/>
                    <a:lstStyle/>
                    <a:p>
                      <a:r>
                        <a:rPr lang="en-GB" sz="1200" dirty="0"/>
                        <a:t>3. Sources and frequency of 5S problems are documented as part of routine work by all staff.</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117333994"/>
                  </a:ext>
                </a:extLst>
              </a:tr>
              <a:tr h="504056">
                <a:tc>
                  <a:txBody>
                    <a:bodyPr/>
                    <a:lstStyle/>
                    <a:p>
                      <a:r>
                        <a:rPr lang="en-GB" sz="1200" dirty="0"/>
                        <a:t>4. Surfaces are cleaned and clear of dust and debris.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199016794"/>
                  </a:ext>
                </a:extLst>
              </a:tr>
              <a:tr h="504056">
                <a:tc>
                  <a:txBody>
                    <a:bodyPr/>
                    <a:lstStyle/>
                    <a:p>
                      <a:r>
                        <a:rPr lang="en-GB" sz="1200" dirty="0"/>
                        <a:t>5. Checklists are utilized to identify ongoing Shine duties and the status of these are up‐to‐date.</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975702023"/>
                  </a:ext>
                </a:extLst>
              </a:tr>
              <a:tr h="504056">
                <a:tc>
                  <a:txBody>
                    <a:bodyPr/>
                    <a:lstStyle/>
                    <a:p>
                      <a:endParaRPr lang="en-FI" sz="1200" dirty="0"/>
                    </a:p>
                  </a:txBody>
                  <a:tcPr anchor="ct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extLst>
                  <a:ext uri="{0D108BD9-81ED-4DB2-BD59-A6C34878D82A}">
                    <a16:rowId xmlns:a16="http://schemas.microsoft.com/office/drawing/2014/main" val="2298450375"/>
                  </a:ext>
                </a:extLst>
              </a:tr>
            </a:tbl>
          </a:graphicData>
        </a:graphic>
      </p:graphicFrame>
      <p:sp>
        <p:nvSpPr>
          <p:cNvPr id="4" name="Rounded Rectangle 3">
            <a:extLst>
              <a:ext uri="{FF2B5EF4-FFF2-40B4-BE49-F238E27FC236}">
                <a16:creationId xmlns:a16="http://schemas.microsoft.com/office/drawing/2014/main" id="{ECE82F8C-80A0-46A2-CEEE-F2556FA45B6E}"/>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Team: </a:t>
            </a:r>
          </a:p>
        </p:txBody>
      </p:sp>
      <p:sp>
        <p:nvSpPr>
          <p:cNvPr id="5" name="Rounded Rectangle 4">
            <a:extLst>
              <a:ext uri="{FF2B5EF4-FFF2-40B4-BE49-F238E27FC236}">
                <a16:creationId xmlns:a16="http://schemas.microsoft.com/office/drawing/2014/main" id="{B82419A2-FCF3-825E-8F15-2929DC6BBB9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
        <p:nvSpPr>
          <p:cNvPr id="6" name="Rounded Rectangle 5">
            <a:extLst>
              <a:ext uri="{FF2B5EF4-FFF2-40B4-BE49-F238E27FC236}">
                <a16:creationId xmlns:a16="http://schemas.microsoft.com/office/drawing/2014/main" id="{BB3DC6C5-A3AD-DD2E-A8EA-BBF08D8D64E5}"/>
              </a:ext>
            </a:extLst>
          </p:cNvPr>
          <p:cNvSpPr/>
          <p:nvPr/>
        </p:nvSpPr>
        <p:spPr>
          <a:xfrm>
            <a:off x="6008712" y="289031"/>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Name: </a:t>
            </a:r>
          </a:p>
        </p:txBody>
      </p:sp>
      <p:sp>
        <p:nvSpPr>
          <p:cNvPr id="7" name="Text Placeholder 1">
            <a:extLst>
              <a:ext uri="{FF2B5EF4-FFF2-40B4-BE49-F238E27FC236}">
                <a16:creationId xmlns:a16="http://schemas.microsoft.com/office/drawing/2014/main" id="{D8AA1750-8A80-7A48-F4D7-28C97FDBFAA9}"/>
              </a:ext>
            </a:extLst>
          </p:cNvPr>
          <p:cNvSpPr txBox="1">
            <a:spLocks/>
          </p:cNvSpPr>
          <p:nvPr/>
        </p:nvSpPr>
        <p:spPr>
          <a:xfrm>
            <a:off x="360974" y="430777"/>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5S Audit Form</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12" name="TextBox 11">
            <a:extLst>
              <a:ext uri="{FF2B5EF4-FFF2-40B4-BE49-F238E27FC236}">
                <a16:creationId xmlns:a16="http://schemas.microsoft.com/office/drawing/2014/main" id="{6CAD7550-D4BD-62C9-4504-05BC8890B850}"/>
              </a:ext>
            </a:extLst>
          </p:cNvPr>
          <p:cNvSpPr txBox="1"/>
          <p:nvPr/>
        </p:nvSpPr>
        <p:spPr>
          <a:xfrm>
            <a:off x="4295800" y="5301208"/>
            <a:ext cx="1584176" cy="307777"/>
          </a:xfrm>
          <a:prstGeom prst="rect">
            <a:avLst/>
          </a:prstGeom>
          <a:noFill/>
        </p:spPr>
        <p:txBody>
          <a:bodyPr wrap="square" rtlCol="0">
            <a:spAutoFit/>
          </a:bodyPr>
          <a:lstStyle/>
          <a:p>
            <a:r>
              <a:rPr lang="en-FI" sz="1400" b="1" dirty="0">
                <a:solidFill>
                  <a:schemeClr val="tx2">
                    <a:lumMod val="75000"/>
                  </a:schemeClr>
                </a:solidFill>
                <a:latin typeface="SF Pro Display" pitchFamily="2" charset="0"/>
                <a:ea typeface="SF Pro Display" pitchFamily="2" charset="0"/>
              </a:rPr>
              <a:t>Total score:</a:t>
            </a:r>
          </a:p>
        </p:txBody>
      </p:sp>
    </p:spTree>
    <p:extLst>
      <p:ext uri="{BB962C8B-B14F-4D97-AF65-F5344CB8AC3E}">
        <p14:creationId xmlns:p14="http://schemas.microsoft.com/office/powerpoint/2010/main" val="1598467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2D77F746-D057-5B59-0540-E2B3C5D5EB6A}"/>
              </a:ext>
            </a:extLst>
          </p:cNvPr>
          <p:cNvGraphicFramePr>
            <a:graphicFrameLocks noGrp="1"/>
          </p:cNvGraphicFramePr>
          <p:nvPr>
            <p:extLst>
              <p:ext uri="{D42A27DB-BD31-4B8C-83A1-F6EECF244321}">
                <p14:modId xmlns:p14="http://schemas.microsoft.com/office/powerpoint/2010/main" val="1634352064"/>
              </p:ext>
            </p:extLst>
          </p:nvPr>
        </p:nvGraphicFramePr>
        <p:xfrm>
          <a:off x="335360" y="1700808"/>
          <a:ext cx="11495669" cy="3984456"/>
        </p:xfrm>
        <a:graphic>
          <a:graphicData uri="http://schemas.openxmlformats.org/drawingml/2006/table">
            <a:tbl>
              <a:tblPr firstRow="1" bandRow="1">
                <a:tableStyleId>{5C22544A-7EE6-4342-B048-85BDC9FD1C3A}</a:tableStyleId>
              </a:tblPr>
              <a:tblGrid>
                <a:gridCol w="5288007">
                  <a:extLst>
                    <a:ext uri="{9D8B030D-6E8A-4147-A177-3AD203B41FA5}">
                      <a16:colId xmlns:a16="http://schemas.microsoft.com/office/drawing/2014/main" val="3614326162"/>
                    </a:ext>
                  </a:extLst>
                </a:gridCol>
                <a:gridCol w="1408737">
                  <a:extLst>
                    <a:ext uri="{9D8B030D-6E8A-4147-A177-3AD203B41FA5}">
                      <a16:colId xmlns:a16="http://schemas.microsoft.com/office/drawing/2014/main" val="2976167223"/>
                    </a:ext>
                  </a:extLst>
                </a:gridCol>
                <a:gridCol w="1120311">
                  <a:extLst>
                    <a:ext uri="{9D8B030D-6E8A-4147-A177-3AD203B41FA5}">
                      <a16:colId xmlns:a16="http://schemas.microsoft.com/office/drawing/2014/main" val="3125750919"/>
                    </a:ext>
                  </a:extLst>
                </a:gridCol>
                <a:gridCol w="1149566">
                  <a:extLst>
                    <a:ext uri="{9D8B030D-6E8A-4147-A177-3AD203B41FA5}">
                      <a16:colId xmlns:a16="http://schemas.microsoft.com/office/drawing/2014/main" val="873660315"/>
                    </a:ext>
                  </a:extLst>
                </a:gridCol>
                <a:gridCol w="1226205">
                  <a:extLst>
                    <a:ext uri="{9D8B030D-6E8A-4147-A177-3AD203B41FA5}">
                      <a16:colId xmlns:a16="http://schemas.microsoft.com/office/drawing/2014/main" val="3303365138"/>
                    </a:ext>
                  </a:extLst>
                </a:gridCol>
                <a:gridCol w="1302843">
                  <a:extLst>
                    <a:ext uri="{9D8B030D-6E8A-4147-A177-3AD203B41FA5}">
                      <a16:colId xmlns:a16="http://schemas.microsoft.com/office/drawing/2014/main" val="3090607436"/>
                    </a:ext>
                  </a:extLst>
                </a:gridCol>
              </a:tblGrid>
              <a:tr h="720080">
                <a:tc>
                  <a:txBody>
                    <a:bodyPr/>
                    <a:lstStyle/>
                    <a:p>
                      <a:r>
                        <a:rPr lang="en-FI" dirty="0"/>
                        <a:t>STANDARDIZE</a:t>
                      </a:r>
                      <a:endParaRPr lang="en-FI" dirty="0">
                        <a:noFill/>
                      </a:endParaRPr>
                    </a:p>
                    <a:p>
                      <a:r>
                        <a:rPr lang="en-GB" sz="1200" b="0" dirty="0"/>
                        <a:t>Maintain the first three S’s and have an awareness of improving neatness.</a:t>
                      </a:r>
                      <a:endParaRPr lang="en-FI" sz="1200" b="0" dirty="0"/>
                    </a:p>
                  </a:txBody>
                  <a:tcPr/>
                </a:tc>
                <a:tc>
                  <a:txBody>
                    <a:bodyPr/>
                    <a:lstStyle/>
                    <a:p>
                      <a:pPr algn="ctr"/>
                      <a:r>
                        <a:rPr lang="en-FI" sz="1200" b="1" dirty="0"/>
                        <a:t>Unnacceptable</a:t>
                      </a:r>
                    </a:p>
                    <a:p>
                      <a:pPr algn="ctr"/>
                      <a:r>
                        <a:rPr lang="en-FI" sz="1100" b="0" dirty="0"/>
                        <a:t>No evidence shown</a:t>
                      </a:r>
                    </a:p>
                  </a:txBody>
                  <a:tcPr/>
                </a:tc>
                <a:tc>
                  <a:txBody>
                    <a:bodyPr/>
                    <a:lstStyle/>
                    <a:p>
                      <a:pPr algn="ctr"/>
                      <a:r>
                        <a:rPr lang="en-FI" sz="1300" dirty="0"/>
                        <a:t>Poor</a:t>
                      </a:r>
                    </a:p>
                    <a:p>
                      <a:pPr algn="ctr"/>
                      <a:r>
                        <a:rPr lang="en-FI" sz="1100" b="0" dirty="0"/>
                        <a:t>Only evident here and there</a:t>
                      </a:r>
                    </a:p>
                  </a:txBody>
                  <a:tcPr/>
                </a:tc>
                <a:tc>
                  <a:txBody>
                    <a:bodyPr/>
                    <a:lstStyle/>
                    <a:p>
                      <a:pPr algn="ctr"/>
                      <a:r>
                        <a:rPr lang="en-FI" sz="1300" dirty="0"/>
                        <a:t>Good</a:t>
                      </a:r>
                    </a:p>
                    <a:p>
                      <a:pPr algn="ctr"/>
                      <a:r>
                        <a:rPr lang="en-FI" sz="1100" b="0" dirty="0"/>
                        <a:t>Applied and evident in most areas</a:t>
                      </a:r>
                    </a:p>
                  </a:txBody>
                  <a:tcPr/>
                </a:tc>
                <a:tc>
                  <a:txBody>
                    <a:bodyPr/>
                    <a:lstStyle/>
                    <a:p>
                      <a:pPr algn="ctr"/>
                      <a:r>
                        <a:rPr lang="en-FI" sz="1300" dirty="0"/>
                        <a:t>Excellent</a:t>
                      </a:r>
                    </a:p>
                    <a:p>
                      <a:pPr algn="ctr"/>
                      <a:r>
                        <a:rPr lang="en-FI" sz="1100" b="0" dirty="0"/>
                        <a:t>Thoroughly evident and apply everywhere</a:t>
                      </a:r>
                    </a:p>
                  </a:txBody>
                  <a:tcPr/>
                </a:tc>
                <a:tc>
                  <a:txBody>
                    <a:bodyPr/>
                    <a:lstStyle/>
                    <a:p>
                      <a:pPr algn="ctr"/>
                      <a:r>
                        <a:rPr lang="en-FI" sz="1300" dirty="0"/>
                        <a:t>World Class</a:t>
                      </a:r>
                    </a:p>
                    <a:p>
                      <a:pPr algn="ctr"/>
                      <a:r>
                        <a:rPr lang="en-FI" sz="1100" b="0" dirty="0"/>
                        <a:t>Always looking for ways to make even more improvements</a:t>
                      </a:r>
                    </a:p>
                  </a:txBody>
                  <a:tcPr/>
                </a:tc>
                <a:extLst>
                  <a:ext uri="{0D108BD9-81ED-4DB2-BD59-A6C34878D82A}">
                    <a16:rowId xmlns:a16="http://schemas.microsoft.com/office/drawing/2014/main" val="4123510917"/>
                  </a:ext>
                </a:extLst>
              </a:tr>
              <a:tr h="504056">
                <a:tc>
                  <a:txBody>
                    <a:bodyPr/>
                    <a:lstStyle/>
                    <a:p>
                      <a:r>
                        <a:rPr lang="en-GB" sz="1200" dirty="0"/>
                        <a:t>1. There is a 5S agreement in place and all employees know where it is located.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4107107266"/>
                  </a:ext>
                </a:extLst>
              </a:tr>
              <a:tr h="504056">
                <a:tc>
                  <a:txBody>
                    <a:bodyPr/>
                    <a:lstStyle/>
                    <a:p>
                      <a:r>
                        <a:rPr lang="en-GB" sz="1200" dirty="0"/>
                        <a:t>2. . Leadership can explain why 5S is important.</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431947352"/>
                  </a:ext>
                </a:extLst>
              </a:tr>
              <a:tr h="504056">
                <a:tc>
                  <a:txBody>
                    <a:bodyPr/>
                    <a:lstStyle/>
                    <a:p>
                      <a:r>
                        <a:rPr lang="en-GB" sz="1200" dirty="0"/>
                        <a:t>3. All staff can explain the importance of 5S.</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117333994"/>
                  </a:ext>
                </a:extLst>
              </a:tr>
              <a:tr h="504056">
                <a:tc>
                  <a:txBody>
                    <a:bodyPr/>
                    <a:lstStyle/>
                    <a:p>
                      <a:r>
                        <a:rPr lang="en-GB" sz="1200" dirty="0"/>
                        <a:t>4. There is a standard process for training and orienting new staff to the 5S system</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199016794"/>
                  </a:ext>
                </a:extLst>
              </a:tr>
              <a:tr h="504056">
                <a:tc>
                  <a:txBody>
                    <a:bodyPr/>
                    <a:lstStyle/>
                    <a:p>
                      <a:r>
                        <a:rPr lang="en-GB" sz="1200" dirty="0"/>
                        <a:t>5. There is a process in place to ensure unnecessary items do not “creep” back into the work area.</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975702023"/>
                  </a:ext>
                </a:extLst>
              </a:tr>
              <a:tr h="504056">
                <a:tc>
                  <a:txBody>
                    <a:bodyPr/>
                    <a:lstStyle/>
                    <a:p>
                      <a:endParaRPr lang="en-FI" sz="1200" dirty="0"/>
                    </a:p>
                  </a:txBody>
                  <a:tcPr anchor="ct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extLst>
                  <a:ext uri="{0D108BD9-81ED-4DB2-BD59-A6C34878D82A}">
                    <a16:rowId xmlns:a16="http://schemas.microsoft.com/office/drawing/2014/main" val="2298450375"/>
                  </a:ext>
                </a:extLst>
              </a:tr>
            </a:tbl>
          </a:graphicData>
        </a:graphic>
      </p:graphicFrame>
      <p:sp>
        <p:nvSpPr>
          <p:cNvPr id="4" name="Rounded Rectangle 3">
            <a:extLst>
              <a:ext uri="{FF2B5EF4-FFF2-40B4-BE49-F238E27FC236}">
                <a16:creationId xmlns:a16="http://schemas.microsoft.com/office/drawing/2014/main" id="{ECE82F8C-80A0-46A2-CEEE-F2556FA45B6E}"/>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Team: </a:t>
            </a:r>
          </a:p>
        </p:txBody>
      </p:sp>
      <p:sp>
        <p:nvSpPr>
          <p:cNvPr id="5" name="Rounded Rectangle 4">
            <a:extLst>
              <a:ext uri="{FF2B5EF4-FFF2-40B4-BE49-F238E27FC236}">
                <a16:creationId xmlns:a16="http://schemas.microsoft.com/office/drawing/2014/main" id="{B82419A2-FCF3-825E-8F15-2929DC6BBB9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
        <p:nvSpPr>
          <p:cNvPr id="6" name="Rounded Rectangle 5">
            <a:extLst>
              <a:ext uri="{FF2B5EF4-FFF2-40B4-BE49-F238E27FC236}">
                <a16:creationId xmlns:a16="http://schemas.microsoft.com/office/drawing/2014/main" id="{BB3DC6C5-A3AD-DD2E-A8EA-BBF08D8D64E5}"/>
              </a:ext>
            </a:extLst>
          </p:cNvPr>
          <p:cNvSpPr/>
          <p:nvPr/>
        </p:nvSpPr>
        <p:spPr>
          <a:xfrm>
            <a:off x="6008712" y="289031"/>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Name: </a:t>
            </a:r>
          </a:p>
        </p:txBody>
      </p:sp>
      <p:sp>
        <p:nvSpPr>
          <p:cNvPr id="7" name="Text Placeholder 1">
            <a:extLst>
              <a:ext uri="{FF2B5EF4-FFF2-40B4-BE49-F238E27FC236}">
                <a16:creationId xmlns:a16="http://schemas.microsoft.com/office/drawing/2014/main" id="{D8AA1750-8A80-7A48-F4D7-28C97FDBFAA9}"/>
              </a:ext>
            </a:extLst>
          </p:cNvPr>
          <p:cNvSpPr txBox="1">
            <a:spLocks/>
          </p:cNvSpPr>
          <p:nvPr/>
        </p:nvSpPr>
        <p:spPr>
          <a:xfrm>
            <a:off x="360974" y="430777"/>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5S Audit Form</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12" name="TextBox 11">
            <a:extLst>
              <a:ext uri="{FF2B5EF4-FFF2-40B4-BE49-F238E27FC236}">
                <a16:creationId xmlns:a16="http://schemas.microsoft.com/office/drawing/2014/main" id="{6CAD7550-D4BD-62C9-4504-05BC8890B850}"/>
              </a:ext>
            </a:extLst>
          </p:cNvPr>
          <p:cNvSpPr txBox="1"/>
          <p:nvPr/>
        </p:nvSpPr>
        <p:spPr>
          <a:xfrm>
            <a:off x="4295800" y="5301208"/>
            <a:ext cx="1584176" cy="307777"/>
          </a:xfrm>
          <a:prstGeom prst="rect">
            <a:avLst/>
          </a:prstGeom>
          <a:noFill/>
        </p:spPr>
        <p:txBody>
          <a:bodyPr wrap="square" rtlCol="0">
            <a:spAutoFit/>
          </a:bodyPr>
          <a:lstStyle/>
          <a:p>
            <a:r>
              <a:rPr lang="en-FI" sz="1400" b="1" dirty="0">
                <a:solidFill>
                  <a:schemeClr val="tx2">
                    <a:lumMod val="75000"/>
                  </a:schemeClr>
                </a:solidFill>
                <a:latin typeface="SF Pro Display" pitchFamily="2" charset="0"/>
                <a:ea typeface="SF Pro Display" pitchFamily="2" charset="0"/>
              </a:rPr>
              <a:t>Total score:</a:t>
            </a:r>
          </a:p>
        </p:txBody>
      </p:sp>
    </p:spTree>
    <p:extLst>
      <p:ext uri="{BB962C8B-B14F-4D97-AF65-F5344CB8AC3E}">
        <p14:creationId xmlns:p14="http://schemas.microsoft.com/office/powerpoint/2010/main" val="8718885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2D77F746-D057-5B59-0540-E2B3C5D5EB6A}"/>
              </a:ext>
            </a:extLst>
          </p:cNvPr>
          <p:cNvGraphicFramePr>
            <a:graphicFrameLocks noGrp="1"/>
          </p:cNvGraphicFramePr>
          <p:nvPr>
            <p:extLst>
              <p:ext uri="{D42A27DB-BD31-4B8C-83A1-F6EECF244321}">
                <p14:modId xmlns:p14="http://schemas.microsoft.com/office/powerpoint/2010/main" val="1688561742"/>
              </p:ext>
            </p:extLst>
          </p:nvPr>
        </p:nvGraphicFramePr>
        <p:xfrm>
          <a:off x="335360" y="1700808"/>
          <a:ext cx="11495669" cy="4488512"/>
        </p:xfrm>
        <a:graphic>
          <a:graphicData uri="http://schemas.openxmlformats.org/drawingml/2006/table">
            <a:tbl>
              <a:tblPr firstRow="1" bandRow="1">
                <a:tableStyleId>{5C22544A-7EE6-4342-B048-85BDC9FD1C3A}</a:tableStyleId>
              </a:tblPr>
              <a:tblGrid>
                <a:gridCol w="5288007">
                  <a:extLst>
                    <a:ext uri="{9D8B030D-6E8A-4147-A177-3AD203B41FA5}">
                      <a16:colId xmlns:a16="http://schemas.microsoft.com/office/drawing/2014/main" val="3614326162"/>
                    </a:ext>
                  </a:extLst>
                </a:gridCol>
                <a:gridCol w="1408737">
                  <a:extLst>
                    <a:ext uri="{9D8B030D-6E8A-4147-A177-3AD203B41FA5}">
                      <a16:colId xmlns:a16="http://schemas.microsoft.com/office/drawing/2014/main" val="2976167223"/>
                    </a:ext>
                  </a:extLst>
                </a:gridCol>
                <a:gridCol w="1120311">
                  <a:extLst>
                    <a:ext uri="{9D8B030D-6E8A-4147-A177-3AD203B41FA5}">
                      <a16:colId xmlns:a16="http://schemas.microsoft.com/office/drawing/2014/main" val="3125750919"/>
                    </a:ext>
                  </a:extLst>
                </a:gridCol>
                <a:gridCol w="1149566">
                  <a:extLst>
                    <a:ext uri="{9D8B030D-6E8A-4147-A177-3AD203B41FA5}">
                      <a16:colId xmlns:a16="http://schemas.microsoft.com/office/drawing/2014/main" val="873660315"/>
                    </a:ext>
                  </a:extLst>
                </a:gridCol>
                <a:gridCol w="1226205">
                  <a:extLst>
                    <a:ext uri="{9D8B030D-6E8A-4147-A177-3AD203B41FA5}">
                      <a16:colId xmlns:a16="http://schemas.microsoft.com/office/drawing/2014/main" val="3303365138"/>
                    </a:ext>
                  </a:extLst>
                </a:gridCol>
                <a:gridCol w="1302843">
                  <a:extLst>
                    <a:ext uri="{9D8B030D-6E8A-4147-A177-3AD203B41FA5}">
                      <a16:colId xmlns:a16="http://schemas.microsoft.com/office/drawing/2014/main" val="3090607436"/>
                    </a:ext>
                  </a:extLst>
                </a:gridCol>
              </a:tblGrid>
              <a:tr h="720080">
                <a:tc>
                  <a:txBody>
                    <a:bodyPr/>
                    <a:lstStyle/>
                    <a:p>
                      <a:r>
                        <a:rPr lang="en-FI" dirty="0"/>
                        <a:t>SUSTAIN</a:t>
                      </a:r>
                      <a:endParaRPr lang="en-FI" dirty="0">
                        <a:noFill/>
                      </a:endParaRPr>
                    </a:p>
                    <a:p>
                      <a:r>
                        <a:rPr lang="en-GB" sz="1200" b="0" dirty="0"/>
                        <a:t>The 5S Discipline is embedded so that it becomes a way of life.  5S is no longer an event but routine.</a:t>
                      </a:r>
                      <a:endParaRPr lang="en-FI" sz="1200" b="0" dirty="0"/>
                    </a:p>
                  </a:txBody>
                  <a:tcPr/>
                </a:tc>
                <a:tc>
                  <a:txBody>
                    <a:bodyPr/>
                    <a:lstStyle/>
                    <a:p>
                      <a:pPr algn="ctr"/>
                      <a:r>
                        <a:rPr lang="en-FI" sz="1200" b="1" dirty="0"/>
                        <a:t>Unnacceptable</a:t>
                      </a:r>
                    </a:p>
                    <a:p>
                      <a:pPr algn="ctr"/>
                      <a:r>
                        <a:rPr lang="en-FI" sz="1100" b="0" dirty="0"/>
                        <a:t>No evidence shown</a:t>
                      </a:r>
                    </a:p>
                  </a:txBody>
                  <a:tcPr/>
                </a:tc>
                <a:tc>
                  <a:txBody>
                    <a:bodyPr/>
                    <a:lstStyle/>
                    <a:p>
                      <a:pPr algn="ctr"/>
                      <a:r>
                        <a:rPr lang="en-FI" sz="1300" dirty="0"/>
                        <a:t>Poor</a:t>
                      </a:r>
                    </a:p>
                    <a:p>
                      <a:pPr algn="ctr"/>
                      <a:r>
                        <a:rPr lang="en-FI" sz="1100" b="0" dirty="0"/>
                        <a:t>Only evident here and there</a:t>
                      </a:r>
                    </a:p>
                  </a:txBody>
                  <a:tcPr/>
                </a:tc>
                <a:tc>
                  <a:txBody>
                    <a:bodyPr/>
                    <a:lstStyle/>
                    <a:p>
                      <a:pPr algn="ctr"/>
                      <a:r>
                        <a:rPr lang="en-FI" sz="1300" dirty="0"/>
                        <a:t>Good</a:t>
                      </a:r>
                    </a:p>
                    <a:p>
                      <a:pPr algn="ctr"/>
                      <a:r>
                        <a:rPr lang="en-FI" sz="1100" b="0" dirty="0"/>
                        <a:t>Applied and evident in most areas</a:t>
                      </a:r>
                    </a:p>
                  </a:txBody>
                  <a:tcPr/>
                </a:tc>
                <a:tc>
                  <a:txBody>
                    <a:bodyPr/>
                    <a:lstStyle/>
                    <a:p>
                      <a:pPr algn="ctr"/>
                      <a:r>
                        <a:rPr lang="en-FI" sz="1300" dirty="0"/>
                        <a:t>Excellent</a:t>
                      </a:r>
                    </a:p>
                    <a:p>
                      <a:pPr algn="ctr"/>
                      <a:r>
                        <a:rPr lang="en-FI" sz="1100" b="0" dirty="0"/>
                        <a:t>Thoroughly evident and apply everywhere</a:t>
                      </a:r>
                    </a:p>
                  </a:txBody>
                  <a:tcPr/>
                </a:tc>
                <a:tc>
                  <a:txBody>
                    <a:bodyPr/>
                    <a:lstStyle/>
                    <a:p>
                      <a:pPr algn="ctr"/>
                      <a:r>
                        <a:rPr lang="en-FI" sz="1300" dirty="0"/>
                        <a:t>World Class</a:t>
                      </a:r>
                    </a:p>
                    <a:p>
                      <a:pPr algn="ctr"/>
                      <a:r>
                        <a:rPr lang="en-FI" sz="1100" b="0" dirty="0"/>
                        <a:t>Always looking for ways to make even more improvements</a:t>
                      </a:r>
                    </a:p>
                  </a:txBody>
                  <a:tcPr/>
                </a:tc>
                <a:extLst>
                  <a:ext uri="{0D108BD9-81ED-4DB2-BD59-A6C34878D82A}">
                    <a16:rowId xmlns:a16="http://schemas.microsoft.com/office/drawing/2014/main" val="4123510917"/>
                  </a:ext>
                </a:extLst>
              </a:tr>
              <a:tr h="504056">
                <a:tc>
                  <a:txBody>
                    <a:bodyPr/>
                    <a:lstStyle/>
                    <a:p>
                      <a:r>
                        <a:rPr lang="en-GB" sz="1200" dirty="0"/>
                        <a:t>1. 5S plans and action updates are clearly displayed and current.</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4107107266"/>
                  </a:ext>
                </a:extLst>
              </a:tr>
              <a:tr h="504056">
                <a:tc>
                  <a:txBody>
                    <a:bodyPr/>
                    <a:lstStyle/>
                    <a:p>
                      <a:r>
                        <a:rPr lang="en-GB" sz="1200" dirty="0"/>
                        <a:t>2. . Success stories are displayed and confirmed for improvement.</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431947352"/>
                  </a:ext>
                </a:extLst>
              </a:tr>
              <a:tr h="504056">
                <a:tc>
                  <a:txBody>
                    <a:bodyPr/>
                    <a:lstStyle/>
                    <a:p>
                      <a:r>
                        <a:rPr lang="en-GB" sz="1200" dirty="0"/>
                        <a:t>3. Staff 5S roles are clearly identified.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1117333994"/>
                  </a:ext>
                </a:extLst>
              </a:tr>
              <a:tr h="504056">
                <a:tc>
                  <a:txBody>
                    <a:bodyPr/>
                    <a:lstStyle/>
                    <a:p>
                      <a:r>
                        <a:rPr lang="en-GB" sz="1200" dirty="0"/>
                        <a:t>4. Department audits and subsequent improvement plans are displayed and current.</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199016794"/>
                  </a:ext>
                </a:extLst>
              </a:tr>
              <a:tr h="504056">
                <a:tc>
                  <a:txBody>
                    <a:bodyPr/>
                    <a:lstStyle/>
                    <a:p>
                      <a:r>
                        <a:rPr lang="en-GB" sz="1200" dirty="0"/>
                        <a:t>5. Are work instructions and procedures available in the workplace regularly reviewed/kept up to date?</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3975702023"/>
                  </a:ext>
                </a:extLst>
              </a:tr>
              <a:tr h="504056">
                <a:tc>
                  <a:txBody>
                    <a:bodyPr/>
                    <a:lstStyle/>
                    <a:p>
                      <a:r>
                        <a:rPr lang="en-FI" sz="1200" dirty="0"/>
                        <a:t>6. </a:t>
                      </a:r>
                      <a:r>
                        <a:rPr lang="en-GB" sz="1200" dirty="0"/>
                        <a:t>Are display boards, activity charts, notice boards, etc. up to date and regularly checked?</a:t>
                      </a:r>
                      <a:endParaRPr lang="en-FI" sz="1200" dirty="0"/>
                    </a:p>
                  </a:txBody>
                  <a:tcPr anchor="ctr"/>
                </a:tc>
                <a:tc>
                  <a:txBody>
                    <a:bodyPr/>
                    <a:lstStyle/>
                    <a:p>
                      <a:pPr algn="ctr"/>
                      <a:r>
                        <a:rPr lang="en-FI" sz="1400" dirty="0"/>
                        <a:t>1</a:t>
                      </a:r>
                    </a:p>
                  </a:txBody>
                  <a:tcPr/>
                </a:tc>
                <a:tc>
                  <a:txBody>
                    <a:bodyPr/>
                    <a:lstStyle/>
                    <a:p>
                      <a:pPr algn="ctr"/>
                      <a:r>
                        <a:rPr lang="en-FI" sz="1400" dirty="0"/>
                        <a:t>2</a:t>
                      </a:r>
                    </a:p>
                  </a:txBody>
                  <a:tcPr/>
                </a:tc>
                <a:tc>
                  <a:txBody>
                    <a:bodyPr/>
                    <a:lstStyle/>
                    <a:p>
                      <a:pPr algn="ctr"/>
                      <a:r>
                        <a:rPr lang="en-FI" sz="1400" dirty="0"/>
                        <a:t>3</a:t>
                      </a:r>
                    </a:p>
                  </a:txBody>
                  <a:tcPr/>
                </a:tc>
                <a:tc>
                  <a:txBody>
                    <a:bodyPr/>
                    <a:lstStyle/>
                    <a:p>
                      <a:pPr algn="ctr"/>
                      <a:r>
                        <a:rPr lang="en-FI" sz="1400" dirty="0"/>
                        <a:t>4</a:t>
                      </a:r>
                    </a:p>
                  </a:txBody>
                  <a:tcPr/>
                </a:tc>
                <a:tc>
                  <a:txBody>
                    <a:bodyPr/>
                    <a:lstStyle/>
                    <a:p>
                      <a:pPr algn="ctr"/>
                      <a:r>
                        <a:rPr lang="en-FI" sz="1400" dirty="0"/>
                        <a:t>5</a:t>
                      </a:r>
                    </a:p>
                  </a:txBody>
                  <a:tcPr/>
                </a:tc>
                <a:extLst>
                  <a:ext uri="{0D108BD9-81ED-4DB2-BD59-A6C34878D82A}">
                    <a16:rowId xmlns:a16="http://schemas.microsoft.com/office/drawing/2014/main" val="2298450375"/>
                  </a:ext>
                </a:extLst>
              </a:tr>
              <a:tr h="504056">
                <a:tc>
                  <a:txBody>
                    <a:bodyPr/>
                    <a:lstStyle/>
                    <a:p>
                      <a:endParaRPr lang="en-FI" sz="1200" dirty="0"/>
                    </a:p>
                  </a:txBody>
                  <a:tcPr anchor="ct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tc>
                  <a:txBody>
                    <a:bodyPr/>
                    <a:lstStyle/>
                    <a:p>
                      <a:pPr algn="ctr"/>
                      <a:endParaRPr lang="en-FI" sz="1400" dirty="0"/>
                    </a:p>
                  </a:txBody>
                  <a:tcPr/>
                </a:tc>
                <a:extLst>
                  <a:ext uri="{0D108BD9-81ED-4DB2-BD59-A6C34878D82A}">
                    <a16:rowId xmlns:a16="http://schemas.microsoft.com/office/drawing/2014/main" val="1751050758"/>
                  </a:ext>
                </a:extLst>
              </a:tr>
            </a:tbl>
          </a:graphicData>
        </a:graphic>
      </p:graphicFrame>
      <p:sp>
        <p:nvSpPr>
          <p:cNvPr id="4" name="Rounded Rectangle 3">
            <a:extLst>
              <a:ext uri="{FF2B5EF4-FFF2-40B4-BE49-F238E27FC236}">
                <a16:creationId xmlns:a16="http://schemas.microsoft.com/office/drawing/2014/main" id="{ECE82F8C-80A0-46A2-CEEE-F2556FA45B6E}"/>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Team: </a:t>
            </a:r>
          </a:p>
        </p:txBody>
      </p:sp>
      <p:sp>
        <p:nvSpPr>
          <p:cNvPr id="5" name="Rounded Rectangle 4">
            <a:extLst>
              <a:ext uri="{FF2B5EF4-FFF2-40B4-BE49-F238E27FC236}">
                <a16:creationId xmlns:a16="http://schemas.microsoft.com/office/drawing/2014/main" id="{B82419A2-FCF3-825E-8F15-2929DC6BBB9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
        <p:nvSpPr>
          <p:cNvPr id="6" name="Rounded Rectangle 5">
            <a:extLst>
              <a:ext uri="{FF2B5EF4-FFF2-40B4-BE49-F238E27FC236}">
                <a16:creationId xmlns:a16="http://schemas.microsoft.com/office/drawing/2014/main" id="{BB3DC6C5-A3AD-DD2E-A8EA-BBF08D8D64E5}"/>
              </a:ext>
            </a:extLst>
          </p:cNvPr>
          <p:cNvSpPr/>
          <p:nvPr/>
        </p:nvSpPr>
        <p:spPr>
          <a:xfrm>
            <a:off x="6008712" y="289031"/>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Name: </a:t>
            </a:r>
          </a:p>
        </p:txBody>
      </p:sp>
      <p:sp>
        <p:nvSpPr>
          <p:cNvPr id="7" name="Text Placeholder 1">
            <a:extLst>
              <a:ext uri="{FF2B5EF4-FFF2-40B4-BE49-F238E27FC236}">
                <a16:creationId xmlns:a16="http://schemas.microsoft.com/office/drawing/2014/main" id="{D8AA1750-8A80-7A48-F4D7-28C97FDBFAA9}"/>
              </a:ext>
            </a:extLst>
          </p:cNvPr>
          <p:cNvSpPr txBox="1">
            <a:spLocks/>
          </p:cNvSpPr>
          <p:nvPr/>
        </p:nvSpPr>
        <p:spPr>
          <a:xfrm>
            <a:off x="360974" y="430777"/>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5S Audit Form</a:t>
            </a:r>
            <a:endParaRPr lang="en-US" sz="1600" b="0" i="1" dirty="0">
              <a:solidFill>
                <a:schemeClr val="tx2">
                  <a:lumMod val="50000"/>
                </a:schemeClr>
              </a:solidFill>
              <a:latin typeface="SF Pro Display" pitchFamily="2" charset="0"/>
              <a:ea typeface="SF Pro Display" pitchFamily="2" charset="0"/>
              <a:cs typeface="Noto Sans Adlam" panose="020B0502040504020204" pitchFamily="34" charset="0"/>
            </a:endParaRPr>
          </a:p>
        </p:txBody>
      </p:sp>
      <p:sp>
        <p:nvSpPr>
          <p:cNvPr id="12" name="TextBox 11">
            <a:extLst>
              <a:ext uri="{FF2B5EF4-FFF2-40B4-BE49-F238E27FC236}">
                <a16:creationId xmlns:a16="http://schemas.microsoft.com/office/drawing/2014/main" id="{6CAD7550-D4BD-62C9-4504-05BC8890B850}"/>
              </a:ext>
            </a:extLst>
          </p:cNvPr>
          <p:cNvSpPr txBox="1"/>
          <p:nvPr/>
        </p:nvSpPr>
        <p:spPr>
          <a:xfrm>
            <a:off x="4151784" y="5857507"/>
            <a:ext cx="1584176" cy="307777"/>
          </a:xfrm>
          <a:prstGeom prst="rect">
            <a:avLst/>
          </a:prstGeom>
          <a:noFill/>
        </p:spPr>
        <p:txBody>
          <a:bodyPr wrap="square" rtlCol="0">
            <a:spAutoFit/>
          </a:bodyPr>
          <a:lstStyle/>
          <a:p>
            <a:r>
              <a:rPr lang="en-FI" sz="1400" b="1" dirty="0">
                <a:solidFill>
                  <a:schemeClr val="tx2">
                    <a:lumMod val="75000"/>
                  </a:schemeClr>
                </a:solidFill>
                <a:latin typeface="SF Pro Display" pitchFamily="2" charset="0"/>
                <a:ea typeface="SF Pro Display" pitchFamily="2" charset="0"/>
              </a:rPr>
              <a:t>Total score:</a:t>
            </a:r>
          </a:p>
        </p:txBody>
      </p:sp>
    </p:spTree>
    <p:extLst>
      <p:ext uri="{BB962C8B-B14F-4D97-AF65-F5344CB8AC3E}">
        <p14:creationId xmlns:p14="http://schemas.microsoft.com/office/powerpoint/2010/main" val="54118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EDA25C1-7E94-4B46-B994-5FB870804C41}"/>
              </a:ext>
            </a:extLst>
          </p:cNvPr>
          <p:cNvPicPr>
            <a:picLocks noChangeAspect="1"/>
          </p:cNvPicPr>
          <p:nvPr/>
        </p:nvPicPr>
        <p:blipFill>
          <a:blip r:embed="rId3"/>
          <a:stretch>
            <a:fillRect/>
          </a:stretch>
        </p:blipFill>
        <p:spPr>
          <a:xfrm>
            <a:off x="7536160" y="0"/>
            <a:ext cx="4877134" cy="6858000"/>
          </a:xfrm>
          <a:prstGeom prst="rect">
            <a:avLst/>
          </a:prstGeom>
        </p:spPr>
      </p:pic>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315566" y="-27384"/>
            <a:ext cx="7488832" cy="1327735"/>
          </a:xfrm>
        </p:spPr>
        <p:txBody>
          <a:bodyPr>
            <a:normAutofit/>
          </a:bodyPr>
          <a:lstStyle/>
          <a:p>
            <a:r>
              <a:rPr lang="en-US" sz="2400" dirty="0">
                <a:latin typeface="SF Pro Display" pitchFamily="2" charset="0"/>
                <a:ea typeface="SF Pro Display" pitchFamily="2" charset="0"/>
              </a:rPr>
              <a:t>What is this Toolkit for?</a:t>
            </a:r>
          </a:p>
        </p:txBody>
      </p:sp>
      <p:sp>
        <p:nvSpPr>
          <p:cNvPr id="9" name="TextBox 8">
            <a:extLst>
              <a:ext uri="{FF2B5EF4-FFF2-40B4-BE49-F238E27FC236}">
                <a16:creationId xmlns:a16="http://schemas.microsoft.com/office/drawing/2014/main" id="{5F49C0E3-B75A-453B-8E2B-54E4EAAE423F}"/>
              </a:ext>
            </a:extLst>
          </p:cNvPr>
          <p:cNvSpPr txBox="1"/>
          <p:nvPr/>
        </p:nvSpPr>
        <p:spPr>
          <a:xfrm>
            <a:off x="314166" y="919326"/>
            <a:ext cx="6136578" cy="2400657"/>
          </a:xfrm>
          <a:prstGeom prst="rect">
            <a:avLst/>
          </a:prstGeom>
          <a:noFill/>
        </p:spPr>
        <p:txBody>
          <a:bodyPr wrap="square" rtlCol="0">
            <a:spAutoFit/>
          </a:bodyPr>
          <a:lstStyle/>
          <a:p>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If you’re reading this, you probably already know how important continuous improvement is for the long-term success of any company. This toolkit is designed to </a:t>
            </a:r>
            <a:r>
              <a:rPr lang="en-US" sz="1500" b="1" dirty="0">
                <a:solidFill>
                  <a:schemeClr val="tx1">
                    <a:lumMod val="50000"/>
                    <a:lumOff val="50000"/>
                  </a:schemeClr>
                </a:solidFill>
                <a:latin typeface="SF Pro Display" pitchFamily="2" charset="0"/>
                <a:ea typeface="SF Pro Display" pitchFamily="2" charset="0"/>
                <a:cs typeface="Noto Sans" panose="020B0502040504020204" pitchFamily="34" charset="0"/>
              </a:rPr>
              <a:t>help you get a better understanding of Lean Six Sigma, the methods and tools that come with this framework for continuous improvement. </a:t>
            </a:r>
            <a:br>
              <a:rPr lang="en-US" sz="1500" b="1" dirty="0">
                <a:solidFill>
                  <a:schemeClr val="tx1">
                    <a:lumMod val="50000"/>
                    <a:lumOff val="50000"/>
                  </a:schemeClr>
                </a:solidFill>
                <a:latin typeface="SF Pro Display" pitchFamily="2" charset="0"/>
                <a:ea typeface="SF Pro Display" pitchFamily="2" charset="0"/>
                <a:cs typeface="Noto Sans" panose="020B0502040504020204" pitchFamily="34" charset="0"/>
              </a:rPr>
            </a:br>
            <a:endPar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endParaRPr>
          </a:p>
          <a:p>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In this PowerPoint Presentation, we’ll provide you with actionable tools and templates, as well as some additional explanations to help you grasp the concepts better. You can find more useful information behind the </a:t>
            </a:r>
            <a:r>
              <a:rPr lang="en-US" sz="1500" b="1" dirty="0">
                <a:solidFill>
                  <a:schemeClr val="tx1">
                    <a:lumMod val="50000"/>
                    <a:lumOff val="50000"/>
                  </a:schemeClr>
                </a:solidFill>
                <a:latin typeface="SF Pro Display" pitchFamily="2" charset="0"/>
                <a:ea typeface="SF Pro Display" pitchFamily="2" charset="0"/>
                <a:cs typeface="Noto Sans" panose="020B0502040504020204" pitchFamily="34" charset="0"/>
              </a:rPr>
              <a:t>links</a:t>
            </a:r>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 and in the </a:t>
            </a:r>
            <a:r>
              <a:rPr lang="en-US" sz="1500" b="1" u="sng" dirty="0">
                <a:solidFill>
                  <a:schemeClr val="tx1">
                    <a:lumMod val="50000"/>
                    <a:lumOff val="50000"/>
                  </a:schemeClr>
                </a:solidFill>
                <a:latin typeface="SF Pro Display" pitchFamily="2" charset="0"/>
                <a:ea typeface="SF Pro Display" pitchFamily="2" charset="0"/>
                <a:cs typeface="Noto Sans" panose="020B0502040504020204" pitchFamily="34" charset="0"/>
              </a:rPr>
              <a:t>presentation slide notes</a:t>
            </a:r>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a:t>
            </a:r>
            <a:endParaRPr lang="en-US" sz="1500" dirty="0">
              <a:latin typeface="SF Pro Display" pitchFamily="2" charset="0"/>
              <a:ea typeface="SF Pro Display" pitchFamily="2" charset="0"/>
            </a:endParaRPr>
          </a:p>
        </p:txBody>
      </p:sp>
      <p:grpSp>
        <p:nvGrpSpPr>
          <p:cNvPr id="12" name="Group 11">
            <a:extLst>
              <a:ext uri="{FF2B5EF4-FFF2-40B4-BE49-F238E27FC236}">
                <a16:creationId xmlns:a16="http://schemas.microsoft.com/office/drawing/2014/main" id="{242E54D1-FE36-4F20-9EE1-FEF6DD999AB3}"/>
              </a:ext>
            </a:extLst>
          </p:cNvPr>
          <p:cNvGrpSpPr/>
          <p:nvPr/>
        </p:nvGrpSpPr>
        <p:grpSpPr>
          <a:xfrm>
            <a:off x="314166" y="2924944"/>
            <a:ext cx="6717938" cy="3680117"/>
            <a:chOff x="263352" y="2380873"/>
            <a:chExt cx="7488832" cy="3680117"/>
          </a:xfrm>
        </p:grpSpPr>
        <p:sp>
          <p:nvSpPr>
            <p:cNvPr id="10" name="Title 1">
              <a:extLst>
                <a:ext uri="{FF2B5EF4-FFF2-40B4-BE49-F238E27FC236}">
                  <a16:creationId xmlns:a16="http://schemas.microsoft.com/office/drawing/2014/main" id="{452643DA-63BC-4BFE-9248-F3A459D790EA}"/>
                </a:ext>
              </a:extLst>
            </p:cNvPr>
            <p:cNvSpPr txBox="1">
              <a:spLocks/>
            </p:cNvSpPr>
            <p:nvPr/>
          </p:nvSpPr>
          <p:spPr>
            <a:xfrm>
              <a:off x="263352" y="2380873"/>
              <a:ext cx="7488832" cy="13277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US" sz="2400" dirty="0">
                  <a:latin typeface="SF Pro Display" pitchFamily="2" charset="0"/>
                  <a:ea typeface="SF Pro Display" pitchFamily="2" charset="0"/>
                </a:rPr>
                <a:t>How to use it?</a:t>
              </a:r>
            </a:p>
          </p:txBody>
        </p:sp>
        <p:sp>
          <p:nvSpPr>
            <p:cNvPr id="11" name="TextBox 10">
              <a:extLst>
                <a:ext uri="{FF2B5EF4-FFF2-40B4-BE49-F238E27FC236}">
                  <a16:creationId xmlns:a16="http://schemas.microsoft.com/office/drawing/2014/main" id="{0523D0A4-BAE6-467E-A88D-CB85EFBABB22}"/>
                </a:ext>
              </a:extLst>
            </p:cNvPr>
            <p:cNvSpPr txBox="1"/>
            <p:nvPr/>
          </p:nvSpPr>
          <p:spPr>
            <a:xfrm>
              <a:off x="263352" y="3198668"/>
              <a:ext cx="7076577" cy="2862322"/>
            </a:xfrm>
            <a:prstGeom prst="rect">
              <a:avLst/>
            </a:prstGeom>
            <a:noFill/>
          </p:spPr>
          <p:txBody>
            <a:bodyPr wrap="square" rtlCol="0">
              <a:spAutoFit/>
            </a:bodyPr>
            <a:lstStyle/>
            <a:p>
              <a:r>
                <a:rPr lang="en-US" sz="1500" dirty="0">
                  <a:solidFill>
                    <a:schemeClr val="tx2"/>
                  </a:solidFill>
                  <a:latin typeface="SF Pro Display" pitchFamily="2" charset="0"/>
                  <a:ea typeface="SF Pro Display" pitchFamily="2" charset="0"/>
                  <a:cs typeface="Noto Sans" panose="020B0502040504020204" pitchFamily="34" charset="0"/>
                </a:rPr>
                <a:t>This presentation will walk you through the key parts. Most slides have additional notes that explain the tools and methods in more detail. For the detailed take on Lean Six Sigma, please refer to our dedicated article:</a:t>
              </a:r>
            </a:p>
            <a:p>
              <a:endParaRPr lang="en-US" sz="1500" dirty="0">
                <a:solidFill>
                  <a:schemeClr val="tx2"/>
                </a:solidFill>
                <a:latin typeface="SF Pro Display" pitchFamily="2" charset="0"/>
                <a:ea typeface="SF Pro Display" pitchFamily="2" charset="0"/>
                <a:cs typeface="Noto Sans" panose="020B0502040504020204" pitchFamily="34" charset="0"/>
              </a:endParaRPr>
            </a:p>
            <a:p>
              <a:r>
                <a:rPr lang="en-US" sz="1500" dirty="0">
                  <a:solidFill>
                    <a:schemeClr val="tx2"/>
                  </a:solidFill>
                  <a:latin typeface="SF Pro Display" pitchFamily="2" charset="0"/>
                  <a:ea typeface="SF Pro Display" pitchFamily="2" charset="0"/>
                  <a:cs typeface="Noto Sans" panose="020B0502040504020204" pitchFamily="34" charset="0"/>
                </a:rPr>
                <a:t>For more information on innovation management and continuous improvement in general, please refer to our </a:t>
              </a:r>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hlinkClick r:id="rId4"/>
                </a:rPr>
                <a:t>blog</a:t>
              </a:r>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a:t>
              </a:r>
            </a:p>
            <a:p>
              <a:endPar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endParaRPr>
            </a:p>
            <a:p>
              <a:r>
                <a:rPr lang="en-US" sz="1500" b="1" dirty="0">
                  <a:solidFill>
                    <a:schemeClr val="tx1">
                      <a:lumMod val="50000"/>
                      <a:lumOff val="50000"/>
                    </a:schemeClr>
                  </a:solidFill>
                  <a:latin typeface="SF Pro Display" pitchFamily="2" charset="0"/>
                  <a:ea typeface="SF Pro Display" pitchFamily="2" charset="0"/>
                  <a:cs typeface="Noto Sans" panose="020B0502040504020204" pitchFamily="34" charset="0"/>
                </a:rPr>
                <a:t>PLEASE NOTE: This Toolkit is a starting point. </a:t>
              </a:r>
              <a:r>
                <a:rPr lang="en-US" sz="1500" dirty="0">
                  <a:solidFill>
                    <a:schemeClr val="tx1">
                      <a:lumMod val="50000"/>
                      <a:lumOff val="50000"/>
                    </a:schemeClr>
                  </a:solidFill>
                  <a:latin typeface="SF Pro Display" pitchFamily="2" charset="0"/>
                  <a:ea typeface="SF Pro Display" pitchFamily="2" charset="0"/>
                  <a:cs typeface="Noto Sans" panose="020B0502040504020204" pitchFamily="34" charset="0"/>
                </a:rPr>
                <a:t>Getting results will always take time and effort. These are just some of the possible tools you can use in Lean Six Sigma. Given their level of complexity, if you are new at LSS, we advise you to explore in much detail each tool before taking it into use.</a:t>
              </a:r>
              <a:endParaRPr lang="en-US" sz="1500" b="1" dirty="0">
                <a:solidFill>
                  <a:schemeClr val="tx1">
                    <a:lumMod val="50000"/>
                    <a:lumOff val="50000"/>
                  </a:schemeClr>
                </a:solidFill>
                <a:latin typeface="SF Pro Display" pitchFamily="2" charset="0"/>
                <a:ea typeface="SF Pro Display" pitchFamily="2" charset="0"/>
                <a:cs typeface="Noto Sans" panose="020B0502040504020204" pitchFamily="34" charset="0"/>
              </a:endParaRPr>
            </a:p>
          </p:txBody>
        </p:sp>
      </p:grpSp>
      <p:sp>
        <p:nvSpPr>
          <p:cNvPr id="3" name="Rectangle 2">
            <a:extLst>
              <a:ext uri="{FF2B5EF4-FFF2-40B4-BE49-F238E27FC236}">
                <a16:creationId xmlns:a16="http://schemas.microsoft.com/office/drawing/2014/main" id="{59ABA58C-9F53-E408-4EC4-585E0FB90E0A}"/>
              </a:ext>
            </a:extLst>
          </p:cNvPr>
          <p:cNvSpPr/>
          <p:nvPr/>
        </p:nvSpPr>
        <p:spPr>
          <a:xfrm>
            <a:off x="7032104" y="0"/>
            <a:ext cx="5404189"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291325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1C755-958F-B54A-8068-52E468D88936}"/>
              </a:ext>
            </a:extLst>
          </p:cNvPr>
          <p:cNvSpPr>
            <a:spLocks noGrp="1"/>
          </p:cNvSpPr>
          <p:nvPr>
            <p:ph type="body" sz="quarter" idx="10"/>
          </p:nvPr>
        </p:nvSpPr>
        <p:spPr>
          <a:xfrm>
            <a:off x="502160" y="907753"/>
            <a:ext cx="2160240" cy="1081087"/>
          </a:xfrm>
        </p:spPr>
        <p:txBody>
          <a:bodyPr/>
          <a:lstStyle/>
          <a:p>
            <a:r>
              <a:rPr lang="en-US" dirty="0">
                <a:latin typeface="SF Pro Display" pitchFamily="2" charset="0"/>
                <a:ea typeface="SF Pro Display" pitchFamily="2" charset="0"/>
              </a:rPr>
              <a:t>MEASURE</a:t>
            </a:r>
          </a:p>
        </p:txBody>
      </p:sp>
      <p:sp>
        <p:nvSpPr>
          <p:cNvPr id="3" name="Rectangle 2">
            <a:extLst>
              <a:ext uri="{FF2B5EF4-FFF2-40B4-BE49-F238E27FC236}">
                <a16:creationId xmlns:a16="http://schemas.microsoft.com/office/drawing/2014/main" id="{6D946CC1-E45B-9776-E939-803C15FAAE8C}"/>
              </a:ext>
            </a:extLst>
          </p:cNvPr>
          <p:cNvSpPr/>
          <p:nvPr/>
        </p:nvSpPr>
        <p:spPr>
          <a:xfrm>
            <a:off x="4655840" y="-1"/>
            <a:ext cx="75361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4" name="Text Placeholder 3">
            <a:extLst>
              <a:ext uri="{FF2B5EF4-FFF2-40B4-BE49-F238E27FC236}">
                <a16:creationId xmlns:a16="http://schemas.microsoft.com/office/drawing/2014/main" id="{90730308-9D3E-26A1-0579-810E456D99C3}"/>
              </a:ext>
            </a:extLst>
          </p:cNvPr>
          <p:cNvSpPr txBox="1">
            <a:spLocks/>
          </p:cNvSpPr>
          <p:nvPr/>
        </p:nvSpPr>
        <p:spPr>
          <a:xfrm>
            <a:off x="5639171" y="2153951"/>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200" b="1" dirty="0">
                <a:solidFill>
                  <a:schemeClr val="bg2">
                    <a:lumMod val="25000"/>
                  </a:schemeClr>
                </a:solidFill>
                <a:effectLst/>
                <a:latin typeface="SF Pro Display" pitchFamily="2" charset="0"/>
                <a:ea typeface="SF Pro Display" pitchFamily="2" charset="0"/>
              </a:rPr>
              <a:t>Data collection plan</a:t>
            </a:r>
          </a:p>
          <a:p>
            <a:pPr>
              <a:lnSpc>
                <a:spcPct val="100000"/>
              </a:lnSpc>
            </a:pPr>
            <a:r>
              <a:rPr lang="en-US" sz="2200" b="1" dirty="0">
                <a:solidFill>
                  <a:schemeClr val="bg2">
                    <a:lumMod val="25000"/>
                  </a:schemeClr>
                </a:solidFill>
                <a:effectLst/>
                <a:latin typeface="SF Pro Display" pitchFamily="2" charset="0"/>
                <a:ea typeface="SF Pro Display" pitchFamily="2" charset="0"/>
              </a:rPr>
              <a:t>Process Map </a:t>
            </a:r>
          </a:p>
          <a:p>
            <a:pPr>
              <a:lnSpc>
                <a:spcPct val="100000"/>
              </a:lnSpc>
            </a:pPr>
            <a:r>
              <a:rPr lang="en-US" sz="2200" dirty="0">
                <a:solidFill>
                  <a:schemeClr val="bg2">
                    <a:lumMod val="25000"/>
                  </a:schemeClr>
                </a:solidFill>
                <a:effectLst/>
                <a:latin typeface="SF Pro Display" pitchFamily="2" charset="0"/>
                <a:ea typeface="SF Pro Display" pitchFamily="2" charset="0"/>
              </a:rPr>
              <a:t>Histogram</a:t>
            </a:r>
          </a:p>
          <a:p>
            <a:pPr>
              <a:lnSpc>
                <a:spcPct val="100000"/>
              </a:lnSpc>
            </a:pPr>
            <a:r>
              <a:rPr lang="en-US" sz="2200" dirty="0">
                <a:solidFill>
                  <a:schemeClr val="bg2">
                    <a:lumMod val="25000"/>
                  </a:schemeClr>
                </a:solidFill>
                <a:effectLst/>
                <a:latin typeface="SF Pro Display" pitchFamily="2" charset="0"/>
                <a:ea typeface="SF Pro Display" pitchFamily="2" charset="0"/>
              </a:rPr>
              <a:t>Pareto Charts</a:t>
            </a:r>
          </a:p>
          <a:p>
            <a:pPr>
              <a:lnSpc>
                <a:spcPct val="100000"/>
              </a:lnSpc>
            </a:pPr>
            <a:r>
              <a:rPr lang="en-US" sz="2200" b="1" dirty="0">
                <a:solidFill>
                  <a:schemeClr val="bg2">
                    <a:lumMod val="25000"/>
                  </a:schemeClr>
                </a:solidFill>
                <a:latin typeface="SF Pro Display" pitchFamily="2" charset="0"/>
                <a:ea typeface="SF Pro Display" pitchFamily="2" charset="0"/>
              </a:rPr>
              <a:t>Gemba walk</a:t>
            </a:r>
            <a:endParaRPr lang="en-GB" sz="2200" b="1" dirty="0">
              <a:solidFill>
                <a:schemeClr val="bg2">
                  <a:lumMod val="25000"/>
                </a:schemeClr>
              </a:solidFill>
              <a:latin typeface="SF Pro Display" pitchFamily="2" charset="0"/>
              <a:ea typeface="SF Pro Display" pitchFamily="2" charset="0"/>
            </a:endParaRPr>
          </a:p>
        </p:txBody>
      </p:sp>
      <p:sp>
        <p:nvSpPr>
          <p:cNvPr id="5" name="Text Placeholder 1">
            <a:extLst>
              <a:ext uri="{FF2B5EF4-FFF2-40B4-BE49-F238E27FC236}">
                <a16:creationId xmlns:a16="http://schemas.microsoft.com/office/drawing/2014/main" id="{5324BF34-066B-37C2-FAD6-EBB6E662945C}"/>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SF Pro Display" pitchFamily="2" charset="0"/>
                <a:ea typeface="SF Pro Display" pitchFamily="2" charset="0"/>
                <a:cs typeface="Noto Sans Adlam" panose="020B0502040504020204" pitchFamily="34" charset="0"/>
              </a:rPr>
              <a:t>Tools</a:t>
            </a:r>
            <a:endParaRPr lang="fi-FI" sz="35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6" name="TextBox 5">
            <a:extLst>
              <a:ext uri="{FF2B5EF4-FFF2-40B4-BE49-F238E27FC236}">
                <a16:creationId xmlns:a16="http://schemas.microsoft.com/office/drawing/2014/main" id="{4B1545A1-2336-525C-C0AF-0A27685DE696}"/>
              </a:ext>
            </a:extLst>
          </p:cNvPr>
          <p:cNvSpPr txBox="1"/>
          <p:nvPr/>
        </p:nvSpPr>
        <p:spPr>
          <a:xfrm>
            <a:off x="502160" y="1988840"/>
            <a:ext cx="3672408" cy="3877985"/>
          </a:xfrm>
          <a:prstGeom prst="rect">
            <a:avLst/>
          </a:prstGeom>
          <a:noFill/>
        </p:spPr>
        <p:txBody>
          <a:bodyPr wrap="square">
            <a:spAutoFit/>
          </a:bodyPr>
          <a:lstStyle/>
          <a:p>
            <a:pPr algn="l">
              <a:spcBef>
                <a:spcPts val="600"/>
              </a:spcBef>
              <a:spcAft>
                <a:spcPts val="600"/>
              </a:spcAft>
            </a:pPr>
            <a:r>
              <a:rPr lang="en-US" b="1" dirty="0">
                <a:solidFill>
                  <a:schemeClr val="bg1"/>
                </a:solidFill>
                <a:latin typeface="SF Pro Display" pitchFamily="2" charset="0"/>
                <a:ea typeface="SF Pro Display" pitchFamily="2" charset="0"/>
              </a:rPr>
              <a:t>In this phase you:</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Gather data from the process and determine the current quality level</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Measure the existing system by defining valid and reliable metrics which will help in tracking progress towards the goal</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Measure and  monitors the project’s development and performance as soon as starting to work on it</a:t>
            </a:r>
          </a:p>
        </p:txBody>
      </p:sp>
    </p:spTree>
    <p:extLst>
      <p:ext uri="{BB962C8B-B14F-4D97-AF65-F5344CB8AC3E}">
        <p14:creationId xmlns:p14="http://schemas.microsoft.com/office/powerpoint/2010/main" val="3558371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199AC-5E54-6C05-591C-6209602070F6}"/>
              </a:ext>
            </a:extLst>
          </p:cNvPr>
          <p:cNvSpPr>
            <a:spLocks noGrp="1"/>
          </p:cNvSpPr>
          <p:nvPr>
            <p:ph type="title"/>
          </p:nvPr>
        </p:nvSpPr>
        <p:spPr/>
        <p:txBody>
          <a:bodyPr/>
          <a:lstStyle/>
          <a:p>
            <a:r>
              <a:rPr lang="en-GB" i="0" dirty="0">
                <a:solidFill>
                  <a:srgbClr val="374151"/>
                </a:solidFill>
                <a:effectLst/>
                <a:latin typeface="SF Pro Display" pitchFamily="2" charset="0"/>
                <a:ea typeface="SF Pro Display" pitchFamily="2" charset="0"/>
              </a:rPr>
              <a:t>What good measurement looks like</a:t>
            </a:r>
            <a:endParaRPr lang="en-FI" dirty="0">
              <a:latin typeface="SF Pro Display" pitchFamily="2" charset="0"/>
              <a:ea typeface="SF Pro Display" pitchFamily="2" charset="0"/>
            </a:endParaRPr>
          </a:p>
        </p:txBody>
      </p:sp>
      <p:sp>
        <p:nvSpPr>
          <p:cNvPr id="4" name="TextBox 3">
            <a:extLst>
              <a:ext uri="{FF2B5EF4-FFF2-40B4-BE49-F238E27FC236}">
                <a16:creationId xmlns:a16="http://schemas.microsoft.com/office/drawing/2014/main" id="{49BAEF2D-1604-CFAC-9134-2D7486D36484}"/>
              </a:ext>
            </a:extLst>
          </p:cNvPr>
          <p:cNvSpPr txBox="1"/>
          <p:nvPr/>
        </p:nvSpPr>
        <p:spPr>
          <a:xfrm>
            <a:off x="697006" y="1916832"/>
            <a:ext cx="10797988" cy="10341293"/>
          </a:xfrm>
          <a:prstGeom prst="rect">
            <a:avLst/>
          </a:prstGeom>
          <a:noFill/>
        </p:spPr>
        <p:txBody>
          <a:bodyPr wrap="square" numCol="2" spcCol="360000">
            <a:spAutoFit/>
          </a:bodyPr>
          <a:lstStyle/>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Relevance:</a:t>
            </a:r>
            <a:r>
              <a:rPr lang="en-GB" b="0" i="0" dirty="0">
                <a:solidFill>
                  <a:srgbClr val="374151"/>
                </a:solidFill>
                <a:effectLst/>
                <a:latin typeface="SF Pro Display" pitchFamily="2" charset="0"/>
                <a:ea typeface="SF Pro Display" pitchFamily="2" charset="0"/>
              </a:rPr>
              <a:t> directly relate to the process or problem being </a:t>
            </a:r>
            <a:r>
              <a:rPr lang="en-GB" b="0" i="0" dirty="0" err="1">
                <a:solidFill>
                  <a:srgbClr val="374151"/>
                </a:solidFill>
                <a:effectLst/>
                <a:latin typeface="SF Pro Display" pitchFamily="2" charset="0"/>
                <a:ea typeface="SF Pro Display" pitchFamily="2" charset="0"/>
              </a:rPr>
              <a:t>analyzed</a:t>
            </a:r>
            <a:r>
              <a:rPr lang="en-GB" b="0" i="0" dirty="0">
                <a:solidFill>
                  <a:srgbClr val="374151"/>
                </a:solidFill>
                <a:effectLst/>
                <a:latin typeface="SF Pro Display" pitchFamily="2" charset="0"/>
                <a:ea typeface="SF Pro Display" pitchFamily="2" charset="0"/>
              </a:rPr>
              <a:t>. </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Accuracy:</a:t>
            </a:r>
            <a:r>
              <a:rPr lang="en-GB" b="0" i="0" dirty="0">
                <a:solidFill>
                  <a:srgbClr val="374151"/>
                </a:solidFill>
                <a:effectLst/>
                <a:latin typeface="SF Pro Display" pitchFamily="2" charset="0"/>
                <a:ea typeface="SF Pro Display" pitchFamily="2" charset="0"/>
              </a:rPr>
              <a:t> must be precise and minimize errors. </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Consistency:</a:t>
            </a:r>
            <a:r>
              <a:rPr lang="en-GB" b="0" i="0" dirty="0">
                <a:solidFill>
                  <a:srgbClr val="374151"/>
                </a:solidFill>
                <a:effectLst/>
                <a:latin typeface="SF Pro Display" pitchFamily="2" charset="0"/>
                <a:ea typeface="SF Pro Display" pitchFamily="2" charset="0"/>
              </a:rPr>
              <a:t> consistent across multiple trials or operators, ensuring reliable results.</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Precision:</a:t>
            </a:r>
            <a:r>
              <a:rPr lang="en-GB" b="0" i="0" dirty="0">
                <a:solidFill>
                  <a:srgbClr val="374151"/>
                </a:solidFill>
                <a:effectLst/>
                <a:latin typeface="SF Pro Display" pitchFamily="2" charset="0"/>
                <a:ea typeface="SF Pro Display" pitchFamily="2" charset="0"/>
              </a:rPr>
              <a:t> provide sufficient detail to differentiate between variations. </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Validity:</a:t>
            </a:r>
            <a:r>
              <a:rPr lang="en-GB" b="0" i="0" dirty="0">
                <a:solidFill>
                  <a:srgbClr val="374151"/>
                </a:solidFill>
                <a:effectLst/>
                <a:latin typeface="SF Pro Display" pitchFamily="2" charset="0"/>
                <a:ea typeface="SF Pro Display" pitchFamily="2" charset="0"/>
              </a:rPr>
              <a:t> accurately capture the aspect of the process being </a:t>
            </a:r>
            <a:r>
              <a:rPr lang="en-GB" b="0" i="0" dirty="0" err="1">
                <a:solidFill>
                  <a:srgbClr val="374151"/>
                </a:solidFill>
                <a:effectLst/>
                <a:latin typeface="SF Pro Display" pitchFamily="2" charset="0"/>
                <a:ea typeface="SF Pro Display" pitchFamily="2" charset="0"/>
              </a:rPr>
              <a:t>analyzed</a:t>
            </a:r>
            <a:r>
              <a:rPr lang="en-GB" b="0" i="0" dirty="0">
                <a:solidFill>
                  <a:srgbClr val="374151"/>
                </a:solidFill>
                <a:effectLst/>
                <a:latin typeface="SF Pro Display" pitchFamily="2" charset="0"/>
                <a:ea typeface="SF Pro Display" pitchFamily="2" charset="0"/>
              </a:rPr>
              <a:t>, reflecting the true state of affairs.</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Reliability:</a:t>
            </a:r>
            <a:r>
              <a:rPr lang="en-GB" b="0" i="0" dirty="0">
                <a:solidFill>
                  <a:srgbClr val="374151"/>
                </a:solidFill>
                <a:effectLst/>
                <a:latin typeface="SF Pro Display" pitchFamily="2" charset="0"/>
                <a:ea typeface="SF Pro Display" pitchFamily="2" charset="0"/>
              </a:rPr>
              <a:t> consistently yield similar results over time and across different circumstances.</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Completeness:</a:t>
            </a:r>
            <a:r>
              <a:rPr lang="en-GB" b="0" i="0" dirty="0">
                <a:solidFill>
                  <a:srgbClr val="374151"/>
                </a:solidFill>
                <a:effectLst/>
                <a:latin typeface="SF Pro Display" pitchFamily="2" charset="0"/>
                <a:ea typeface="SF Pro Display" pitchFamily="2" charset="0"/>
              </a:rPr>
              <a:t> cover all relevant aspects of the process without omitting critical data points.</a:t>
            </a:r>
          </a:p>
          <a:p>
            <a:pPr marL="342900" indent="-342900" algn="l">
              <a:spcBef>
                <a:spcPts val="600"/>
              </a:spcBef>
              <a:buFont typeface="+mj-lt"/>
              <a:buAutoNum type="arabicPeriod"/>
            </a:pPr>
            <a:endParaRPr lang="en-GB"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0"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0"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0"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0"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b="0"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b="1"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b="1"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1"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b="1"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1"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endParaRPr lang="en-GB" b="1" dirty="0">
              <a:solidFill>
                <a:srgbClr val="374151"/>
              </a:solidFill>
              <a:latin typeface="SF Pro Display" pitchFamily="2" charset="0"/>
              <a:ea typeface="SF Pro Display" pitchFamily="2" charset="0"/>
            </a:endParaRPr>
          </a:p>
          <a:p>
            <a:pPr marL="342900" indent="-342900" algn="l">
              <a:spcBef>
                <a:spcPts val="600"/>
              </a:spcBef>
              <a:buFont typeface="+mj-lt"/>
              <a:buAutoNum type="arabicPeriod"/>
            </a:pPr>
            <a:endParaRPr lang="en-GB" b="1" i="0" dirty="0">
              <a:solidFill>
                <a:srgbClr val="374151"/>
              </a:solidFill>
              <a:effectLst/>
              <a:latin typeface="SF Pro Display" pitchFamily="2" charset="0"/>
              <a:ea typeface="SF Pro Display" pitchFamily="2" charset="0"/>
            </a:endParaRP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Objective:</a:t>
            </a:r>
            <a:r>
              <a:rPr lang="en-GB" b="0" i="0" dirty="0">
                <a:solidFill>
                  <a:srgbClr val="374151"/>
                </a:solidFill>
                <a:effectLst/>
                <a:latin typeface="SF Pro Display" pitchFamily="2" charset="0"/>
                <a:ea typeface="SF Pro Display" pitchFamily="2" charset="0"/>
              </a:rPr>
              <a:t> unbiased and not influenced by personal opinions or interpretations.</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Traceability:</a:t>
            </a:r>
            <a:r>
              <a:rPr lang="en-GB" b="0" i="0" dirty="0">
                <a:solidFill>
                  <a:srgbClr val="374151"/>
                </a:solidFill>
                <a:effectLst/>
                <a:latin typeface="SF Pro Display" pitchFamily="2" charset="0"/>
                <a:ea typeface="SF Pro Display" pitchFamily="2" charset="0"/>
              </a:rPr>
              <a:t> have a clear and documented path to the source data, ensuring transparency.</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Measurable Units:</a:t>
            </a:r>
            <a:r>
              <a:rPr lang="en-GB" b="0" i="0" dirty="0">
                <a:solidFill>
                  <a:srgbClr val="374151"/>
                </a:solidFill>
                <a:effectLst/>
                <a:latin typeface="SF Pro Display" pitchFamily="2" charset="0"/>
                <a:ea typeface="SF Pro Display" pitchFamily="2" charset="0"/>
              </a:rPr>
              <a:t> expressed in standard units that are easily understood and compared.</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Repeatable:</a:t>
            </a:r>
            <a:r>
              <a:rPr lang="en-GB" b="0" i="0" dirty="0">
                <a:solidFill>
                  <a:srgbClr val="374151"/>
                </a:solidFill>
                <a:effectLst/>
                <a:latin typeface="SF Pro Display" pitchFamily="2" charset="0"/>
                <a:ea typeface="SF Pro Display" pitchFamily="2" charset="0"/>
              </a:rPr>
              <a:t> Others should be able to replicate the measurements using the same methods and tools to verify results.</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Traceable:</a:t>
            </a:r>
            <a:r>
              <a:rPr lang="en-GB" b="0" i="0" dirty="0">
                <a:solidFill>
                  <a:srgbClr val="374151"/>
                </a:solidFill>
                <a:effectLst/>
                <a:latin typeface="SF Pro Display" pitchFamily="2" charset="0"/>
                <a:ea typeface="SF Pro Display" pitchFamily="2" charset="0"/>
              </a:rPr>
              <a:t> Each measurement should be traceable back to its original source, ensuring data integrity.</a:t>
            </a:r>
          </a:p>
          <a:p>
            <a:pPr marL="342900" indent="-342900" algn="l">
              <a:spcBef>
                <a:spcPts val="600"/>
              </a:spcBef>
              <a:buFont typeface="+mj-lt"/>
              <a:buAutoNum type="arabicPeriod"/>
            </a:pPr>
            <a:r>
              <a:rPr lang="en-GB" b="1" i="0" dirty="0">
                <a:solidFill>
                  <a:srgbClr val="374151"/>
                </a:solidFill>
                <a:effectLst/>
                <a:latin typeface="SF Pro Display" pitchFamily="2" charset="0"/>
                <a:ea typeface="SF Pro Display" pitchFamily="2" charset="0"/>
              </a:rPr>
              <a:t>Quantifiable:</a:t>
            </a:r>
            <a:r>
              <a:rPr lang="en-GB" b="0" i="0" dirty="0">
                <a:solidFill>
                  <a:srgbClr val="374151"/>
                </a:solidFill>
                <a:effectLst/>
                <a:latin typeface="SF Pro Display" pitchFamily="2" charset="0"/>
                <a:ea typeface="SF Pro Display" pitchFamily="2" charset="0"/>
              </a:rPr>
              <a:t> capable of being expressed numerically, allowing for quantitative analysis.</a:t>
            </a:r>
          </a:p>
        </p:txBody>
      </p:sp>
    </p:spTree>
    <p:extLst>
      <p:ext uri="{BB962C8B-B14F-4D97-AF65-F5344CB8AC3E}">
        <p14:creationId xmlns:p14="http://schemas.microsoft.com/office/powerpoint/2010/main" val="1904608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034A75D-37F1-122F-C303-C31278F9C1A9}"/>
              </a:ext>
            </a:extLst>
          </p:cNvPr>
          <p:cNvSpPr/>
          <p:nvPr/>
        </p:nvSpPr>
        <p:spPr>
          <a:xfrm>
            <a:off x="2027548" y="476672"/>
            <a:ext cx="2520280"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1. Identify the questions</a:t>
            </a:r>
          </a:p>
        </p:txBody>
      </p:sp>
      <p:sp>
        <p:nvSpPr>
          <p:cNvPr id="8" name="Rounded Rectangle 7">
            <a:extLst>
              <a:ext uri="{FF2B5EF4-FFF2-40B4-BE49-F238E27FC236}">
                <a16:creationId xmlns:a16="http://schemas.microsoft.com/office/drawing/2014/main" id="{6D37D8F3-ED5B-EFD4-3CCA-9D7C8477C530}"/>
              </a:ext>
            </a:extLst>
          </p:cNvPr>
          <p:cNvSpPr/>
          <p:nvPr/>
        </p:nvSpPr>
        <p:spPr>
          <a:xfrm>
            <a:off x="911424" y="2132856"/>
            <a:ext cx="2520280"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SF Pro Display" pitchFamily="2" charset="0"/>
                <a:ea typeface="SF Pro Display" pitchFamily="2" charset="0"/>
              </a:rPr>
              <a:t>2. Data identification and listing</a:t>
            </a:r>
          </a:p>
        </p:txBody>
      </p:sp>
      <p:sp>
        <p:nvSpPr>
          <p:cNvPr id="9" name="Rounded Rectangle 8">
            <a:extLst>
              <a:ext uri="{FF2B5EF4-FFF2-40B4-BE49-F238E27FC236}">
                <a16:creationId xmlns:a16="http://schemas.microsoft.com/office/drawing/2014/main" id="{27946D49-5831-576C-1CA9-0034412F232A}"/>
              </a:ext>
            </a:extLst>
          </p:cNvPr>
          <p:cNvSpPr/>
          <p:nvPr/>
        </p:nvSpPr>
        <p:spPr>
          <a:xfrm>
            <a:off x="911424" y="3746872"/>
            <a:ext cx="2520280"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3. Understanding the type of data</a:t>
            </a:r>
          </a:p>
        </p:txBody>
      </p:sp>
      <p:sp>
        <p:nvSpPr>
          <p:cNvPr id="10" name="Rounded Rectangle 9">
            <a:extLst>
              <a:ext uri="{FF2B5EF4-FFF2-40B4-BE49-F238E27FC236}">
                <a16:creationId xmlns:a16="http://schemas.microsoft.com/office/drawing/2014/main" id="{9CE97FA2-4291-E8D7-339D-D9968FF972A6}"/>
              </a:ext>
            </a:extLst>
          </p:cNvPr>
          <p:cNvSpPr/>
          <p:nvPr/>
        </p:nvSpPr>
        <p:spPr>
          <a:xfrm>
            <a:off x="2027548" y="5301208"/>
            <a:ext cx="2520280"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4. Collect enough data</a:t>
            </a:r>
          </a:p>
        </p:txBody>
      </p:sp>
      <p:sp>
        <p:nvSpPr>
          <p:cNvPr id="11" name="Rounded Rectangle 10">
            <a:extLst>
              <a:ext uri="{FF2B5EF4-FFF2-40B4-BE49-F238E27FC236}">
                <a16:creationId xmlns:a16="http://schemas.microsoft.com/office/drawing/2014/main" id="{552D116E-A5AD-027D-E050-0161C277DCF9}"/>
              </a:ext>
            </a:extLst>
          </p:cNvPr>
          <p:cNvSpPr/>
          <p:nvPr/>
        </p:nvSpPr>
        <p:spPr>
          <a:xfrm>
            <a:off x="7536160" y="491592"/>
            <a:ext cx="2880320"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5. Choose measurement method</a:t>
            </a:r>
          </a:p>
        </p:txBody>
      </p:sp>
      <p:sp>
        <p:nvSpPr>
          <p:cNvPr id="12" name="Rounded Rectangle 11">
            <a:extLst>
              <a:ext uri="{FF2B5EF4-FFF2-40B4-BE49-F238E27FC236}">
                <a16:creationId xmlns:a16="http://schemas.microsoft.com/office/drawing/2014/main" id="{12101400-4C3D-F84D-071F-AF36C7CAC9CA}"/>
              </a:ext>
            </a:extLst>
          </p:cNvPr>
          <p:cNvSpPr/>
          <p:nvPr/>
        </p:nvSpPr>
        <p:spPr>
          <a:xfrm>
            <a:off x="8328248" y="2132856"/>
            <a:ext cx="2592288"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6. Sampling plan</a:t>
            </a:r>
          </a:p>
        </p:txBody>
      </p:sp>
      <p:sp>
        <p:nvSpPr>
          <p:cNvPr id="13" name="Rounded Rectangle 12">
            <a:extLst>
              <a:ext uri="{FF2B5EF4-FFF2-40B4-BE49-F238E27FC236}">
                <a16:creationId xmlns:a16="http://schemas.microsoft.com/office/drawing/2014/main" id="{685109FC-3E8C-39FF-04A1-9DAD775A75FD}"/>
              </a:ext>
            </a:extLst>
          </p:cNvPr>
          <p:cNvSpPr/>
          <p:nvPr/>
        </p:nvSpPr>
        <p:spPr>
          <a:xfrm>
            <a:off x="8328248" y="3746872"/>
            <a:ext cx="2592288"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7. Display the data</a:t>
            </a:r>
          </a:p>
        </p:txBody>
      </p:sp>
      <p:sp>
        <p:nvSpPr>
          <p:cNvPr id="14" name="Rounded Rectangle 13">
            <a:extLst>
              <a:ext uri="{FF2B5EF4-FFF2-40B4-BE49-F238E27FC236}">
                <a16:creationId xmlns:a16="http://schemas.microsoft.com/office/drawing/2014/main" id="{6790F22E-850C-AEA8-CE08-90DA2469379A}"/>
              </a:ext>
            </a:extLst>
          </p:cNvPr>
          <p:cNvSpPr/>
          <p:nvPr/>
        </p:nvSpPr>
        <p:spPr>
          <a:xfrm>
            <a:off x="7530752" y="5301208"/>
            <a:ext cx="2592288" cy="864096"/>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SF Pro Display" pitchFamily="2" charset="0"/>
                <a:ea typeface="SF Pro Display" pitchFamily="2" charset="0"/>
              </a:rPr>
              <a:t>8. Data collection responsibility</a:t>
            </a:r>
          </a:p>
        </p:txBody>
      </p:sp>
      <p:cxnSp>
        <p:nvCxnSpPr>
          <p:cNvPr id="19" name="Elbow Connector 18">
            <a:extLst>
              <a:ext uri="{FF2B5EF4-FFF2-40B4-BE49-F238E27FC236}">
                <a16:creationId xmlns:a16="http://schemas.microsoft.com/office/drawing/2014/main" id="{13DC03F0-9B75-337F-9F0D-F68CB1933928}"/>
              </a:ext>
            </a:extLst>
          </p:cNvPr>
          <p:cNvCxnSpPr>
            <a:stCxn id="6" idx="0"/>
            <a:endCxn id="7" idx="3"/>
          </p:cNvCxnSpPr>
          <p:nvPr/>
        </p:nvCxnSpPr>
        <p:spPr>
          <a:xfrm rot="16200000" flipV="1">
            <a:off x="4866852" y="589696"/>
            <a:ext cx="720080" cy="1358127"/>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a:extLst>
              <a:ext uri="{FF2B5EF4-FFF2-40B4-BE49-F238E27FC236}">
                <a16:creationId xmlns:a16="http://schemas.microsoft.com/office/drawing/2014/main" id="{276549C2-3250-1061-C0AC-EFE340D27EEA}"/>
              </a:ext>
            </a:extLst>
          </p:cNvPr>
          <p:cNvCxnSpPr>
            <a:endCxn id="8" idx="3"/>
          </p:cNvCxnSpPr>
          <p:nvPr/>
        </p:nvCxnSpPr>
        <p:spPr>
          <a:xfrm rot="10800000">
            <a:off x="3431704" y="2564905"/>
            <a:ext cx="2232248" cy="396043"/>
          </a:xfrm>
          <a:prstGeom prst="bentConnector3">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a:extLst>
              <a:ext uri="{FF2B5EF4-FFF2-40B4-BE49-F238E27FC236}">
                <a16:creationId xmlns:a16="http://schemas.microsoft.com/office/drawing/2014/main" id="{EDBA8F81-BD7A-28FA-9560-F71CC467BFFF}"/>
              </a:ext>
            </a:extLst>
          </p:cNvPr>
          <p:cNvCxnSpPr>
            <a:endCxn id="9" idx="3"/>
          </p:cNvCxnSpPr>
          <p:nvPr/>
        </p:nvCxnSpPr>
        <p:spPr>
          <a:xfrm rot="10800000">
            <a:off x="3431705" y="4178920"/>
            <a:ext cx="2474251" cy="12700"/>
          </a:xfrm>
          <a:prstGeom prst="bentConnector3">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a16="http://schemas.microsoft.com/office/drawing/2014/main" id="{09F6BC94-CF62-4F67-AAF0-78DDC763F8FF}"/>
              </a:ext>
            </a:extLst>
          </p:cNvPr>
          <p:cNvCxnSpPr>
            <a:endCxn id="10" idx="3"/>
          </p:cNvCxnSpPr>
          <p:nvPr/>
        </p:nvCxnSpPr>
        <p:spPr>
          <a:xfrm rot="5400000">
            <a:off x="4470809" y="4298109"/>
            <a:ext cx="1512167" cy="1358127"/>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a:extLst>
              <a:ext uri="{FF2B5EF4-FFF2-40B4-BE49-F238E27FC236}">
                <a16:creationId xmlns:a16="http://schemas.microsoft.com/office/drawing/2014/main" id="{BE555A2E-B893-B326-9F71-BA9068130E02}"/>
              </a:ext>
            </a:extLst>
          </p:cNvPr>
          <p:cNvCxnSpPr>
            <a:endCxn id="11" idx="1"/>
          </p:cNvCxnSpPr>
          <p:nvPr/>
        </p:nvCxnSpPr>
        <p:spPr>
          <a:xfrm rot="5400000" flipH="1" flipV="1">
            <a:off x="5995448" y="1024192"/>
            <a:ext cx="1641264" cy="1440160"/>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id="{B0BB41DC-EA7C-17CC-8BC3-46ED919E0FFE}"/>
              </a:ext>
            </a:extLst>
          </p:cNvPr>
          <p:cNvCxnSpPr>
            <a:cxnSpLocks/>
            <a:endCxn id="12" idx="1"/>
          </p:cNvCxnSpPr>
          <p:nvPr/>
        </p:nvCxnSpPr>
        <p:spPr>
          <a:xfrm flipV="1">
            <a:off x="6106025" y="2564904"/>
            <a:ext cx="2222223" cy="198023"/>
          </a:xfrm>
          <a:prstGeom prst="bentConnector3">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a16="http://schemas.microsoft.com/office/drawing/2014/main" id="{3A04A981-6C46-0E3F-CBED-03E11B60D6F0}"/>
              </a:ext>
            </a:extLst>
          </p:cNvPr>
          <p:cNvCxnSpPr>
            <a:endCxn id="13" idx="1"/>
          </p:cNvCxnSpPr>
          <p:nvPr/>
        </p:nvCxnSpPr>
        <p:spPr>
          <a:xfrm flipV="1">
            <a:off x="6600056" y="4178920"/>
            <a:ext cx="1728192" cy="42169"/>
          </a:xfrm>
          <a:prstGeom prst="bentConnector3">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a:extLst>
              <a:ext uri="{FF2B5EF4-FFF2-40B4-BE49-F238E27FC236}">
                <a16:creationId xmlns:a16="http://schemas.microsoft.com/office/drawing/2014/main" id="{8F028477-DE83-6C00-FA7F-1E1F78F5A31D}"/>
              </a:ext>
            </a:extLst>
          </p:cNvPr>
          <p:cNvCxnSpPr>
            <a:cxnSpLocks/>
            <a:endCxn id="14" idx="1"/>
          </p:cNvCxnSpPr>
          <p:nvPr/>
        </p:nvCxnSpPr>
        <p:spPr>
          <a:xfrm rot="16200000" flipH="1">
            <a:off x="5932820" y="4135323"/>
            <a:ext cx="1761113" cy="1434752"/>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9248316D-4F52-ACC7-917B-34E93C8C7AAF}"/>
              </a:ext>
            </a:extLst>
          </p:cNvPr>
          <p:cNvSpPr/>
          <p:nvPr/>
        </p:nvSpPr>
        <p:spPr>
          <a:xfrm>
            <a:off x="4105755" y="1628800"/>
            <a:ext cx="3600400" cy="36004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latin typeface="SF Pro Display" pitchFamily="2" charset="0"/>
                <a:ea typeface="SF Pro Display" pitchFamily="2" charset="0"/>
              </a:rPr>
              <a:t>DATA </a:t>
            </a:r>
          </a:p>
          <a:p>
            <a:pPr algn="ctr"/>
            <a:r>
              <a:rPr lang="en-US" sz="2000" b="1" dirty="0">
                <a:latin typeface="SF Pro Display" pitchFamily="2" charset="0"/>
                <a:ea typeface="SF Pro Display" pitchFamily="2" charset="0"/>
              </a:rPr>
              <a:t>COLLECTION PLAN</a:t>
            </a:r>
          </a:p>
        </p:txBody>
      </p:sp>
    </p:spTree>
    <p:extLst>
      <p:ext uri="{BB962C8B-B14F-4D97-AF65-F5344CB8AC3E}">
        <p14:creationId xmlns:p14="http://schemas.microsoft.com/office/powerpoint/2010/main" val="2895340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black background with math symbols&#10;&#10;Description automatically generated">
            <a:extLst>
              <a:ext uri="{FF2B5EF4-FFF2-40B4-BE49-F238E27FC236}">
                <a16:creationId xmlns:a16="http://schemas.microsoft.com/office/drawing/2014/main" id="{FA97C5F6-0D88-585C-FAD2-B2F764A0EDC9}"/>
              </a:ext>
            </a:extLst>
          </p:cNvPr>
          <p:cNvPicPr>
            <a:picLocks noGrp="1" noChangeAspect="1"/>
          </p:cNvPicPr>
          <p:nvPr>
            <p:ph type="pic" idx="1"/>
          </p:nvPr>
        </p:nvPicPr>
        <p:blipFill>
          <a:blip r:embed="rId3"/>
          <a:srcRect t="3757" b="3757"/>
          <a:stretch>
            <a:fillRect/>
          </a:stretch>
        </p:blipFill>
        <p:spPr/>
      </p:pic>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Basic LSS measurements</a:t>
            </a:r>
          </a:p>
        </p:txBody>
      </p:sp>
      <p:sp>
        <p:nvSpPr>
          <p:cNvPr id="4" name="Text Placeholder 3">
            <a:extLst>
              <a:ext uri="{FF2B5EF4-FFF2-40B4-BE49-F238E27FC236}">
                <a16:creationId xmlns:a16="http://schemas.microsoft.com/office/drawing/2014/main" id="{BFF0A771-A75B-D800-0986-18BF735333D9}"/>
              </a:ext>
            </a:extLst>
          </p:cNvPr>
          <p:cNvSpPr>
            <a:spLocks noGrp="1"/>
          </p:cNvSpPr>
          <p:nvPr>
            <p:ph type="body" sz="half" idx="2"/>
          </p:nvPr>
        </p:nvSpPr>
        <p:spPr>
          <a:xfrm>
            <a:off x="551384" y="1772816"/>
            <a:ext cx="5904656" cy="4401184"/>
          </a:xfrm>
        </p:spPr>
        <p:txBody>
          <a:bodyPr/>
          <a:lstStyle/>
          <a:p>
            <a:pPr marL="0" indent="0" algn="l">
              <a:spcBef>
                <a:spcPts val="600"/>
              </a:spcBef>
              <a:buNone/>
            </a:pPr>
            <a:r>
              <a:rPr lang="en-GB" sz="2400" b="1" i="0" dirty="0">
                <a:solidFill>
                  <a:srgbClr val="374151"/>
                </a:solidFill>
                <a:effectLst/>
                <a:latin typeface="SF Pro Display" pitchFamily="2" charset="0"/>
                <a:ea typeface="SF Pro Display" pitchFamily="2" charset="0"/>
              </a:rPr>
              <a:t>The goal of any improvement project is to make processes, products, or services:</a:t>
            </a:r>
          </a:p>
          <a:p>
            <a:pPr algn="l">
              <a:spcBef>
                <a:spcPts val="600"/>
              </a:spcBef>
              <a:buFont typeface="Arial" panose="020B0604020202020204" pitchFamily="34" charset="0"/>
              <a:buChar char="•"/>
            </a:pPr>
            <a:r>
              <a:rPr lang="en-GB" dirty="0">
                <a:solidFill>
                  <a:srgbClr val="374151"/>
                </a:solidFill>
                <a:latin typeface="SF Pro Display" pitchFamily="2" charset="0"/>
                <a:ea typeface="SF Pro Display" pitchFamily="2" charset="0"/>
              </a:rPr>
              <a:t>Better: </a:t>
            </a:r>
            <a:r>
              <a:rPr lang="en-GB" b="0" dirty="0">
                <a:solidFill>
                  <a:srgbClr val="374151"/>
                </a:solidFill>
                <a:latin typeface="SF Pro Display" pitchFamily="2" charset="0"/>
                <a:ea typeface="SF Pro Display" pitchFamily="2" charset="0"/>
              </a:rPr>
              <a:t>DPU, DPMO, RTY</a:t>
            </a:r>
          </a:p>
          <a:p>
            <a:pPr algn="l">
              <a:spcBef>
                <a:spcPts val="600"/>
              </a:spcBef>
              <a:buFont typeface="Arial" panose="020B0604020202020204" pitchFamily="34" charset="0"/>
              <a:buChar char="•"/>
            </a:pPr>
            <a:r>
              <a:rPr lang="en-GB" sz="2400" b="1" i="0" dirty="0">
                <a:solidFill>
                  <a:srgbClr val="374151"/>
                </a:solidFill>
                <a:effectLst/>
                <a:latin typeface="SF Pro Display" pitchFamily="2" charset="0"/>
                <a:ea typeface="SF Pro Display" pitchFamily="2" charset="0"/>
              </a:rPr>
              <a:t>Faster: </a:t>
            </a:r>
            <a:r>
              <a:rPr lang="en-GB" sz="2400" b="0" i="0" dirty="0">
                <a:solidFill>
                  <a:srgbClr val="374151"/>
                </a:solidFill>
                <a:effectLst/>
                <a:latin typeface="SF Pro Display" pitchFamily="2" charset="0"/>
                <a:ea typeface="SF Pro Display" pitchFamily="2" charset="0"/>
              </a:rPr>
              <a:t>Cycle Time</a:t>
            </a:r>
          </a:p>
          <a:p>
            <a:pPr algn="l">
              <a:spcBef>
                <a:spcPts val="600"/>
              </a:spcBef>
              <a:buFont typeface="Arial" panose="020B0604020202020204" pitchFamily="34" charset="0"/>
              <a:buChar char="•"/>
            </a:pPr>
            <a:r>
              <a:rPr lang="en-GB" dirty="0">
                <a:solidFill>
                  <a:srgbClr val="374151"/>
                </a:solidFill>
                <a:latin typeface="SF Pro Display" pitchFamily="2" charset="0"/>
                <a:ea typeface="SF Pro Display" pitchFamily="2" charset="0"/>
              </a:rPr>
              <a:t>Cheaper: </a:t>
            </a:r>
            <a:r>
              <a:rPr lang="en-GB" b="0" dirty="0">
                <a:solidFill>
                  <a:srgbClr val="374151"/>
                </a:solidFill>
                <a:latin typeface="SF Pro Display" pitchFamily="2" charset="0"/>
                <a:ea typeface="SF Pro Display" pitchFamily="2" charset="0"/>
              </a:rPr>
              <a:t>COPQ</a:t>
            </a:r>
            <a:endParaRPr lang="en-GB" sz="2400" b="0" i="0" dirty="0">
              <a:solidFill>
                <a:srgbClr val="374151"/>
              </a:solidFill>
              <a:effectLst/>
              <a:latin typeface="SF Pro Display" pitchFamily="2" charset="0"/>
              <a:ea typeface="SF Pro Display" pitchFamily="2" charset="0"/>
            </a:endParaRPr>
          </a:p>
        </p:txBody>
      </p:sp>
      <p:sp>
        <p:nvSpPr>
          <p:cNvPr id="8" name="Rectangle 7">
            <a:extLst>
              <a:ext uri="{FF2B5EF4-FFF2-40B4-BE49-F238E27FC236}">
                <a16:creationId xmlns:a16="http://schemas.microsoft.com/office/drawing/2014/main" id="{8B3E3965-41FC-83BD-8334-495E2BADA4F9}"/>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3829207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erson's hand pointing at a white board with pins&#10;&#10;Description automatically generated">
            <a:extLst>
              <a:ext uri="{FF2B5EF4-FFF2-40B4-BE49-F238E27FC236}">
                <a16:creationId xmlns:a16="http://schemas.microsoft.com/office/drawing/2014/main" id="{DFFCCB14-18D3-CD0D-DE89-1F0ED599AE19}"/>
              </a:ext>
            </a:extLst>
          </p:cNvPr>
          <p:cNvPicPr>
            <a:picLocks noGrp="1" noChangeAspect="1"/>
          </p:cNvPicPr>
          <p:nvPr>
            <p:ph type="pic" idx="1"/>
          </p:nvPr>
        </p:nvPicPr>
        <p:blipFill>
          <a:blip r:embed="rId3"/>
          <a:srcRect l="25978" r="25978"/>
          <a:stretch>
            <a:fillRect/>
          </a:stretch>
        </p:blipFill>
        <p:spPr/>
      </p:pic>
      <p:sp>
        <p:nvSpPr>
          <p:cNvPr id="5" name="Picture Placeholder 4">
            <a:extLst>
              <a:ext uri="{FF2B5EF4-FFF2-40B4-BE49-F238E27FC236}">
                <a16:creationId xmlns:a16="http://schemas.microsoft.com/office/drawing/2014/main" id="{622A94C2-0713-EC75-596C-60BDF38AF152}"/>
              </a:ext>
            </a:extLst>
          </p:cNvPr>
          <p:cNvSpPr>
            <a:spLocks noGrp="1"/>
          </p:cNvSpPr>
          <p:nvPr>
            <p:ph type="pic" sz="quarter" idx="10"/>
          </p:nvPr>
        </p:nvSpPr>
        <p:spPr/>
      </p:sp>
      <p:sp>
        <p:nvSpPr>
          <p:cNvPr id="6" name="Title 1">
            <a:extLst>
              <a:ext uri="{FF2B5EF4-FFF2-40B4-BE49-F238E27FC236}">
                <a16:creationId xmlns:a16="http://schemas.microsoft.com/office/drawing/2014/main" id="{33E76EA7-7685-DC6B-9BB1-2CFE865B6D36}"/>
              </a:ext>
            </a:extLst>
          </p:cNvPr>
          <p:cNvSpPr>
            <a:spLocks noGrp="1"/>
          </p:cNvSpPr>
          <p:nvPr>
            <p:ph type="title"/>
          </p:nvPr>
        </p:nvSpPr>
        <p:spPr>
          <a:xfrm>
            <a:off x="551384" y="188640"/>
            <a:ext cx="6120680" cy="1327735"/>
          </a:xfrm>
        </p:spPr>
        <p:txBody>
          <a:bodyPr/>
          <a:lstStyle/>
          <a:p>
            <a:r>
              <a:rPr lang="en-FI" dirty="0">
                <a:solidFill>
                  <a:schemeClr val="bg2">
                    <a:lumMod val="25000"/>
                  </a:schemeClr>
                </a:solidFill>
                <a:latin typeface="SF Pro Display" pitchFamily="2" charset="0"/>
                <a:ea typeface="SF Pro Display" pitchFamily="2" charset="0"/>
              </a:rPr>
              <a:t>Process Map</a:t>
            </a:r>
          </a:p>
        </p:txBody>
      </p:sp>
      <p:sp>
        <p:nvSpPr>
          <p:cNvPr id="7" name="Text Placeholder 3">
            <a:extLst>
              <a:ext uri="{FF2B5EF4-FFF2-40B4-BE49-F238E27FC236}">
                <a16:creationId xmlns:a16="http://schemas.microsoft.com/office/drawing/2014/main" id="{B87C1E08-D000-276D-2CCA-C540DAE4C3FE}"/>
              </a:ext>
            </a:extLst>
          </p:cNvPr>
          <p:cNvSpPr>
            <a:spLocks noGrp="1"/>
          </p:cNvSpPr>
          <p:nvPr>
            <p:ph type="body" sz="half" idx="2"/>
          </p:nvPr>
        </p:nvSpPr>
        <p:spPr>
          <a:xfrm>
            <a:off x="551384" y="2739946"/>
            <a:ext cx="6120680" cy="3096344"/>
          </a:xfrm>
        </p:spPr>
        <p:txBody>
          <a:bodyPr numCol="2">
            <a:noAutofit/>
          </a:bodyPr>
          <a:lstStyle/>
          <a:p>
            <a:pPr>
              <a:lnSpc>
                <a:spcPct val="120000"/>
              </a:lnSpc>
            </a:pPr>
            <a:r>
              <a:rPr lang="en-GB" sz="1800" b="1" i="0" dirty="0">
                <a:solidFill>
                  <a:schemeClr val="bg2">
                    <a:lumMod val="25000"/>
                  </a:schemeClr>
                </a:solidFill>
                <a:effectLst/>
                <a:latin typeface="SF Pro Display" pitchFamily="2" charset="0"/>
                <a:ea typeface="SF Pro Display" pitchFamily="2" charset="0"/>
              </a:rPr>
              <a:t>Clearly Define Scope</a:t>
            </a:r>
          </a:p>
          <a:p>
            <a:pPr>
              <a:lnSpc>
                <a:spcPct val="120000"/>
              </a:lnSpc>
            </a:pPr>
            <a:r>
              <a:rPr lang="en-GB" sz="1800" b="1" i="0" dirty="0">
                <a:solidFill>
                  <a:schemeClr val="bg2">
                    <a:lumMod val="25000"/>
                  </a:schemeClr>
                </a:solidFill>
                <a:effectLst/>
                <a:latin typeface="SF Pro Display" pitchFamily="2" charset="0"/>
                <a:ea typeface="SF Pro Display" pitchFamily="2" charset="0"/>
              </a:rPr>
              <a:t>Involve Stakeholders</a:t>
            </a:r>
          </a:p>
          <a:p>
            <a:pPr>
              <a:lnSpc>
                <a:spcPct val="120000"/>
              </a:lnSpc>
            </a:pPr>
            <a:r>
              <a:rPr lang="en-GB" sz="1800" b="1" i="0" dirty="0">
                <a:solidFill>
                  <a:schemeClr val="bg2">
                    <a:lumMod val="25000"/>
                  </a:schemeClr>
                </a:solidFill>
                <a:effectLst/>
                <a:latin typeface="SF Pro Display" pitchFamily="2" charset="0"/>
                <a:ea typeface="SF Pro Display" pitchFamily="2" charset="0"/>
              </a:rPr>
              <a:t>Use Standard Symbols</a:t>
            </a:r>
            <a:endParaRPr lang="en-GB" sz="1800" b="0" i="0" dirty="0">
              <a:solidFill>
                <a:schemeClr val="bg2">
                  <a:lumMod val="25000"/>
                </a:schemeClr>
              </a:solidFill>
              <a:effectLst/>
              <a:latin typeface="SF Pro Display" pitchFamily="2" charset="0"/>
              <a:ea typeface="SF Pro Display" pitchFamily="2" charset="0"/>
            </a:endParaRPr>
          </a:p>
          <a:p>
            <a:pPr>
              <a:lnSpc>
                <a:spcPct val="120000"/>
              </a:lnSpc>
            </a:pPr>
            <a:r>
              <a:rPr lang="en-GB" sz="1800" b="1" i="0" dirty="0">
                <a:solidFill>
                  <a:schemeClr val="bg2">
                    <a:lumMod val="25000"/>
                  </a:schemeClr>
                </a:solidFill>
                <a:effectLst/>
                <a:latin typeface="SF Pro Display" pitchFamily="2" charset="0"/>
                <a:ea typeface="SF Pro Display" pitchFamily="2" charset="0"/>
              </a:rPr>
              <a:t>Keep it Simple</a:t>
            </a:r>
            <a:endParaRPr lang="en-GB" sz="1800" b="0" i="0" dirty="0">
              <a:solidFill>
                <a:schemeClr val="bg2">
                  <a:lumMod val="25000"/>
                </a:schemeClr>
              </a:solidFill>
              <a:effectLst/>
              <a:latin typeface="SF Pro Display" pitchFamily="2" charset="0"/>
              <a:ea typeface="SF Pro Display" pitchFamily="2" charset="0"/>
            </a:endParaRPr>
          </a:p>
          <a:p>
            <a:pPr>
              <a:lnSpc>
                <a:spcPct val="120000"/>
              </a:lnSpc>
            </a:pPr>
            <a:r>
              <a:rPr lang="en-GB" sz="1800" b="1" i="0" dirty="0">
                <a:solidFill>
                  <a:schemeClr val="bg2">
                    <a:lumMod val="25000"/>
                  </a:schemeClr>
                </a:solidFill>
                <a:effectLst/>
                <a:latin typeface="SF Pro Display" pitchFamily="2" charset="0"/>
                <a:ea typeface="SF Pro Display" pitchFamily="2" charset="0"/>
              </a:rPr>
              <a:t>Maintain Consistency</a:t>
            </a:r>
          </a:p>
          <a:p>
            <a:pPr>
              <a:lnSpc>
                <a:spcPct val="120000"/>
              </a:lnSpc>
            </a:pPr>
            <a:endParaRPr lang="en-GB" sz="1800" dirty="0">
              <a:solidFill>
                <a:schemeClr val="bg2">
                  <a:lumMod val="25000"/>
                </a:schemeClr>
              </a:solidFill>
              <a:latin typeface="SF Pro Display" pitchFamily="2" charset="0"/>
              <a:ea typeface="SF Pro Display" pitchFamily="2" charset="0"/>
            </a:endParaRPr>
          </a:p>
          <a:p>
            <a:pPr>
              <a:lnSpc>
                <a:spcPct val="120000"/>
              </a:lnSpc>
            </a:pPr>
            <a:endParaRPr lang="en-GB" sz="1800" b="1" i="0" dirty="0">
              <a:solidFill>
                <a:schemeClr val="bg2">
                  <a:lumMod val="25000"/>
                </a:schemeClr>
              </a:solidFill>
              <a:effectLst/>
              <a:latin typeface="SF Pro Display" pitchFamily="2" charset="0"/>
              <a:ea typeface="SF Pro Display" pitchFamily="2" charset="0"/>
            </a:endParaRPr>
          </a:p>
          <a:p>
            <a:pPr>
              <a:lnSpc>
                <a:spcPct val="120000"/>
              </a:lnSpc>
            </a:pPr>
            <a:r>
              <a:rPr lang="en-GB" sz="1800" b="1" i="0" dirty="0">
                <a:solidFill>
                  <a:schemeClr val="bg2">
                    <a:lumMod val="25000"/>
                  </a:schemeClr>
                </a:solidFill>
                <a:effectLst/>
                <a:latin typeface="SF Pro Display" pitchFamily="2" charset="0"/>
                <a:ea typeface="SF Pro Display" pitchFamily="2" charset="0"/>
              </a:rPr>
              <a:t>Sequence and Flow:</a:t>
            </a:r>
            <a:endParaRPr lang="en-GB" sz="1800" b="0" dirty="0">
              <a:solidFill>
                <a:schemeClr val="bg2">
                  <a:lumMod val="25000"/>
                </a:schemeClr>
              </a:solidFill>
              <a:latin typeface="SF Pro Display" pitchFamily="2" charset="0"/>
              <a:ea typeface="SF Pro Display" pitchFamily="2" charset="0"/>
            </a:endParaRPr>
          </a:p>
          <a:p>
            <a:pPr>
              <a:lnSpc>
                <a:spcPct val="120000"/>
              </a:lnSpc>
            </a:pPr>
            <a:r>
              <a:rPr lang="en-GB" sz="1800" b="1" i="0" dirty="0">
                <a:solidFill>
                  <a:schemeClr val="bg2">
                    <a:lumMod val="25000"/>
                  </a:schemeClr>
                </a:solidFill>
                <a:effectLst/>
                <a:latin typeface="SF Pro Display" pitchFamily="2" charset="0"/>
                <a:ea typeface="SF Pro Display" pitchFamily="2" charset="0"/>
              </a:rPr>
              <a:t>Use Descriptive Labels</a:t>
            </a:r>
          </a:p>
          <a:p>
            <a:pPr>
              <a:lnSpc>
                <a:spcPct val="120000"/>
              </a:lnSpc>
            </a:pPr>
            <a:r>
              <a:rPr lang="en-GB" sz="1800" b="1" i="0" dirty="0">
                <a:solidFill>
                  <a:schemeClr val="bg2">
                    <a:lumMod val="25000"/>
                  </a:schemeClr>
                </a:solidFill>
                <a:effectLst/>
                <a:latin typeface="SF Pro Display" pitchFamily="2" charset="0"/>
                <a:ea typeface="SF Pro Display" pitchFamily="2" charset="0"/>
              </a:rPr>
              <a:t>Avoid Overloading</a:t>
            </a:r>
          </a:p>
          <a:p>
            <a:pPr>
              <a:lnSpc>
                <a:spcPct val="120000"/>
              </a:lnSpc>
            </a:pPr>
            <a:r>
              <a:rPr lang="en-GB" sz="1800" b="1" i="0" dirty="0">
                <a:solidFill>
                  <a:schemeClr val="bg2">
                    <a:lumMod val="25000"/>
                  </a:schemeClr>
                </a:solidFill>
                <a:effectLst/>
                <a:latin typeface="SF Pro Display" pitchFamily="2" charset="0"/>
                <a:ea typeface="SF Pro Display" pitchFamily="2" charset="0"/>
              </a:rPr>
              <a:t>Consider Swimlane Diagrams</a:t>
            </a:r>
          </a:p>
          <a:p>
            <a:pPr>
              <a:lnSpc>
                <a:spcPct val="120000"/>
              </a:lnSpc>
            </a:pPr>
            <a:r>
              <a:rPr lang="en-GB" sz="1800" b="1" i="0" dirty="0">
                <a:solidFill>
                  <a:schemeClr val="bg2">
                    <a:lumMod val="25000"/>
                  </a:schemeClr>
                </a:solidFill>
                <a:effectLst/>
                <a:latin typeface="SF Pro Display" pitchFamily="2" charset="0"/>
                <a:ea typeface="SF Pro Display" pitchFamily="2" charset="0"/>
              </a:rPr>
              <a:t>Validate with Stakeholders</a:t>
            </a:r>
            <a:endParaRPr lang="en-GB" sz="1800" b="0" i="0" dirty="0">
              <a:solidFill>
                <a:schemeClr val="bg2">
                  <a:lumMod val="25000"/>
                </a:schemeClr>
              </a:solidFill>
              <a:effectLst/>
              <a:latin typeface="SF Pro Display" pitchFamily="2" charset="0"/>
              <a:ea typeface="SF Pro Display" pitchFamily="2" charset="0"/>
            </a:endParaRPr>
          </a:p>
          <a:p>
            <a:pPr>
              <a:lnSpc>
                <a:spcPct val="120000"/>
              </a:lnSpc>
            </a:pPr>
            <a:r>
              <a:rPr lang="en-GB" sz="1800" b="1" i="0" dirty="0">
                <a:solidFill>
                  <a:schemeClr val="bg2">
                    <a:lumMod val="25000"/>
                  </a:schemeClr>
                </a:solidFill>
                <a:effectLst/>
                <a:latin typeface="SF Pro Display" pitchFamily="2" charset="0"/>
                <a:ea typeface="SF Pro Display" pitchFamily="2" charset="0"/>
              </a:rPr>
              <a:t>Update Regularly</a:t>
            </a:r>
            <a:endParaRPr lang="en-FI" sz="1800" dirty="0">
              <a:solidFill>
                <a:schemeClr val="bg2">
                  <a:lumMod val="25000"/>
                </a:schemeClr>
              </a:solidFill>
              <a:latin typeface="SF Pro Display" pitchFamily="2" charset="0"/>
              <a:ea typeface="SF Pro Display" pitchFamily="2" charset="0"/>
            </a:endParaRPr>
          </a:p>
        </p:txBody>
      </p:sp>
      <p:sp>
        <p:nvSpPr>
          <p:cNvPr id="8" name="TextBox 7">
            <a:extLst>
              <a:ext uri="{FF2B5EF4-FFF2-40B4-BE49-F238E27FC236}">
                <a16:creationId xmlns:a16="http://schemas.microsoft.com/office/drawing/2014/main" id="{23DA1044-EA2F-469E-3276-42A8158DBBFA}"/>
              </a:ext>
            </a:extLst>
          </p:cNvPr>
          <p:cNvSpPr txBox="1"/>
          <p:nvPr/>
        </p:nvSpPr>
        <p:spPr>
          <a:xfrm>
            <a:off x="517235" y="1507476"/>
            <a:ext cx="6100996" cy="1062407"/>
          </a:xfrm>
          <a:prstGeom prst="rect">
            <a:avLst/>
          </a:prstGeom>
          <a:noFill/>
        </p:spPr>
        <p:txBody>
          <a:bodyPr wrap="square">
            <a:spAutoFit/>
          </a:bodyPr>
          <a:lstStyle/>
          <a:p>
            <a:pPr marL="0" indent="0">
              <a:lnSpc>
                <a:spcPct val="120000"/>
              </a:lnSpc>
              <a:buNone/>
            </a:pPr>
            <a:r>
              <a:rPr lang="en-GB" sz="1800" b="0" dirty="0">
                <a:solidFill>
                  <a:schemeClr val="bg2">
                    <a:lumMod val="25000"/>
                  </a:schemeClr>
                </a:solidFill>
                <a:latin typeface="SF Pro Display" pitchFamily="2" charset="0"/>
                <a:ea typeface="SF Pro Display" pitchFamily="2" charset="0"/>
              </a:rPr>
              <a:t>A </a:t>
            </a:r>
            <a:r>
              <a:rPr lang="en-GB" sz="1800" b="1" i="0" dirty="0">
                <a:solidFill>
                  <a:schemeClr val="bg2">
                    <a:lumMod val="25000"/>
                  </a:schemeClr>
                </a:solidFill>
                <a:effectLst/>
                <a:latin typeface="SF Pro Display" pitchFamily="2" charset="0"/>
                <a:ea typeface="SF Pro Display" pitchFamily="2" charset="0"/>
              </a:rPr>
              <a:t>Process Map</a:t>
            </a:r>
            <a:r>
              <a:rPr lang="en-GB" sz="1800" b="0" i="0" dirty="0">
                <a:solidFill>
                  <a:schemeClr val="bg2">
                    <a:lumMod val="25000"/>
                  </a:schemeClr>
                </a:solidFill>
                <a:effectLst/>
                <a:latin typeface="SF Pro Display" pitchFamily="2" charset="0"/>
                <a:ea typeface="SF Pro Display" pitchFamily="2" charset="0"/>
              </a:rPr>
              <a:t> is a valuable tool for gaining a clear understanding of the current state of a process. </a:t>
            </a:r>
          </a:p>
          <a:p>
            <a:pPr marL="0" indent="0">
              <a:lnSpc>
                <a:spcPct val="120000"/>
              </a:lnSpc>
              <a:buNone/>
            </a:pPr>
            <a:r>
              <a:rPr lang="en-GB" sz="1800" b="0" i="0" dirty="0">
                <a:solidFill>
                  <a:schemeClr val="bg2">
                    <a:lumMod val="25000"/>
                  </a:schemeClr>
                </a:solidFill>
                <a:effectLst/>
                <a:latin typeface="SF Pro Display" pitchFamily="2" charset="0"/>
                <a:ea typeface="SF Pro Display" pitchFamily="2" charset="0"/>
              </a:rPr>
              <a:t>To effectively use a Process Map :</a:t>
            </a:r>
          </a:p>
        </p:txBody>
      </p:sp>
      <p:sp>
        <p:nvSpPr>
          <p:cNvPr id="11" name="Rectangle 10">
            <a:extLst>
              <a:ext uri="{FF2B5EF4-FFF2-40B4-BE49-F238E27FC236}">
                <a16:creationId xmlns:a16="http://schemas.microsoft.com/office/drawing/2014/main" id="{4B57A8DC-49A4-3A1F-6191-06C203E302A1}"/>
              </a:ext>
            </a:extLst>
          </p:cNvPr>
          <p:cNvSpPr/>
          <p:nvPr/>
        </p:nvSpPr>
        <p:spPr>
          <a:xfrm>
            <a:off x="6618231" y="0"/>
            <a:ext cx="5602038"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4001661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diagram of a manufacturing process&#10;&#10;Description automatically generated">
            <a:extLst>
              <a:ext uri="{FF2B5EF4-FFF2-40B4-BE49-F238E27FC236}">
                <a16:creationId xmlns:a16="http://schemas.microsoft.com/office/drawing/2014/main" id="{A4D67125-6EAA-8205-11AF-D0D3EB2A14F0}"/>
              </a:ext>
            </a:extLst>
          </p:cNvPr>
          <p:cNvPicPr>
            <a:picLocks noGrp="1" noChangeAspect="1"/>
          </p:cNvPicPr>
          <p:nvPr>
            <p:ph type="pic" idx="1"/>
          </p:nvPr>
        </p:nvPicPr>
        <p:blipFill rotWithShape="1">
          <a:blip r:embed="rId3"/>
          <a:srcRect l="1192" r="56"/>
          <a:stretch/>
        </p:blipFill>
        <p:spPr>
          <a:xfrm>
            <a:off x="1779886" y="87186"/>
            <a:ext cx="8632227" cy="6634482"/>
          </a:xfrm>
        </p:spPr>
      </p:pic>
      <p:sp>
        <p:nvSpPr>
          <p:cNvPr id="8" name="TextBox 7">
            <a:extLst>
              <a:ext uri="{FF2B5EF4-FFF2-40B4-BE49-F238E27FC236}">
                <a16:creationId xmlns:a16="http://schemas.microsoft.com/office/drawing/2014/main" id="{E2EFAD85-AAB2-5B85-751A-F09FFD617D4D}"/>
              </a:ext>
            </a:extLst>
          </p:cNvPr>
          <p:cNvSpPr txBox="1"/>
          <p:nvPr/>
        </p:nvSpPr>
        <p:spPr>
          <a:xfrm>
            <a:off x="9840416" y="6444669"/>
            <a:ext cx="1749197" cy="276999"/>
          </a:xfrm>
          <a:prstGeom prst="rect">
            <a:avLst/>
          </a:prstGeom>
          <a:noFill/>
        </p:spPr>
        <p:txBody>
          <a:bodyPr wrap="none" rtlCol="0">
            <a:spAutoFit/>
          </a:bodyPr>
          <a:lstStyle/>
          <a:p>
            <a:r>
              <a:rPr lang="en-FI" sz="1200" i="1" dirty="0"/>
              <a:t>Source: lucidchart.com</a:t>
            </a:r>
          </a:p>
        </p:txBody>
      </p:sp>
    </p:spTree>
    <p:extLst>
      <p:ext uri="{BB962C8B-B14F-4D97-AF65-F5344CB8AC3E}">
        <p14:creationId xmlns:p14="http://schemas.microsoft.com/office/powerpoint/2010/main" val="2354733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attern of orange felt carrots&#10;&#10;Description automatically generated with medium confidence">
            <a:extLst>
              <a:ext uri="{FF2B5EF4-FFF2-40B4-BE49-F238E27FC236}">
                <a16:creationId xmlns:a16="http://schemas.microsoft.com/office/drawing/2014/main" id="{B117CCB5-1833-9E8A-87AE-E42158F9C653}"/>
              </a:ext>
            </a:extLst>
          </p:cNvPr>
          <p:cNvPicPr>
            <a:picLocks noGrp="1" noChangeAspect="1"/>
          </p:cNvPicPr>
          <p:nvPr>
            <p:ph type="pic" idx="1"/>
          </p:nvPr>
        </p:nvPicPr>
        <p:blipFill>
          <a:blip r:embed="rId3"/>
          <a:srcRect t="360" b="360"/>
          <a:stretch>
            <a:fillRect/>
          </a:stretch>
        </p:blipFill>
        <p:spPr/>
      </p:pic>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GB" b="1" i="0" dirty="0">
                <a:solidFill>
                  <a:schemeClr val="bg2">
                    <a:lumMod val="25000"/>
                  </a:schemeClr>
                </a:solidFill>
                <a:effectLst/>
                <a:latin typeface="SF Pro Display" pitchFamily="2" charset="0"/>
                <a:ea typeface="SF Pro Display" pitchFamily="2" charset="0"/>
              </a:rPr>
              <a:t>Defects</a:t>
            </a:r>
            <a:r>
              <a:rPr lang="en-GB" dirty="0">
                <a:solidFill>
                  <a:schemeClr val="bg2">
                    <a:lumMod val="25000"/>
                  </a:schemeClr>
                </a:solidFill>
                <a:latin typeface="SF Pro Display" pitchFamily="2" charset="0"/>
                <a:ea typeface="SF Pro Display" pitchFamily="2" charset="0"/>
              </a:rPr>
              <a:t> per Unit (DPU)</a:t>
            </a:r>
            <a:endParaRPr lang="en-FI" dirty="0">
              <a:solidFill>
                <a:schemeClr val="bg2">
                  <a:lumMod val="25000"/>
                </a:schemeClr>
              </a:solidFill>
            </a:endParaRPr>
          </a:p>
        </p:txBody>
      </p:sp>
      <p:sp>
        <p:nvSpPr>
          <p:cNvPr id="4" name="Text Placeholder 3">
            <a:extLst>
              <a:ext uri="{FF2B5EF4-FFF2-40B4-BE49-F238E27FC236}">
                <a16:creationId xmlns:a16="http://schemas.microsoft.com/office/drawing/2014/main" id="{BFF0A771-A75B-D800-0986-18BF735333D9}"/>
              </a:ext>
            </a:extLst>
          </p:cNvPr>
          <p:cNvSpPr>
            <a:spLocks noGrp="1"/>
          </p:cNvSpPr>
          <p:nvPr>
            <p:ph type="body" sz="half" idx="2"/>
          </p:nvPr>
        </p:nvSpPr>
        <p:spPr>
          <a:xfrm>
            <a:off x="551384" y="1772816"/>
            <a:ext cx="5328592" cy="4401184"/>
          </a:xfrm>
        </p:spPr>
        <p:txBody>
          <a:bodyPr>
            <a:noAutofit/>
          </a:bodyPr>
          <a:lstStyle/>
          <a:p>
            <a:pPr marL="0" indent="0" algn="l">
              <a:lnSpc>
                <a:spcPct val="100000"/>
              </a:lnSpc>
              <a:buNone/>
            </a:pPr>
            <a:r>
              <a:rPr lang="en-GB" sz="1800" b="1" i="0" dirty="0">
                <a:solidFill>
                  <a:srgbClr val="374151"/>
                </a:solidFill>
                <a:effectLst/>
                <a:latin typeface="SF Pro Display" pitchFamily="2" charset="0"/>
                <a:ea typeface="SF Pro Display" pitchFamily="2" charset="0"/>
              </a:rPr>
              <a:t>Formula for Calculating DPU:</a:t>
            </a:r>
            <a:r>
              <a:rPr lang="en-GB" sz="1800" b="0" i="0" dirty="0">
                <a:solidFill>
                  <a:srgbClr val="374151"/>
                </a:solidFill>
                <a:effectLst/>
                <a:latin typeface="SF Pro Display" pitchFamily="2" charset="0"/>
                <a:ea typeface="SF Pro Display" pitchFamily="2" charset="0"/>
              </a:rPr>
              <a:t> DPU = Total Number of Defects / Total Number of Units</a:t>
            </a:r>
          </a:p>
          <a:p>
            <a:pPr marL="0" indent="0" algn="l">
              <a:lnSpc>
                <a:spcPct val="100000"/>
              </a:lnSpc>
              <a:buNone/>
            </a:pPr>
            <a:r>
              <a:rPr lang="en-GB" sz="1800" b="1" i="0" dirty="0">
                <a:solidFill>
                  <a:srgbClr val="374151"/>
                </a:solidFill>
                <a:effectLst/>
                <a:latin typeface="SF Pro Display" pitchFamily="2" charset="0"/>
                <a:ea typeface="SF Pro Display" pitchFamily="2" charset="0"/>
              </a:rPr>
              <a:t>Example: Defects in Manufacturing</a:t>
            </a:r>
            <a:endParaRPr lang="en-GB" sz="1800" b="0" i="0" dirty="0">
              <a:solidFill>
                <a:srgbClr val="374151"/>
              </a:solidFill>
              <a:effectLst/>
              <a:latin typeface="SF Pro Display" pitchFamily="2" charset="0"/>
              <a:ea typeface="SF Pro Display" pitchFamily="2" charset="0"/>
            </a:endParaRPr>
          </a:p>
          <a:p>
            <a:pPr marL="0" indent="0" algn="l">
              <a:lnSpc>
                <a:spcPct val="100000"/>
              </a:lnSpc>
              <a:buNone/>
            </a:pPr>
            <a:r>
              <a:rPr lang="en-GB" sz="1800" b="0" i="0" dirty="0">
                <a:solidFill>
                  <a:srgbClr val="374151"/>
                </a:solidFill>
                <a:effectLst/>
                <a:latin typeface="SF Pro Display" pitchFamily="2" charset="0"/>
                <a:ea typeface="SF Pro Display" pitchFamily="2" charset="0"/>
              </a:rPr>
              <a:t>Let's say a manufacturing process produces 500 widgets, and during the production process, 75 defects are identified.</a:t>
            </a:r>
          </a:p>
          <a:p>
            <a:pPr marL="0" indent="0" algn="l">
              <a:lnSpc>
                <a:spcPct val="100000"/>
              </a:lnSpc>
              <a:buNone/>
            </a:pPr>
            <a:r>
              <a:rPr lang="en-GB" sz="1800" i="0" dirty="0">
                <a:solidFill>
                  <a:srgbClr val="374151"/>
                </a:solidFill>
                <a:effectLst/>
                <a:latin typeface="SF Pro Display" pitchFamily="2" charset="0"/>
                <a:ea typeface="SF Pro Display" pitchFamily="2" charset="0"/>
              </a:rPr>
              <a:t>DPU = Total Number of Defects / Total Number of Units DPU = 75 defects / 500 units DPU = 0.15 defects per unit</a:t>
            </a:r>
          </a:p>
          <a:p>
            <a:pPr marL="0" indent="0" algn="l">
              <a:lnSpc>
                <a:spcPct val="100000"/>
              </a:lnSpc>
              <a:buNone/>
            </a:pPr>
            <a:r>
              <a:rPr lang="en-GB" sz="1800" b="1" i="0" dirty="0">
                <a:solidFill>
                  <a:srgbClr val="374151"/>
                </a:solidFill>
                <a:effectLst/>
                <a:latin typeface="SF Pro Display" pitchFamily="2" charset="0"/>
                <a:ea typeface="SF Pro Display" pitchFamily="2" charset="0"/>
              </a:rPr>
              <a:t>Interpretation:</a:t>
            </a:r>
            <a:r>
              <a:rPr lang="en-GB" sz="1800" b="0" i="0" dirty="0">
                <a:solidFill>
                  <a:srgbClr val="374151"/>
                </a:solidFill>
                <a:effectLst/>
                <a:latin typeface="SF Pro Display" pitchFamily="2" charset="0"/>
                <a:ea typeface="SF Pro Display" pitchFamily="2" charset="0"/>
              </a:rPr>
              <a:t> In this example, the calculated DPU is 0.15, which means there are, on average, 0.15 defects per unit produced by the manufacturing process. This metric helps quantify the quality level of the product, and lower DPU values indicate higher product quality.</a:t>
            </a:r>
          </a:p>
        </p:txBody>
      </p:sp>
      <p:sp>
        <p:nvSpPr>
          <p:cNvPr id="10" name="Rectangle 9">
            <a:extLst>
              <a:ext uri="{FF2B5EF4-FFF2-40B4-BE49-F238E27FC236}">
                <a16:creationId xmlns:a16="http://schemas.microsoft.com/office/drawing/2014/main" id="{F5B044F7-745E-910C-6D77-26ADEB1531E1}"/>
              </a:ext>
            </a:extLst>
          </p:cNvPr>
          <p:cNvSpPr/>
          <p:nvPr/>
        </p:nvSpPr>
        <p:spPr>
          <a:xfrm>
            <a:off x="6528048" y="0"/>
            <a:ext cx="5663952"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855969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close-up of a brick wall&#10;&#10;Description automatically generated">
            <a:extLst>
              <a:ext uri="{FF2B5EF4-FFF2-40B4-BE49-F238E27FC236}">
                <a16:creationId xmlns:a16="http://schemas.microsoft.com/office/drawing/2014/main" id="{1DFA374F-E66C-1982-7A1E-3F76C2C2EDFA}"/>
              </a:ext>
            </a:extLst>
          </p:cNvPr>
          <p:cNvPicPr>
            <a:picLocks noGrp="1" noChangeAspect="1"/>
          </p:cNvPicPr>
          <p:nvPr>
            <p:ph type="pic" idx="1"/>
          </p:nvPr>
        </p:nvPicPr>
        <p:blipFill>
          <a:blip r:embed="rId3">
            <a:extLst>
              <a:ext uri="{BEBA8EAE-BF5A-486C-A8C5-ECC9F3942E4B}">
                <a14:imgProps xmlns:a14="http://schemas.microsoft.com/office/drawing/2010/main">
                  <a14:imgLayer r:embed="rId4">
                    <a14:imgEffect>
                      <a14:saturation sat="0"/>
                    </a14:imgEffect>
                  </a14:imgLayer>
                </a14:imgProps>
              </a:ext>
            </a:extLst>
          </a:blip>
          <a:srcRect l="1956" r="1956"/>
          <a:stretch>
            <a:fillRect/>
          </a:stretch>
        </p:blipFill>
        <p:spPr/>
      </p:pic>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GB" i="0" dirty="0">
                <a:solidFill>
                  <a:srgbClr val="374151"/>
                </a:solidFill>
                <a:effectLst/>
                <a:latin typeface="SF Pro Display" pitchFamily="2" charset="0"/>
                <a:ea typeface="SF Pro Display" pitchFamily="2" charset="0"/>
              </a:rPr>
              <a:t>Defects Per Million Opportunities (DPMO)</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BFF0A771-A75B-D800-0986-18BF735333D9}"/>
              </a:ext>
            </a:extLst>
          </p:cNvPr>
          <p:cNvSpPr>
            <a:spLocks noGrp="1"/>
          </p:cNvSpPr>
          <p:nvPr>
            <p:ph type="body" sz="half" idx="2"/>
          </p:nvPr>
        </p:nvSpPr>
        <p:spPr>
          <a:xfrm>
            <a:off x="551384" y="1772816"/>
            <a:ext cx="5760640" cy="4401184"/>
          </a:xfrm>
        </p:spPr>
        <p:txBody>
          <a:bodyPr>
            <a:noAutofit/>
          </a:bodyPr>
          <a:lstStyle/>
          <a:p>
            <a:pPr marL="0" indent="0" algn="l">
              <a:lnSpc>
                <a:spcPct val="100000"/>
              </a:lnSpc>
              <a:buNone/>
            </a:pPr>
            <a:r>
              <a:rPr lang="en-GB" sz="1800" b="1" i="0" dirty="0">
                <a:solidFill>
                  <a:srgbClr val="374151"/>
                </a:solidFill>
                <a:effectLst/>
                <a:latin typeface="SF Pro Display" pitchFamily="2" charset="0"/>
                <a:ea typeface="SF Pro Display" pitchFamily="2" charset="0"/>
              </a:rPr>
              <a:t>Formula for Calculating DPMO:</a:t>
            </a:r>
            <a:r>
              <a:rPr lang="en-GB" sz="1800" b="0" i="0" dirty="0">
                <a:solidFill>
                  <a:srgbClr val="374151"/>
                </a:solidFill>
                <a:effectLst/>
                <a:latin typeface="SF Pro Display" pitchFamily="2" charset="0"/>
                <a:ea typeface="SF Pro Display" pitchFamily="2" charset="0"/>
              </a:rPr>
              <a:t> DPMO = (Total Number of Defects / Total Number of Units) × 1,000,000</a:t>
            </a:r>
          </a:p>
          <a:p>
            <a:pPr marL="0" indent="0" algn="l">
              <a:lnSpc>
                <a:spcPct val="100000"/>
              </a:lnSpc>
              <a:buNone/>
            </a:pPr>
            <a:r>
              <a:rPr lang="en-GB" sz="1800" b="1" i="0" dirty="0">
                <a:solidFill>
                  <a:srgbClr val="374151"/>
                </a:solidFill>
                <a:effectLst/>
                <a:latin typeface="SF Pro Display" pitchFamily="2" charset="0"/>
                <a:ea typeface="SF Pro Display" pitchFamily="2" charset="0"/>
              </a:rPr>
              <a:t>Example: Defects in a Software Application</a:t>
            </a:r>
            <a:endParaRPr lang="en-GB" sz="1800" b="0" i="0" dirty="0">
              <a:solidFill>
                <a:srgbClr val="374151"/>
              </a:solidFill>
              <a:effectLst/>
              <a:latin typeface="SF Pro Display" pitchFamily="2" charset="0"/>
              <a:ea typeface="SF Pro Display" pitchFamily="2" charset="0"/>
            </a:endParaRPr>
          </a:p>
          <a:p>
            <a:pPr marL="0" indent="0" algn="l">
              <a:lnSpc>
                <a:spcPct val="100000"/>
              </a:lnSpc>
              <a:buNone/>
            </a:pPr>
            <a:r>
              <a:rPr lang="en-GB" sz="1800" b="0" i="0" dirty="0">
                <a:solidFill>
                  <a:srgbClr val="374151"/>
                </a:solidFill>
                <a:effectLst/>
                <a:latin typeface="SF Pro Display" pitchFamily="2" charset="0"/>
                <a:ea typeface="SF Pro Display" pitchFamily="2" charset="0"/>
              </a:rPr>
              <a:t>Let's consider a software application that undergoes testing for defects. In a batch of 10,000 lines of code, 25 defects are identified.</a:t>
            </a:r>
          </a:p>
          <a:p>
            <a:pPr marL="0" indent="0" algn="l">
              <a:lnSpc>
                <a:spcPct val="100000"/>
              </a:lnSpc>
              <a:buNone/>
            </a:pPr>
            <a:r>
              <a:rPr lang="en-GB" sz="1800" i="0" dirty="0">
                <a:solidFill>
                  <a:srgbClr val="374151"/>
                </a:solidFill>
                <a:effectLst/>
                <a:latin typeface="SF Pro Display" pitchFamily="2" charset="0"/>
                <a:ea typeface="SF Pro Display" pitchFamily="2" charset="0"/>
              </a:rPr>
              <a:t>DPMO = (Total Number of Defects / Total Number of Units) × 1,000,000 DPMO = (25 defects / 10,000 units) × 1,000,000 DPMO = 2,500 DPMO</a:t>
            </a:r>
          </a:p>
          <a:p>
            <a:pPr marL="0" indent="0" algn="l">
              <a:lnSpc>
                <a:spcPct val="100000"/>
              </a:lnSpc>
              <a:buNone/>
            </a:pPr>
            <a:r>
              <a:rPr lang="en-GB" sz="1800" b="1" i="0" dirty="0">
                <a:solidFill>
                  <a:srgbClr val="374151"/>
                </a:solidFill>
                <a:effectLst/>
                <a:latin typeface="SF Pro Display" pitchFamily="2" charset="0"/>
                <a:ea typeface="SF Pro Display" pitchFamily="2" charset="0"/>
              </a:rPr>
              <a:t>Interpretation:</a:t>
            </a:r>
            <a:r>
              <a:rPr lang="en-GB" sz="1800" b="0" i="0" dirty="0">
                <a:solidFill>
                  <a:srgbClr val="374151"/>
                </a:solidFill>
                <a:effectLst/>
                <a:latin typeface="SF Pro Display" pitchFamily="2" charset="0"/>
                <a:ea typeface="SF Pro Display" pitchFamily="2" charset="0"/>
              </a:rPr>
              <a:t> In this example, the calculated DPMO is 2,500, which means there are, on average, 2,500 defects per one million opportunities for defects in the software application's code. Lower DPMO values indicate better process performance and higher product quality.</a:t>
            </a:r>
          </a:p>
        </p:txBody>
      </p:sp>
      <p:sp>
        <p:nvSpPr>
          <p:cNvPr id="8" name="Rectangle 7">
            <a:extLst>
              <a:ext uri="{FF2B5EF4-FFF2-40B4-BE49-F238E27FC236}">
                <a16:creationId xmlns:a16="http://schemas.microsoft.com/office/drawing/2014/main" id="{AB7AC05D-1366-B041-F9B4-C176C228293B}"/>
              </a:ext>
            </a:extLst>
          </p:cNvPr>
          <p:cNvSpPr/>
          <p:nvPr/>
        </p:nvSpPr>
        <p:spPr>
          <a:xfrm>
            <a:off x="6672064" y="865"/>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16463673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GB" b="1" i="0" dirty="0">
                <a:solidFill>
                  <a:srgbClr val="374151"/>
                </a:solidFill>
                <a:effectLst/>
                <a:latin typeface="SF Pro Display" pitchFamily="2" charset="0"/>
                <a:ea typeface="SF Pro Display" pitchFamily="2" charset="0"/>
              </a:rPr>
              <a:t>Rolled Throughput Yield (RPY)</a:t>
            </a:r>
            <a:endParaRPr lang="en-FI" dirty="0">
              <a:solidFill>
                <a:schemeClr val="bg2">
                  <a:lumMod val="25000"/>
                </a:schemeClr>
              </a:solidFill>
              <a:latin typeface="SF Pro Display" pitchFamily="2" charset="0"/>
              <a:ea typeface="SF Pro Display" pitchFamily="2" charset="0"/>
            </a:endParaRPr>
          </a:p>
        </p:txBody>
      </p:sp>
      <p:sp>
        <p:nvSpPr>
          <p:cNvPr id="8" name="Rounded Rectangle 7">
            <a:extLst>
              <a:ext uri="{FF2B5EF4-FFF2-40B4-BE49-F238E27FC236}">
                <a16:creationId xmlns:a16="http://schemas.microsoft.com/office/drawing/2014/main" id="{A3932B7B-C96C-EA68-35B9-D2D8E9E8A6E7}"/>
              </a:ext>
            </a:extLst>
          </p:cNvPr>
          <p:cNvSpPr/>
          <p:nvPr/>
        </p:nvSpPr>
        <p:spPr>
          <a:xfrm>
            <a:off x="1869366" y="3429000"/>
            <a:ext cx="1800200" cy="792088"/>
          </a:xfrm>
          <a:prstGeom prst="roundRect">
            <a:avLst/>
          </a:prstGeom>
          <a:solidFill>
            <a:srgbClr val="87DBFC">
              <a:alpha val="586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dirty="0">
                <a:latin typeface="SF Pro Display" pitchFamily="2" charset="0"/>
                <a:ea typeface="SF Pro Display" pitchFamily="2" charset="0"/>
              </a:rPr>
              <a:t>Stage A</a:t>
            </a:r>
          </a:p>
        </p:txBody>
      </p:sp>
      <p:sp>
        <p:nvSpPr>
          <p:cNvPr id="9" name="Rounded Rectangle 8">
            <a:extLst>
              <a:ext uri="{FF2B5EF4-FFF2-40B4-BE49-F238E27FC236}">
                <a16:creationId xmlns:a16="http://schemas.microsoft.com/office/drawing/2014/main" id="{B9B30875-11C3-D4C3-F8D3-57AD590343AE}"/>
              </a:ext>
            </a:extLst>
          </p:cNvPr>
          <p:cNvSpPr/>
          <p:nvPr/>
        </p:nvSpPr>
        <p:spPr>
          <a:xfrm>
            <a:off x="4723542" y="3429000"/>
            <a:ext cx="1800200" cy="792088"/>
          </a:xfrm>
          <a:prstGeom prst="roundRect">
            <a:avLst/>
          </a:prstGeom>
          <a:solidFill>
            <a:srgbClr val="2AC6F0">
              <a:alpha val="728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dirty="0">
                <a:latin typeface="SF Pro Display" pitchFamily="2" charset="0"/>
                <a:ea typeface="SF Pro Display" pitchFamily="2" charset="0"/>
              </a:rPr>
              <a:t>Stage B</a:t>
            </a:r>
          </a:p>
        </p:txBody>
      </p:sp>
      <p:sp>
        <p:nvSpPr>
          <p:cNvPr id="10" name="Rounded Rectangle 9">
            <a:extLst>
              <a:ext uri="{FF2B5EF4-FFF2-40B4-BE49-F238E27FC236}">
                <a16:creationId xmlns:a16="http://schemas.microsoft.com/office/drawing/2014/main" id="{D8B4918A-5444-95EC-47BF-5BD1B944045B}"/>
              </a:ext>
            </a:extLst>
          </p:cNvPr>
          <p:cNvSpPr/>
          <p:nvPr/>
        </p:nvSpPr>
        <p:spPr>
          <a:xfrm>
            <a:off x="7577718" y="3429000"/>
            <a:ext cx="1800200" cy="792088"/>
          </a:xfrm>
          <a:prstGeom prst="roundRect">
            <a:avLst/>
          </a:prstGeom>
          <a:solidFill>
            <a:srgbClr val="2AC6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dirty="0">
                <a:latin typeface="SF Pro Display" pitchFamily="2" charset="0"/>
                <a:ea typeface="SF Pro Display" pitchFamily="2" charset="0"/>
              </a:rPr>
              <a:t>Stage C</a:t>
            </a:r>
          </a:p>
        </p:txBody>
      </p:sp>
      <p:sp>
        <p:nvSpPr>
          <p:cNvPr id="11" name="TextBox 10">
            <a:extLst>
              <a:ext uri="{FF2B5EF4-FFF2-40B4-BE49-F238E27FC236}">
                <a16:creationId xmlns:a16="http://schemas.microsoft.com/office/drawing/2014/main" id="{7AA6194F-691E-BBBF-E149-2AE1FBFA49BE}"/>
              </a:ext>
            </a:extLst>
          </p:cNvPr>
          <p:cNvSpPr txBox="1"/>
          <p:nvPr/>
        </p:nvSpPr>
        <p:spPr>
          <a:xfrm>
            <a:off x="1496987" y="2264898"/>
            <a:ext cx="2480166" cy="923330"/>
          </a:xfrm>
          <a:prstGeom prst="rect">
            <a:avLst/>
          </a:prstGeom>
          <a:noFill/>
        </p:spPr>
        <p:txBody>
          <a:bodyPr wrap="square" rtlCol="0">
            <a:spAutoFit/>
          </a:bodyPr>
          <a:lstStyle/>
          <a:p>
            <a:pPr algn="ctr"/>
            <a:r>
              <a:rPr lang="en-FI" dirty="0">
                <a:latin typeface="SF Pro Display" pitchFamily="2" charset="0"/>
                <a:ea typeface="SF Pro Display" pitchFamily="2" charset="0"/>
              </a:rPr>
              <a:t>Units in = 100</a:t>
            </a:r>
          </a:p>
          <a:p>
            <a:pPr algn="ctr"/>
            <a:r>
              <a:rPr lang="en-FI" dirty="0">
                <a:latin typeface="SF Pro Display" pitchFamily="2" charset="0"/>
                <a:ea typeface="SF Pro Display" pitchFamily="2" charset="0"/>
              </a:rPr>
              <a:t>Units W/O Rework = 90</a:t>
            </a:r>
          </a:p>
          <a:p>
            <a:pPr algn="ctr"/>
            <a:r>
              <a:rPr lang="en-FI" dirty="0">
                <a:latin typeface="SF Pro Display" pitchFamily="2" charset="0"/>
                <a:ea typeface="SF Pro Display" pitchFamily="2" charset="0"/>
              </a:rPr>
              <a:t>RTY = 0.90</a:t>
            </a:r>
          </a:p>
        </p:txBody>
      </p:sp>
      <p:sp>
        <p:nvSpPr>
          <p:cNvPr id="12" name="TextBox 11">
            <a:extLst>
              <a:ext uri="{FF2B5EF4-FFF2-40B4-BE49-F238E27FC236}">
                <a16:creationId xmlns:a16="http://schemas.microsoft.com/office/drawing/2014/main" id="{067354D2-0696-7E7C-65DF-3DC7C704FD5C}"/>
              </a:ext>
            </a:extLst>
          </p:cNvPr>
          <p:cNvSpPr txBox="1"/>
          <p:nvPr/>
        </p:nvSpPr>
        <p:spPr>
          <a:xfrm>
            <a:off x="4319585" y="2264897"/>
            <a:ext cx="2480166" cy="923330"/>
          </a:xfrm>
          <a:prstGeom prst="rect">
            <a:avLst/>
          </a:prstGeom>
          <a:noFill/>
        </p:spPr>
        <p:txBody>
          <a:bodyPr wrap="none" rtlCol="0">
            <a:spAutoFit/>
          </a:bodyPr>
          <a:lstStyle/>
          <a:p>
            <a:pPr algn="ctr"/>
            <a:r>
              <a:rPr lang="en-FI" dirty="0">
                <a:latin typeface="SF Pro Display" pitchFamily="2" charset="0"/>
                <a:ea typeface="SF Pro Display" pitchFamily="2" charset="0"/>
              </a:rPr>
              <a:t>Units in = 90</a:t>
            </a:r>
          </a:p>
          <a:p>
            <a:pPr algn="ctr"/>
            <a:r>
              <a:rPr lang="en-FI" dirty="0">
                <a:latin typeface="SF Pro Display" pitchFamily="2" charset="0"/>
                <a:ea typeface="SF Pro Display" pitchFamily="2" charset="0"/>
              </a:rPr>
              <a:t>Units W/O Rework = 80</a:t>
            </a:r>
          </a:p>
          <a:p>
            <a:pPr algn="ctr"/>
            <a:r>
              <a:rPr lang="en-FI" dirty="0">
                <a:latin typeface="SF Pro Display" pitchFamily="2" charset="0"/>
                <a:ea typeface="SF Pro Display" pitchFamily="2" charset="0"/>
              </a:rPr>
              <a:t>RTY = 0.80</a:t>
            </a:r>
          </a:p>
        </p:txBody>
      </p:sp>
      <p:sp>
        <p:nvSpPr>
          <p:cNvPr id="13" name="TextBox 12">
            <a:extLst>
              <a:ext uri="{FF2B5EF4-FFF2-40B4-BE49-F238E27FC236}">
                <a16:creationId xmlns:a16="http://schemas.microsoft.com/office/drawing/2014/main" id="{A35A5440-38DC-F11D-9A0E-E7D7A8B08C9D}"/>
              </a:ext>
            </a:extLst>
          </p:cNvPr>
          <p:cNvSpPr txBox="1"/>
          <p:nvPr/>
        </p:nvSpPr>
        <p:spPr>
          <a:xfrm>
            <a:off x="7142183" y="2247255"/>
            <a:ext cx="2464136" cy="923330"/>
          </a:xfrm>
          <a:prstGeom prst="rect">
            <a:avLst/>
          </a:prstGeom>
          <a:noFill/>
        </p:spPr>
        <p:txBody>
          <a:bodyPr wrap="none" rtlCol="0">
            <a:spAutoFit/>
          </a:bodyPr>
          <a:lstStyle/>
          <a:p>
            <a:pPr algn="ctr"/>
            <a:r>
              <a:rPr lang="en-FI" dirty="0">
                <a:latin typeface="SF Pro Display" pitchFamily="2" charset="0"/>
                <a:ea typeface="SF Pro Display" pitchFamily="2" charset="0"/>
              </a:rPr>
              <a:t>Units in = 80</a:t>
            </a:r>
          </a:p>
          <a:p>
            <a:pPr algn="ctr"/>
            <a:r>
              <a:rPr lang="en-FI" dirty="0">
                <a:latin typeface="SF Pro Display" pitchFamily="2" charset="0"/>
                <a:ea typeface="SF Pro Display" pitchFamily="2" charset="0"/>
              </a:rPr>
              <a:t>Units W/O Rework = 75</a:t>
            </a:r>
          </a:p>
          <a:p>
            <a:pPr algn="ctr"/>
            <a:r>
              <a:rPr lang="en-FI" dirty="0">
                <a:latin typeface="SF Pro Display" pitchFamily="2" charset="0"/>
                <a:ea typeface="SF Pro Display" pitchFamily="2" charset="0"/>
              </a:rPr>
              <a:t>RTY = 0.75</a:t>
            </a:r>
          </a:p>
        </p:txBody>
      </p:sp>
      <p:sp>
        <p:nvSpPr>
          <p:cNvPr id="14" name="TextBox 13">
            <a:extLst>
              <a:ext uri="{FF2B5EF4-FFF2-40B4-BE49-F238E27FC236}">
                <a16:creationId xmlns:a16="http://schemas.microsoft.com/office/drawing/2014/main" id="{73357688-DB0E-FC37-FB26-8BD4C6E134A4}"/>
              </a:ext>
            </a:extLst>
          </p:cNvPr>
          <p:cNvSpPr txBox="1"/>
          <p:nvPr/>
        </p:nvSpPr>
        <p:spPr>
          <a:xfrm>
            <a:off x="407368" y="4941168"/>
            <a:ext cx="11017224" cy="984885"/>
          </a:xfrm>
          <a:prstGeom prst="rect">
            <a:avLst/>
          </a:prstGeom>
          <a:noFill/>
        </p:spPr>
        <p:txBody>
          <a:bodyPr wrap="square">
            <a:spAutoFit/>
          </a:bodyPr>
          <a:lstStyle/>
          <a:p>
            <a:pPr algn="ctr"/>
            <a:r>
              <a:rPr lang="en-GB" sz="2900" b="1" i="0" dirty="0">
                <a:solidFill>
                  <a:srgbClr val="343541"/>
                </a:solidFill>
                <a:effectLst/>
                <a:latin typeface="Söhne"/>
              </a:rPr>
              <a:t>RTY</a:t>
            </a:r>
            <a:r>
              <a:rPr lang="en-GB" sz="2900" b="0" i="0" dirty="0">
                <a:solidFill>
                  <a:srgbClr val="343541"/>
                </a:solidFill>
                <a:effectLst/>
                <a:latin typeface="Söhne"/>
              </a:rPr>
              <a:t> = (Yield at Stage A) x (Yield at Stage B) x (Yield at Final Assembly) = 0.90 * 0.80 * 0.75 = 0.54 or 54%</a:t>
            </a:r>
          </a:p>
        </p:txBody>
      </p:sp>
    </p:spTree>
    <p:extLst>
      <p:ext uri="{BB962C8B-B14F-4D97-AF65-F5344CB8AC3E}">
        <p14:creationId xmlns:p14="http://schemas.microsoft.com/office/powerpoint/2010/main" val="2090548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clock on a wall&#10;&#10;Description automatically generated">
            <a:extLst>
              <a:ext uri="{FF2B5EF4-FFF2-40B4-BE49-F238E27FC236}">
                <a16:creationId xmlns:a16="http://schemas.microsoft.com/office/drawing/2014/main" id="{DBBD40FD-1302-62A3-020D-8FD69641DC3C}"/>
              </a:ext>
            </a:extLst>
          </p:cNvPr>
          <p:cNvPicPr>
            <a:picLocks noGrp="1" noChangeAspect="1"/>
          </p:cNvPicPr>
          <p:nvPr>
            <p:ph type="pic" idx="1"/>
          </p:nvPr>
        </p:nvPicPr>
        <p:blipFill>
          <a:blip r:embed="rId3"/>
          <a:srcRect t="3757" b="3757"/>
          <a:stretch>
            <a:fillRect/>
          </a:stretch>
        </p:blipFill>
        <p:spPr/>
      </p:pic>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GB" i="0" dirty="0">
                <a:solidFill>
                  <a:srgbClr val="374151"/>
                </a:solidFill>
                <a:effectLst/>
                <a:latin typeface="SF Pro Display" pitchFamily="2" charset="0"/>
                <a:ea typeface="SF Pro Display" pitchFamily="2" charset="0"/>
              </a:rPr>
              <a:t>Cycle Time</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BFF0A771-A75B-D800-0986-18BF735333D9}"/>
              </a:ext>
            </a:extLst>
          </p:cNvPr>
          <p:cNvSpPr>
            <a:spLocks noGrp="1"/>
          </p:cNvSpPr>
          <p:nvPr>
            <p:ph type="body" sz="half" idx="2"/>
          </p:nvPr>
        </p:nvSpPr>
        <p:spPr>
          <a:xfrm>
            <a:off x="551384" y="1412776"/>
            <a:ext cx="5904656" cy="4401184"/>
          </a:xfrm>
        </p:spPr>
        <p:txBody>
          <a:bodyPr>
            <a:noAutofit/>
          </a:bodyPr>
          <a:lstStyle/>
          <a:p>
            <a:pPr marL="0" indent="0" algn="l">
              <a:lnSpc>
                <a:spcPct val="100000"/>
              </a:lnSpc>
              <a:buNone/>
            </a:pPr>
            <a:r>
              <a:rPr lang="en-GB" sz="1800" b="1" i="0" dirty="0">
                <a:solidFill>
                  <a:srgbClr val="374151"/>
                </a:solidFill>
                <a:effectLst/>
                <a:latin typeface="SF Pro Display" pitchFamily="2" charset="0"/>
                <a:ea typeface="SF Pro Display" pitchFamily="2" charset="0"/>
              </a:rPr>
              <a:t>Formula for Calculating Cycle Time:</a:t>
            </a:r>
            <a:r>
              <a:rPr lang="en-GB" sz="1800" b="0" i="0" dirty="0">
                <a:solidFill>
                  <a:srgbClr val="374151"/>
                </a:solidFill>
                <a:effectLst/>
                <a:latin typeface="SF Pro Display" pitchFamily="2" charset="0"/>
                <a:ea typeface="SF Pro Display" pitchFamily="2" charset="0"/>
              </a:rPr>
              <a:t> Cycle Time = Total Elapsed Time / Number of Cycles</a:t>
            </a:r>
          </a:p>
          <a:p>
            <a:pPr marL="0" indent="0" algn="l">
              <a:lnSpc>
                <a:spcPct val="100000"/>
              </a:lnSpc>
              <a:buNone/>
            </a:pPr>
            <a:r>
              <a:rPr lang="en-GB" sz="1800" b="1" i="0" dirty="0">
                <a:solidFill>
                  <a:srgbClr val="374151"/>
                </a:solidFill>
                <a:effectLst/>
                <a:latin typeface="SF Pro Display" pitchFamily="2" charset="0"/>
                <a:ea typeface="SF Pro Display" pitchFamily="2" charset="0"/>
              </a:rPr>
              <a:t>Example: Manufacturing Cycle Time</a:t>
            </a:r>
            <a:endParaRPr lang="en-GB" sz="1800" b="0" i="0" dirty="0">
              <a:solidFill>
                <a:srgbClr val="374151"/>
              </a:solidFill>
              <a:effectLst/>
              <a:latin typeface="SF Pro Display" pitchFamily="2" charset="0"/>
              <a:ea typeface="SF Pro Display" pitchFamily="2" charset="0"/>
            </a:endParaRPr>
          </a:p>
          <a:p>
            <a:pPr marL="0" indent="0" algn="l">
              <a:lnSpc>
                <a:spcPct val="100000"/>
              </a:lnSpc>
              <a:buNone/>
            </a:pPr>
            <a:r>
              <a:rPr lang="en-GB" sz="1800" b="0" i="0" dirty="0">
                <a:solidFill>
                  <a:srgbClr val="374151"/>
                </a:solidFill>
                <a:effectLst/>
                <a:latin typeface="SF Pro Display" pitchFamily="2" charset="0"/>
                <a:ea typeface="SF Pro Display" pitchFamily="2" charset="0"/>
              </a:rPr>
              <a:t>Consider a manufacturing process that produces a specific product. The process consists of multiple steps, from raw material acquisition to finished product assembly. Let's say the total elapsed time for the manufacturing process is 120 hours, and during that time, 30 production cycles were completed.</a:t>
            </a:r>
          </a:p>
          <a:p>
            <a:pPr marL="0" indent="0" algn="l">
              <a:lnSpc>
                <a:spcPct val="100000"/>
              </a:lnSpc>
              <a:buNone/>
            </a:pPr>
            <a:r>
              <a:rPr lang="en-GB" sz="1800" i="0" dirty="0">
                <a:solidFill>
                  <a:srgbClr val="374151"/>
                </a:solidFill>
                <a:effectLst/>
                <a:latin typeface="SF Pro Display" pitchFamily="2" charset="0"/>
                <a:ea typeface="SF Pro Display" pitchFamily="2" charset="0"/>
              </a:rPr>
              <a:t>Cycle Time = Total Elapsed Time / Number of Cycles Cycle Time = 120 hours / 30 cycles Cycle Time = 4 hours per cycle</a:t>
            </a:r>
          </a:p>
          <a:p>
            <a:pPr marL="0" indent="0" algn="l">
              <a:lnSpc>
                <a:spcPct val="100000"/>
              </a:lnSpc>
              <a:buNone/>
            </a:pPr>
            <a:r>
              <a:rPr lang="en-GB" sz="1800" b="1" i="0" dirty="0">
                <a:solidFill>
                  <a:srgbClr val="374151"/>
                </a:solidFill>
                <a:effectLst/>
                <a:latin typeface="SF Pro Display" pitchFamily="2" charset="0"/>
                <a:ea typeface="SF Pro Display" pitchFamily="2" charset="0"/>
              </a:rPr>
              <a:t>Interpretation:</a:t>
            </a:r>
            <a:r>
              <a:rPr lang="en-GB" sz="1800" b="0" i="0" dirty="0">
                <a:solidFill>
                  <a:srgbClr val="374151"/>
                </a:solidFill>
                <a:effectLst/>
                <a:latin typeface="SF Pro Display" pitchFamily="2" charset="0"/>
                <a:ea typeface="SF Pro Display" pitchFamily="2" charset="0"/>
              </a:rPr>
              <a:t> In this example, the calculated cycle time is 4 hours per cycle. This means it takes an average of 4 hours to complete each production cycle in the manufacturing process. Lower cycle times indicate faster process execution and improved efficiency.</a:t>
            </a:r>
          </a:p>
          <a:p>
            <a:pPr marL="0" indent="0">
              <a:lnSpc>
                <a:spcPct val="100000"/>
              </a:lnSpc>
              <a:buNone/>
            </a:pPr>
            <a:endParaRPr lang="en-GB" sz="1800" b="0" i="0" dirty="0">
              <a:solidFill>
                <a:srgbClr val="374151"/>
              </a:solidFill>
              <a:effectLst/>
              <a:latin typeface="SF Pro Display" pitchFamily="2" charset="0"/>
              <a:ea typeface="SF Pro Display" pitchFamily="2" charset="0"/>
            </a:endParaRPr>
          </a:p>
        </p:txBody>
      </p:sp>
      <p:sp>
        <p:nvSpPr>
          <p:cNvPr id="8" name="Rectangle 7">
            <a:extLst>
              <a:ext uri="{FF2B5EF4-FFF2-40B4-BE49-F238E27FC236}">
                <a16:creationId xmlns:a16="http://schemas.microsoft.com/office/drawing/2014/main" id="{A45B84B4-E3D6-6B67-ED0A-A1A3166DC573}"/>
              </a:ext>
            </a:extLst>
          </p:cNvPr>
          <p:cNvSpPr/>
          <p:nvPr/>
        </p:nvSpPr>
        <p:spPr>
          <a:xfrm>
            <a:off x="6672064" y="2583"/>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3825424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E4410C-4B3C-4C4A-95F9-AC7DD82351CC}"/>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5400" kern="1200" dirty="0">
                <a:solidFill>
                  <a:schemeClr val="bg2">
                    <a:lumMod val="25000"/>
                  </a:schemeClr>
                </a:solidFill>
                <a:latin typeface="SF Pro Display" pitchFamily="2" charset="0"/>
                <a:ea typeface="SF Pro Display" pitchFamily="2" charset="0"/>
              </a:rPr>
              <a:t>Table of Contents</a:t>
            </a:r>
          </a:p>
        </p:txBody>
      </p:sp>
      <p:sp>
        <p:nvSpPr>
          <p:cNvPr id="1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a:extLst>
              <a:ext uri="{FF2B5EF4-FFF2-40B4-BE49-F238E27FC236}">
                <a16:creationId xmlns:a16="http://schemas.microsoft.com/office/drawing/2014/main" id="{64FE3B9C-8ECC-47AE-9C2E-2AE44DF7DA87}"/>
              </a:ext>
            </a:extLst>
          </p:cNvPr>
          <p:cNvPicPr>
            <a:picLocks noGrp="1" noChangeAspect="1"/>
          </p:cNvPicPr>
          <p:nvPr>
            <p:ph type="pic" sz="quarter" idx="4294967295"/>
          </p:nvPr>
        </p:nvPicPr>
        <p:blipFill>
          <a:blip r:embed="rId3"/>
          <a:srcRect t="354" b="354"/>
          <a:stretch>
            <a:fillRect/>
          </a:stretch>
        </p:blipFill>
        <p:spPr>
          <a:xfrm>
            <a:off x="10439400" y="6173788"/>
            <a:ext cx="1401763" cy="496887"/>
          </a:xfrm>
        </p:spPr>
      </p:pic>
      <p:grpSp>
        <p:nvGrpSpPr>
          <p:cNvPr id="3" name="Group 2">
            <a:extLst>
              <a:ext uri="{FF2B5EF4-FFF2-40B4-BE49-F238E27FC236}">
                <a16:creationId xmlns:a16="http://schemas.microsoft.com/office/drawing/2014/main" id="{EE15780E-8E5D-DD3B-6C90-4B5DDA921B02}"/>
              </a:ext>
            </a:extLst>
          </p:cNvPr>
          <p:cNvGrpSpPr/>
          <p:nvPr/>
        </p:nvGrpSpPr>
        <p:grpSpPr>
          <a:xfrm>
            <a:off x="4601259" y="341968"/>
            <a:ext cx="7040093" cy="6471617"/>
            <a:chOff x="1559496" y="375441"/>
            <a:chExt cx="7040093" cy="6471617"/>
          </a:xfrm>
        </p:grpSpPr>
        <p:sp>
          <p:nvSpPr>
            <p:cNvPr id="5" name="Straight Connector 4">
              <a:extLst>
                <a:ext uri="{FF2B5EF4-FFF2-40B4-BE49-F238E27FC236}">
                  <a16:creationId xmlns:a16="http://schemas.microsoft.com/office/drawing/2014/main" id="{F35C2C7F-46FE-F12D-E80B-2801C85B0407}"/>
                </a:ext>
              </a:extLst>
            </p:cNvPr>
            <p:cNvSpPr/>
            <p:nvPr/>
          </p:nvSpPr>
          <p:spPr>
            <a:xfrm>
              <a:off x="1559496" y="375441"/>
              <a:ext cx="6900512" cy="0"/>
            </a:xfrm>
            <a:prstGeom prst="line">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6" name="Freeform 5">
              <a:extLst>
                <a:ext uri="{FF2B5EF4-FFF2-40B4-BE49-F238E27FC236}">
                  <a16:creationId xmlns:a16="http://schemas.microsoft.com/office/drawing/2014/main" id="{209DA5B1-647E-C756-E832-D17BBAADE571}"/>
                </a:ext>
              </a:extLst>
            </p:cNvPr>
            <p:cNvSpPr/>
            <p:nvPr/>
          </p:nvSpPr>
          <p:spPr>
            <a:xfrm>
              <a:off x="1683217" y="460081"/>
              <a:ext cx="6900512" cy="1296353"/>
            </a:xfrm>
            <a:custGeom>
              <a:avLst/>
              <a:gdLst>
                <a:gd name="connsiteX0" fmla="*/ 0 w 6900512"/>
                <a:gd name="connsiteY0" fmla="*/ 0 h 1296353"/>
                <a:gd name="connsiteX1" fmla="*/ 6900512 w 6900512"/>
                <a:gd name="connsiteY1" fmla="*/ 0 h 1296353"/>
                <a:gd name="connsiteX2" fmla="*/ 6900512 w 6900512"/>
                <a:gd name="connsiteY2" fmla="*/ 1296353 h 1296353"/>
                <a:gd name="connsiteX3" fmla="*/ 0 w 6900512"/>
                <a:gd name="connsiteY3" fmla="*/ 1296353 h 1296353"/>
                <a:gd name="connsiteX4" fmla="*/ 0 w 6900512"/>
                <a:gd name="connsiteY4" fmla="*/ 0 h 129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296353">
                  <a:moveTo>
                    <a:pt x="0" y="0"/>
                  </a:moveTo>
                  <a:lnTo>
                    <a:pt x="6900512" y="0"/>
                  </a:lnTo>
                  <a:lnTo>
                    <a:pt x="6900512" y="1296353"/>
                  </a:lnTo>
                  <a:lnTo>
                    <a:pt x="0" y="1296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2" spcCol="1270" anchor="t" anchorCtr="0">
              <a:noAutofit/>
            </a:bodyPr>
            <a:lstStyle/>
            <a:p>
              <a:pPr marL="0" lvl="0" indent="0" algn="l" defTabSz="800100">
                <a:lnSpc>
                  <a:spcPct val="90000"/>
                </a:lnSpc>
                <a:spcBef>
                  <a:spcPct val="0"/>
                </a:spcBef>
                <a:spcAft>
                  <a:spcPct val="35000"/>
                </a:spcAft>
                <a:buNone/>
              </a:pPr>
              <a:r>
                <a:rPr lang="en-US" sz="1800" b="1" kern="1200" dirty="0">
                  <a:latin typeface="SF Pro Display" pitchFamily="2" charset="0"/>
                  <a:ea typeface="SF Pro Display" pitchFamily="2" charset="0"/>
                </a:rPr>
                <a:t>Define</a:t>
              </a:r>
              <a:r>
                <a:rPr lang="en-US" sz="1800" kern="1200" dirty="0">
                  <a:latin typeface="SF Pro Display" pitchFamily="2" charset="0"/>
                  <a:ea typeface="SF Pro Display" pitchFamily="2" charset="0"/>
                </a:rPr>
                <a:t> </a:t>
              </a:r>
              <a:br>
                <a:rPr lang="en-US" sz="180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Project Charter</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SIPOC Diagram</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Value Stream Map</a:t>
              </a:r>
            </a:p>
            <a:p>
              <a:pPr marL="0" lvl="0" indent="0" algn="l" defTabSz="800100">
                <a:lnSpc>
                  <a:spcPct val="90000"/>
                </a:lnSpc>
                <a:spcBef>
                  <a:spcPct val="0"/>
                </a:spcBef>
                <a:spcAft>
                  <a:spcPct val="35000"/>
                </a:spcAft>
                <a:buNone/>
              </a:pP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Voice of the Customer analysis</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Jobs to Be Done </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- 5S</a:t>
              </a:r>
              <a:br>
                <a:rPr lang="en-US" sz="1800" b="0" kern="1200" dirty="0">
                  <a:latin typeface="SF Pro Display" pitchFamily="2" charset="0"/>
                  <a:ea typeface="SF Pro Display" pitchFamily="2" charset="0"/>
                </a:rPr>
              </a:br>
              <a:endParaRPr lang="en-US" sz="1800" kern="1200" dirty="0">
                <a:latin typeface="SF Pro Display" pitchFamily="2" charset="0"/>
                <a:ea typeface="SF Pro Display" pitchFamily="2" charset="0"/>
              </a:endParaRPr>
            </a:p>
          </p:txBody>
        </p:sp>
        <p:sp>
          <p:nvSpPr>
            <p:cNvPr id="8" name="Straight Connector 7">
              <a:extLst>
                <a:ext uri="{FF2B5EF4-FFF2-40B4-BE49-F238E27FC236}">
                  <a16:creationId xmlns:a16="http://schemas.microsoft.com/office/drawing/2014/main" id="{09F01770-1C36-6D7D-A666-3C231ADE9AB3}"/>
                </a:ext>
              </a:extLst>
            </p:cNvPr>
            <p:cNvSpPr/>
            <p:nvPr/>
          </p:nvSpPr>
          <p:spPr>
            <a:xfrm>
              <a:off x="1559496" y="1671794"/>
              <a:ext cx="6900512" cy="0"/>
            </a:xfrm>
            <a:prstGeom prst="line">
              <a:avLst/>
            </a:prstGeom>
          </p:spPr>
          <p:style>
            <a:lnRef idx="2">
              <a:schemeClr val="accent2">
                <a:hueOff val="2784374"/>
                <a:satOff val="5756"/>
                <a:lumOff val="3334"/>
                <a:alphaOff val="0"/>
              </a:schemeClr>
            </a:lnRef>
            <a:fillRef idx="1">
              <a:schemeClr val="accent2">
                <a:hueOff val="2784374"/>
                <a:satOff val="5756"/>
                <a:lumOff val="3334"/>
                <a:alphaOff val="0"/>
              </a:schemeClr>
            </a:fillRef>
            <a:effectRef idx="0">
              <a:schemeClr val="accent2">
                <a:hueOff val="2784374"/>
                <a:satOff val="5756"/>
                <a:lumOff val="3334"/>
                <a:alphaOff val="0"/>
              </a:schemeClr>
            </a:effectRef>
            <a:fontRef idx="minor">
              <a:schemeClr val="lt1"/>
            </a:fontRef>
          </p:style>
        </p:sp>
        <p:sp>
          <p:nvSpPr>
            <p:cNvPr id="10" name="Freeform 9">
              <a:extLst>
                <a:ext uri="{FF2B5EF4-FFF2-40B4-BE49-F238E27FC236}">
                  <a16:creationId xmlns:a16="http://schemas.microsoft.com/office/drawing/2014/main" id="{C0A51C22-F79A-4AE6-E29C-8F7A761E78F0}"/>
                </a:ext>
              </a:extLst>
            </p:cNvPr>
            <p:cNvSpPr/>
            <p:nvPr/>
          </p:nvSpPr>
          <p:spPr>
            <a:xfrm>
              <a:off x="1677270" y="1734072"/>
              <a:ext cx="6900512" cy="1296353"/>
            </a:xfrm>
            <a:custGeom>
              <a:avLst/>
              <a:gdLst>
                <a:gd name="connsiteX0" fmla="*/ 0 w 6900512"/>
                <a:gd name="connsiteY0" fmla="*/ 0 h 1296353"/>
                <a:gd name="connsiteX1" fmla="*/ 6900512 w 6900512"/>
                <a:gd name="connsiteY1" fmla="*/ 0 h 1296353"/>
                <a:gd name="connsiteX2" fmla="*/ 6900512 w 6900512"/>
                <a:gd name="connsiteY2" fmla="*/ 1296353 h 1296353"/>
                <a:gd name="connsiteX3" fmla="*/ 0 w 6900512"/>
                <a:gd name="connsiteY3" fmla="*/ 1296353 h 1296353"/>
                <a:gd name="connsiteX4" fmla="*/ 0 w 6900512"/>
                <a:gd name="connsiteY4" fmla="*/ 0 h 129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296353">
                  <a:moveTo>
                    <a:pt x="0" y="0"/>
                  </a:moveTo>
                  <a:lnTo>
                    <a:pt x="6900512" y="0"/>
                  </a:lnTo>
                  <a:lnTo>
                    <a:pt x="6900512" y="1296353"/>
                  </a:lnTo>
                  <a:lnTo>
                    <a:pt x="0" y="1296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2" spcCol="1270" anchor="t" anchorCtr="0">
              <a:noAutofit/>
            </a:bodyPr>
            <a:lstStyle/>
            <a:p>
              <a:pPr marL="0" lvl="0" indent="0" algn="l" defTabSz="800100">
                <a:lnSpc>
                  <a:spcPct val="90000"/>
                </a:lnSpc>
                <a:spcBef>
                  <a:spcPct val="0"/>
                </a:spcBef>
                <a:spcAft>
                  <a:spcPct val="35000"/>
                </a:spcAft>
                <a:buNone/>
              </a:pPr>
              <a:r>
                <a:rPr lang="en-US" sz="1800" b="1" kern="1200" dirty="0">
                  <a:latin typeface="SF Pro Display" pitchFamily="2" charset="0"/>
                  <a:ea typeface="SF Pro Display" pitchFamily="2" charset="0"/>
                </a:rPr>
                <a:t>Measure</a:t>
              </a:r>
              <a:br>
                <a:rPr lang="en-US" sz="180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Data Collection Plan</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Measurements for LSS: DPU, DPMO, RTY, Cycle Time, COPQ</a:t>
              </a:r>
            </a:p>
            <a:p>
              <a:pPr marL="0" lvl="0" indent="0" algn="l" defTabSz="800100">
                <a:lnSpc>
                  <a:spcPct val="90000"/>
                </a:lnSpc>
                <a:spcBef>
                  <a:spcPct val="0"/>
                </a:spcBef>
                <a:spcAft>
                  <a:spcPct val="35000"/>
                </a:spcAft>
                <a:buNone/>
              </a:pPr>
              <a:endParaRPr lang="en-US" dirty="0">
                <a:latin typeface="SF Pro Display" pitchFamily="2" charset="0"/>
                <a:ea typeface="SF Pro Display" pitchFamily="2" charset="0"/>
              </a:endParaRPr>
            </a:p>
            <a:p>
              <a:pPr marL="0" lvl="0" indent="0" algn="l" defTabSz="800100">
                <a:lnSpc>
                  <a:spcPct val="90000"/>
                </a:lnSpc>
                <a:spcBef>
                  <a:spcPct val="0"/>
                </a:spcBef>
                <a:spcAft>
                  <a:spcPct val="35000"/>
                </a:spcAft>
                <a:buNone/>
              </a:pPr>
              <a:endParaRPr lang="en-US" sz="1800" b="0" kern="1200" dirty="0">
                <a:latin typeface="SF Pro Display" pitchFamily="2" charset="0"/>
                <a:ea typeface="SF Pro Display" pitchFamily="2" charset="0"/>
              </a:endParaRPr>
            </a:p>
            <a:p>
              <a:pPr marL="0" lvl="0" indent="0" algn="l" defTabSz="800100">
                <a:lnSpc>
                  <a:spcPct val="90000"/>
                </a:lnSpc>
                <a:spcBef>
                  <a:spcPct val="0"/>
                </a:spcBef>
                <a:spcAft>
                  <a:spcPct val="35000"/>
                </a:spcAft>
                <a:buNone/>
              </a:pP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Visualizing your data: Process Map, Histogram, Pareto Charts</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Gemba Walk</a:t>
              </a:r>
              <a:br>
                <a:rPr lang="en-US" sz="1800" b="0" kern="1200" dirty="0">
                  <a:latin typeface="SF Pro Display" pitchFamily="2" charset="0"/>
                  <a:ea typeface="SF Pro Display" pitchFamily="2" charset="0"/>
                </a:rPr>
              </a:br>
              <a:br>
                <a:rPr lang="en-US" sz="1800" b="0" kern="1200" dirty="0">
                  <a:latin typeface="SF Pro Display" pitchFamily="2" charset="0"/>
                  <a:ea typeface="SF Pro Display" pitchFamily="2" charset="0"/>
                </a:rPr>
              </a:br>
              <a:br>
                <a:rPr lang="en-US" sz="1800" b="0" kern="1200" dirty="0">
                  <a:latin typeface="SF Pro Display" pitchFamily="2" charset="0"/>
                  <a:ea typeface="SF Pro Display" pitchFamily="2" charset="0"/>
                </a:rPr>
              </a:br>
              <a:br>
                <a:rPr lang="en-US" sz="1800" b="0" kern="1200" dirty="0">
                  <a:latin typeface="SF Pro Display" pitchFamily="2" charset="0"/>
                  <a:ea typeface="SF Pro Display" pitchFamily="2" charset="0"/>
                </a:rPr>
              </a:br>
              <a:endParaRPr lang="en-US" sz="1800" kern="1200" dirty="0">
                <a:latin typeface="SF Pro Display" pitchFamily="2" charset="0"/>
                <a:ea typeface="SF Pro Display" pitchFamily="2" charset="0"/>
              </a:endParaRPr>
            </a:p>
          </p:txBody>
        </p:sp>
        <p:sp>
          <p:nvSpPr>
            <p:cNvPr id="11" name="Straight Connector 10">
              <a:extLst>
                <a:ext uri="{FF2B5EF4-FFF2-40B4-BE49-F238E27FC236}">
                  <a16:creationId xmlns:a16="http://schemas.microsoft.com/office/drawing/2014/main" id="{7010B211-429D-6E6E-D5CD-E22E6BCE4BC8}"/>
                </a:ext>
              </a:extLst>
            </p:cNvPr>
            <p:cNvSpPr/>
            <p:nvPr/>
          </p:nvSpPr>
          <p:spPr>
            <a:xfrm>
              <a:off x="1559496" y="2968148"/>
              <a:ext cx="6900512" cy="0"/>
            </a:xfrm>
            <a:prstGeom prst="line">
              <a:avLst/>
            </a:prstGeom>
          </p:spPr>
          <p:style>
            <a:lnRef idx="2">
              <a:schemeClr val="accent2">
                <a:hueOff val="5568748"/>
                <a:satOff val="11511"/>
                <a:lumOff val="6667"/>
                <a:alphaOff val="0"/>
              </a:schemeClr>
            </a:lnRef>
            <a:fillRef idx="1">
              <a:schemeClr val="accent2">
                <a:hueOff val="5568748"/>
                <a:satOff val="11511"/>
                <a:lumOff val="6667"/>
                <a:alphaOff val="0"/>
              </a:schemeClr>
            </a:fillRef>
            <a:effectRef idx="0">
              <a:schemeClr val="accent2">
                <a:hueOff val="5568748"/>
                <a:satOff val="11511"/>
                <a:lumOff val="6667"/>
                <a:alphaOff val="0"/>
              </a:schemeClr>
            </a:effectRef>
            <a:fontRef idx="minor">
              <a:schemeClr val="lt1"/>
            </a:fontRef>
          </p:style>
        </p:sp>
        <p:sp>
          <p:nvSpPr>
            <p:cNvPr id="12" name="Freeform 11">
              <a:extLst>
                <a:ext uri="{FF2B5EF4-FFF2-40B4-BE49-F238E27FC236}">
                  <a16:creationId xmlns:a16="http://schemas.microsoft.com/office/drawing/2014/main" id="{C8BFCB42-34F1-4F00-029C-36CB288414F7}"/>
                </a:ext>
              </a:extLst>
            </p:cNvPr>
            <p:cNvSpPr/>
            <p:nvPr/>
          </p:nvSpPr>
          <p:spPr>
            <a:xfrm>
              <a:off x="1698943" y="3056134"/>
              <a:ext cx="6900512" cy="1296353"/>
            </a:xfrm>
            <a:custGeom>
              <a:avLst/>
              <a:gdLst>
                <a:gd name="connsiteX0" fmla="*/ 0 w 6900512"/>
                <a:gd name="connsiteY0" fmla="*/ 0 h 1296353"/>
                <a:gd name="connsiteX1" fmla="*/ 6900512 w 6900512"/>
                <a:gd name="connsiteY1" fmla="*/ 0 h 1296353"/>
                <a:gd name="connsiteX2" fmla="*/ 6900512 w 6900512"/>
                <a:gd name="connsiteY2" fmla="*/ 1296353 h 1296353"/>
                <a:gd name="connsiteX3" fmla="*/ 0 w 6900512"/>
                <a:gd name="connsiteY3" fmla="*/ 1296353 h 1296353"/>
                <a:gd name="connsiteX4" fmla="*/ 0 w 6900512"/>
                <a:gd name="connsiteY4" fmla="*/ 0 h 129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296353">
                  <a:moveTo>
                    <a:pt x="0" y="0"/>
                  </a:moveTo>
                  <a:lnTo>
                    <a:pt x="6900512" y="0"/>
                  </a:lnTo>
                  <a:lnTo>
                    <a:pt x="6900512" y="1296353"/>
                  </a:lnTo>
                  <a:lnTo>
                    <a:pt x="0" y="1296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SF Pro Display" pitchFamily="2" charset="0"/>
                  <a:ea typeface="SF Pro Display" pitchFamily="2" charset="0"/>
                </a:rPr>
                <a:t>Analyze</a:t>
              </a:r>
              <a:br>
                <a:rPr lang="en-US" sz="1800" kern="1200" dirty="0">
                  <a:latin typeface="SF Pro Display" pitchFamily="2" charset="0"/>
                  <a:ea typeface="SF Pro Display" pitchFamily="2" charset="0"/>
                </a:rPr>
              </a:br>
              <a:r>
                <a:rPr lang="en-US" sz="1800" kern="1200" dirty="0">
                  <a:latin typeface="SF Pro Display" pitchFamily="2" charset="0"/>
                  <a:ea typeface="SF Pro Display" pitchFamily="2" charset="0"/>
                </a:rPr>
                <a:t>- Quantitative: </a:t>
              </a:r>
              <a:r>
                <a:rPr lang="en-US" sz="1800" b="0" kern="1200" dirty="0">
                  <a:latin typeface="SF Pro Display" pitchFamily="2" charset="0"/>
                  <a:ea typeface="SF Pro Display" pitchFamily="2" charset="0"/>
                </a:rPr>
                <a:t>Regression analysis, Histogram, Pareto Charts</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a:t>
              </a:r>
              <a:r>
                <a:rPr lang="en-US" sz="1800" kern="1200" dirty="0">
                  <a:latin typeface="SF Pro Display" pitchFamily="2" charset="0"/>
                  <a:ea typeface="SF Pro Display" pitchFamily="2" charset="0"/>
                </a:rPr>
                <a:t>Qualitative: </a:t>
              </a:r>
              <a:r>
                <a:rPr lang="en-US" sz="1800" b="0" kern="1200" dirty="0">
                  <a:latin typeface="SF Pro Display" pitchFamily="2" charset="0"/>
                  <a:ea typeface="SF Pro Display" pitchFamily="2" charset="0"/>
                </a:rPr>
                <a:t>5 Whys, FMEA, Fishbone Diagram, XY Matrix</a:t>
              </a:r>
              <a:br>
                <a:rPr lang="en-US" sz="1800" b="0" kern="1200" dirty="0">
                  <a:latin typeface="SF Pro Display" pitchFamily="2" charset="0"/>
                  <a:ea typeface="SF Pro Display" pitchFamily="2" charset="0"/>
                </a:rPr>
              </a:br>
              <a:endParaRPr lang="en-US" sz="1800" kern="1200" dirty="0">
                <a:latin typeface="SF Pro Display" pitchFamily="2" charset="0"/>
                <a:ea typeface="SF Pro Display" pitchFamily="2" charset="0"/>
              </a:endParaRPr>
            </a:p>
          </p:txBody>
        </p:sp>
        <p:sp>
          <p:nvSpPr>
            <p:cNvPr id="14" name="Straight Connector 13">
              <a:extLst>
                <a:ext uri="{FF2B5EF4-FFF2-40B4-BE49-F238E27FC236}">
                  <a16:creationId xmlns:a16="http://schemas.microsoft.com/office/drawing/2014/main" id="{5426F2D3-F011-07BF-EB78-31B9A7A0BE8A}"/>
                </a:ext>
              </a:extLst>
            </p:cNvPr>
            <p:cNvSpPr/>
            <p:nvPr/>
          </p:nvSpPr>
          <p:spPr>
            <a:xfrm>
              <a:off x="1559496" y="4264501"/>
              <a:ext cx="6900512" cy="0"/>
            </a:xfrm>
            <a:prstGeom prst="line">
              <a:avLst/>
            </a:prstGeom>
          </p:spPr>
          <p:style>
            <a:lnRef idx="2">
              <a:schemeClr val="accent2">
                <a:hueOff val="8353122"/>
                <a:satOff val="17267"/>
                <a:lumOff val="10001"/>
                <a:alphaOff val="0"/>
              </a:schemeClr>
            </a:lnRef>
            <a:fillRef idx="1">
              <a:schemeClr val="accent2">
                <a:hueOff val="8353122"/>
                <a:satOff val="17267"/>
                <a:lumOff val="10001"/>
                <a:alphaOff val="0"/>
              </a:schemeClr>
            </a:fillRef>
            <a:effectRef idx="0">
              <a:schemeClr val="accent2">
                <a:hueOff val="8353122"/>
                <a:satOff val="17267"/>
                <a:lumOff val="10001"/>
                <a:alphaOff val="0"/>
              </a:schemeClr>
            </a:effectRef>
            <a:fontRef idx="minor">
              <a:schemeClr val="lt1"/>
            </a:fontRef>
          </p:style>
        </p:sp>
        <p:sp>
          <p:nvSpPr>
            <p:cNvPr id="16" name="Freeform 15">
              <a:extLst>
                <a:ext uri="{FF2B5EF4-FFF2-40B4-BE49-F238E27FC236}">
                  <a16:creationId xmlns:a16="http://schemas.microsoft.com/office/drawing/2014/main" id="{31E7F587-65C1-49EE-E157-515C42798AB8}"/>
                </a:ext>
              </a:extLst>
            </p:cNvPr>
            <p:cNvSpPr/>
            <p:nvPr/>
          </p:nvSpPr>
          <p:spPr>
            <a:xfrm>
              <a:off x="1699077" y="4319387"/>
              <a:ext cx="6900512" cy="1375334"/>
            </a:xfrm>
            <a:custGeom>
              <a:avLst/>
              <a:gdLst>
                <a:gd name="connsiteX0" fmla="*/ 0 w 6900512"/>
                <a:gd name="connsiteY0" fmla="*/ 0 h 1296353"/>
                <a:gd name="connsiteX1" fmla="*/ 6900512 w 6900512"/>
                <a:gd name="connsiteY1" fmla="*/ 0 h 1296353"/>
                <a:gd name="connsiteX2" fmla="*/ 6900512 w 6900512"/>
                <a:gd name="connsiteY2" fmla="*/ 1296353 h 1296353"/>
                <a:gd name="connsiteX3" fmla="*/ 0 w 6900512"/>
                <a:gd name="connsiteY3" fmla="*/ 1296353 h 1296353"/>
                <a:gd name="connsiteX4" fmla="*/ 0 w 6900512"/>
                <a:gd name="connsiteY4" fmla="*/ 0 h 129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296353">
                  <a:moveTo>
                    <a:pt x="0" y="0"/>
                  </a:moveTo>
                  <a:lnTo>
                    <a:pt x="6900512" y="0"/>
                  </a:lnTo>
                  <a:lnTo>
                    <a:pt x="6900512" y="1296353"/>
                  </a:lnTo>
                  <a:lnTo>
                    <a:pt x="0" y="1296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2" spcCol="1270" anchor="t" anchorCtr="0">
              <a:noAutofit/>
            </a:bodyPr>
            <a:lstStyle/>
            <a:p>
              <a:pPr marL="0" lvl="0" indent="0" algn="l" defTabSz="800100">
                <a:lnSpc>
                  <a:spcPct val="90000"/>
                </a:lnSpc>
                <a:spcBef>
                  <a:spcPct val="0"/>
                </a:spcBef>
                <a:spcAft>
                  <a:spcPct val="35000"/>
                </a:spcAft>
                <a:buNone/>
              </a:pPr>
              <a:r>
                <a:rPr lang="en-US" sz="1800" b="1" kern="1200" dirty="0">
                  <a:latin typeface="SF Pro Display" pitchFamily="2" charset="0"/>
                  <a:ea typeface="SF Pro Display" pitchFamily="2" charset="0"/>
                </a:rPr>
                <a:t>Improve</a:t>
              </a:r>
              <a:br>
                <a:rPr lang="en-US" sz="180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Brainstorming and idea generation</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Design for Experiments (DOE)</a:t>
              </a:r>
            </a:p>
            <a:p>
              <a:pPr marL="0" lvl="0" indent="0" algn="l" defTabSz="800100">
                <a:lnSpc>
                  <a:spcPct val="90000"/>
                </a:lnSpc>
                <a:spcBef>
                  <a:spcPct val="0"/>
                </a:spcBef>
                <a:spcAft>
                  <a:spcPct val="35000"/>
                </a:spcAft>
                <a:buNone/>
              </a:pPr>
              <a:endParaRPr lang="en-US" dirty="0">
                <a:latin typeface="SF Pro Display" pitchFamily="2" charset="0"/>
                <a:ea typeface="SF Pro Display" pitchFamily="2" charset="0"/>
              </a:endParaRPr>
            </a:p>
            <a:p>
              <a:pPr marL="0" lvl="0" indent="0" algn="l" defTabSz="800100">
                <a:lnSpc>
                  <a:spcPct val="90000"/>
                </a:lnSpc>
                <a:spcBef>
                  <a:spcPct val="0"/>
                </a:spcBef>
                <a:spcAft>
                  <a:spcPct val="35000"/>
                </a:spcAft>
                <a:buNone/>
              </a:pP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How Might We Statements (HMW)</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FMEA</a:t>
              </a:r>
              <a:br>
                <a:rPr lang="en-US" sz="1800" b="0" kern="1200" dirty="0">
                  <a:latin typeface="SF Pro Display" pitchFamily="2" charset="0"/>
                  <a:ea typeface="SF Pro Display" pitchFamily="2" charset="0"/>
                </a:rPr>
              </a:br>
              <a:endParaRPr lang="en-US" sz="1800" kern="1200" dirty="0">
                <a:latin typeface="SF Pro Display" pitchFamily="2" charset="0"/>
                <a:ea typeface="SF Pro Display" pitchFamily="2" charset="0"/>
              </a:endParaRPr>
            </a:p>
          </p:txBody>
        </p:sp>
        <p:sp>
          <p:nvSpPr>
            <p:cNvPr id="17" name="Straight Connector 16">
              <a:extLst>
                <a:ext uri="{FF2B5EF4-FFF2-40B4-BE49-F238E27FC236}">
                  <a16:creationId xmlns:a16="http://schemas.microsoft.com/office/drawing/2014/main" id="{75194D75-81B8-014E-00ED-70319480F4B7}"/>
                </a:ext>
              </a:extLst>
            </p:cNvPr>
            <p:cNvSpPr/>
            <p:nvPr/>
          </p:nvSpPr>
          <p:spPr>
            <a:xfrm>
              <a:off x="1559496" y="5560855"/>
              <a:ext cx="6900512" cy="0"/>
            </a:xfrm>
            <a:prstGeom prst="line">
              <a:avLst/>
            </a:prstGeom>
          </p:spPr>
          <p:style>
            <a:lnRef idx="2">
              <a:schemeClr val="accent2">
                <a:hueOff val="11137496"/>
                <a:satOff val="23023"/>
                <a:lumOff val="13334"/>
                <a:alphaOff val="0"/>
              </a:schemeClr>
            </a:lnRef>
            <a:fillRef idx="1">
              <a:schemeClr val="accent2">
                <a:hueOff val="11137496"/>
                <a:satOff val="23023"/>
                <a:lumOff val="13334"/>
                <a:alphaOff val="0"/>
              </a:schemeClr>
            </a:fillRef>
            <a:effectRef idx="0">
              <a:schemeClr val="accent2">
                <a:hueOff val="11137496"/>
                <a:satOff val="23023"/>
                <a:lumOff val="13334"/>
                <a:alphaOff val="0"/>
              </a:schemeClr>
            </a:effectRef>
            <a:fontRef idx="minor">
              <a:schemeClr val="lt1"/>
            </a:fontRef>
          </p:style>
        </p:sp>
        <p:sp>
          <p:nvSpPr>
            <p:cNvPr id="18" name="Freeform 17">
              <a:extLst>
                <a:ext uri="{FF2B5EF4-FFF2-40B4-BE49-F238E27FC236}">
                  <a16:creationId xmlns:a16="http://schemas.microsoft.com/office/drawing/2014/main" id="{934D9FD2-6BF4-542F-7CAD-654C1B7A3A82}"/>
                </a:ext>
              </a:extLst>
            </p:cNvPr>
            <p:cNvSpPr/>
            <p:nvPr/>
          </p:nvSpPr>
          <p:spPr>
            <a:xfrm>
              <a:off x="1669373" y="5550705"/>
              <a:ext cx="6900512" cy="1296353"/>
            </a:xfrm>
            <a:custGeom>
              <a:avLst/>
              <a:gdLst>
                <a:gd name="connsiteX0" fmla="*/ 0 w 6900512"/>
                <a:gd name="connsiteY0" fmla="*/ 0 h 1296353"/>
                <a:gd name="connsiteX1" fmla="*/ 6900512 w 6900512"/>
                <a:gd name="connsiteY1" fmla="*/ 0 h 1296353"/>
                <a:gd name="connsiteX2" fmla="*/ 6900512 w 6900512"/>
                <a:gd name="connsiteY2" fmla="*/ 1296353 h 1296353"/>
                <a:gd name="connsiteX3" fmla="*/ 0 w 6900512"/>
                <a:gd name="connsiteY3" fmla="*/ 1296353 h 1296353"/>
                <a:gd name="connsiteX4" fmla="*/ 0 w 6900512"/>
                <a:gd name="connsiteY4" fmla="*/ 0 h 129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296353">
                  <a:moveTo>
                    <a:pt x="0" y="0"/>
                  </a:moveTo>
                  <a:lnTo>
                    <a:pt x="6900512" y="0"/>
                  </a:lnTo>
                  <a:lnTo>
                    <a:pt x="6900512" y="1296353"/>
                  </a:lnTo>
                  <a:lnTo>
                    <a:pt x="0" y="1296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SF Pro Display" pitchFamily="2" charset="0"/>
                  <a:ea typeface="SF Pro Display" pitchFamily="2" charset="0"/>
                </a:rPr>
                <a:t>Control</a:t>
              </a:r>
              <a:br>
                <a:rPr lang="en-US" sz="180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Control Plan</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Statistical Process Control (SPC)</a:t>
              </a:r>
              <a:br>
                <a:rPr lang="en-US" sz="1800" b="0" kern="1200" dirty="0">
                  <a:latin typeface="SF Pro Display" pitchFamily="2" charset="0"/>
                  <a:ea typeface="SF Pro Display" pitchFamily="2" charset="0"/>
                </a:rPr>
              </a:br>
              <a:r>
                <a:rPr lang="en-US" sz="1800" b="0" kern="1200" dirty="0">
                  <a:latin typeface="SF Pro Display" pitchFamily="2" charset="0"/>
                  <a:ea typeface="SF Pro Display" pitchFamily="2" charset="0"/>
                </a:rPr>
                <a:t>- Standard Operating Procedures (SOP)</a:t>
              </a:r>
              <a:endParaRPr lang="en-US" sz="1800" kern="1200" dirty="0">
                <a:latin typeface="SF Pro Display" pitchFamily="2" charset="0"/>
                <a:ea typeface="SF Pro Display" pitchFamily="2" charset="0"/>
              </a:endParaRPr>
            </a:p>
          </p:txBody>
        </p:sp>
      </p:grpSp>
    </p:spTree>
    <p:extLst>
      <p:ext uri="{BB962C8B-B14F-4D97-AF65-F5344CB8AC3E}">
        <p14:creationId xmlns:p14="http://schemas.microsoft.com/office/powerpoint/2010/main" val="897450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le of coins on a white surface&#10;&#10;Description automatically generated">
            <a:extLst>
              <a:ext uri="{FF2B5EF4-FFF2-40B4-BE49-F238E27FC236}">
                <a16:creationId xmlns:a16="http://schemas.microsoft.com/office/drawing/2014/main" id="{01BBE256-632D-A5C4-BAD6-E36BCC51E122}"/>
              </a:ext>
            </a:extLst>
          </p:cNvPr>
          <p:cNvPicPr>
            <a:picLocks noGrp="1" noChangeAspect="1"/>
          </p:cNvPicPr>
          <p:nvPr>
            <p:ph type="pic" idx="1"/>
          </p:nvPr>
        </p:nvPicPr>
        <p:blipFill>
          <a:blip r:embed="rId3"/>
          <a:srcRect t="3757" b="3757"/>
          <a:stretch>
            <a:fillRect/>
          </a:stretch>
        </p:blipFill>
        <p:spPr/>
      </p:pic>
      <p:sp>
        <p:nvSpPr>
          <p:cNvPr id="2" name="Title 1">
            <a:extLst>
              <a:ext uri="{FF2B5EF4-FFF2-40B4-BE49-F238E27FC236}">
                <a16:creationId xmlns:a16="http://schemas.microsoft.com/office/drawing/2014/main" id="{B3DD5EBA-2C4E-808D-C449-DC3FFD3F9580}"/>
              </a:ext>
            </a:extLst>
          </p:cNvPr>
          <p:cNvSpPr>
            <a:spLocks noGrp="1"/>
          </p:cNvSpPr>
          <p:nvPr>
            <p:ph type="title"/>
          </p:nvPr>
        </p:nvSpPr>
        <p:spPr/>
        <p:txBody>
          <a:bodyPr/>
          <a:lstStyle/>
          <a:p>
            <a:r>
              <a:rPr lang="en-GB" i="0" dirty="0">
                <a:solidFill>
                  <a:schemeClr val="bg2">
                    <a:lumMod val="25000"/>
                  </a:schemeClr>
                </a:solidFill>
                <a:effectLst/>
                <a:latin typeface="SF Pro Display" pitchFamily="2" charset="0"/>
                <a:ea typeface="SF Pro Display" pitchFamily="2" charset="0"/>
              </a:rPr>
              <a:t>Cost of Poor Quality (COPQ)</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BFF0A771-A75B-D800-0986-18BF735333D9}"/>
              </a:ext>
            </a:extLst>
          </p:cNvPr>
          <p:cNvSpPr>
            <a:spLocks noGrp="1"/>
          </p:cNvSpPr>
          <p:nvPr>
            <p:ph type="body" sz="half" idx="2"/>
          </p:nvPr>
        </p:nvSpPr>
        <p:spPr>
          <a:xfrm>
            <a:off x="551384" y="1535342"/>
            <a:ext cx="5976664" cy="4401184"/>
          </a:xfrm>
        </p:spPr>
        <p:txBody>
          <a:bodyPr>
            <a:noAutofit/>
          </a:bodyPr>
          <a:lstStyle/>
          <a:p>
            <a:pPr marL="0" indent="0" algn="l">
              <a:lnSpc>
                <a:spcPct val="100000"/>
              </a:lnSpc>
              <a:buNone/>
            </a:pPr>
            <a:r>
              <a:rPr lang="en-GB" sz="1500" b="1" i="0" dirty="0">
                <a:solidFill>
                  <a:srgbClr val="374151"/>
                </a:solidFill>
                <a:effectLst/>
                <a:latin typeface="SF Pro Display" pitchFamily="2" charset="0"/>
                <a:ea typeface="SF Pro Display" pitchFamily="2" charset="0"/>
              </a:rPr>
              <a:t>Formula for Calculating COPQ:</a:t>
            </a:r>
            <a:r>
              <a:rPr lang="en-GB" sz="1500" b="0" i="0" dirty="0">
                <a:solidFill>
                  <a:srgbClr val="374151"/>
                </a:solidFill>
                <a:effectLst/>
                <a:latin typeface="SF Pro Display" pitchFamily="2" charset="0"/>
                <a:ea typeface="SF Pro Display" pitchFamily="2" charset="0"/>
              </a:rPr>
              <a:t> COPQ = Internal Failure Costs + External Failure Costs + Appraisal Costs + Prevention Costs</a:t>
            </a:r>
          </a:p>
          <a:p>
            <a:pPr marL="0" indent="0" algn="l">
              <a:lnSpc>
                <a:spcPct val="100000"/>
              </a:lnSpc>
              <a:buNone/>
            </a:pPr>
            <a:r>
              <a:rPr lang="en-GB" sz="1500" b="1" i="0" dirty="0">
                <a:solidFill>
                  <a:srgbClr val="374151"/>
                </a:solidFill>
                <a:effectLst/>
                <a:latin typeface="SF Pro Display" pitchFamily="2" charset="0"/>
                <a:ea typeface="SF Pro Display" pitchFamily="2" charset="0"/>
              </a:rPr>
              <a:t>Example: Manufacturing COPQ</a:t>
            </a:r>
            <a:endParaRPr lang="en-GB" sz="1500" b="0" i="0" dirty="0">
              <a:solidFill>
                <a:srgbClr val="374151"/>
              </a:solidFill>
              <a:effectLst/>
              <a:latin typeface="SF Pro Display" pitchFamily="2" charset="0"/>
              <a:ea typeface="SF Pro Display" pitchFamily="2" charset="0"/>
            </a:endParaRPr>
          </a:p>
          <a:p>
            <a:pPr marL="0" indent="0" algn="l">
              <a:lnSpc>
                <a:spcPct val="100000"/>
              </a:lnSpc>
              <a:buNone/>
            </a:pPr>
            <a:r>
              <a:rPr lang="en-GB" sz="1500" b="0" i="0" dirty="0">
                <a:solidFill>
                  <a:srgbClr val="374151"/>
                </a:solidFill>
                <a:effectLst/>
                <a:latin typeface="SF Pro Display" pitchFamily="2" charset="0"/>
                <a:ea typeface="SF Pro Display" pitchFamily="2" charset="0"/>
              </a:rPr>
              <a:t>Consider a manufacturing company that produces electronic devices. The COPQ components are as follows:</a:t>
            </a:r>
          </a:p>
          <a:p>
            <a:pPr marL="0" indent="0">
              <a:lnSpc>
                <a:spcPct val="100000"/>
              </a:lnSpc>
              <a:buNone/>
            </a:pPr>
            <a:r>
              <a:rPr lang="en-GB" sz="1500" b="0" i="0" dirty="0">
                <a:solidFill>
                  <a:srgbClr val="374151"/>
                </a:solidFill>
                <a:effectLst/>
                <a:latin typeface="SF Pro Display" pitchFamily="2" charset="0"/>
                <a:ea typeface="SF Pro Display" pitchFamily="2" charset="0"/>
              </a:rPr>
              <a:t>Internal Failure Costs: $10,000 (cost of rework, scrap)</a:t>
            </a:r>
          </a:p>
          <a:p>
            <a:pPr marL="0" indent="0">
              <a:lnSpc>
                <a:spcPct val="100000"/>
              </a:lnSpc>
              <a:buNone/>
            </a:pPr>
            <a:r>
              <a:rPr lang="en-GB" sz="1500" b="0" i="0" dirty="0">
                <a:solidFill>
                  <a:srgbClr val="374151"/>
                </a:solidFill>
                <a:effectLst/>
                <a:latin typeface="SF Pro Display" pitchFamily="2" charset="0"/>
                <a:ea typeface="SF Pro Display" pitchFamily="2" charset="0"/>
              </a:rPr>
              <a:t>External Failure Costs: $5,000 (warranty claims, returns)</a:t>
            </a:r>
          </a:p>
          <a:p>
            <a:pPr marL="0" indent="0">
              <a:lnSpc>
                <a:spcPct val="100000"/>
              </a:lnSpc>
              <a:buNone/>
            </a:pPr>
            <a:r>
              <a:rPr lang="en-GB" sz="1500" b="0" i="0" dirty="0">
                <a:solidFill>
                  <a:srgbClr val="374151"/>
                </a:solidFill>
                <a:effectLst/>
                <a:latin typeface="SF Pro Display" pitchFamily="2" charset="0"/>
                <a:ea typeface="SF Pro Display" pitchFamily="2" charset="0"/>
              </a:rPr>
              <a:t>Appraisal Costs: $2,000 (inspection, testing)</a:t>
            </a:r>
          </a:p>
          <a:p>
            <a:pPr marL="0" indent="0">
              <a:lnSpc>
                <a:spcPct val="100000"/>
              </a:lnSpc>
              <a:buNone/>
            </a:pPr>
            <a:r>
              <a:rPr lang="en-GB" sz="1500" b="0" i="0" dirty="0">
                <a:solidFill>
                  <a:srgbClr val="374151"/>
                </a:solidFill>
                <a:effectLst/>
                <a:latin typeface="SF Pro Display" pitchFamily="2" charset="0"/>
                <a:ea typeface="SF Pro Display" pitchFamily="2" charset="0"/>
              </a:rPr>
              <a:t>Prevention Costs: $3,000 (training, quality improvement initiatives)</a:t>
            </a:r>
          </a:p>
          <a:p>
            <a:pPr marL="0" indent="0" algn="l">
              <a:lnSpc>
                <a:spcPct val="100000"/>
              </a:lnSpc>
              <a:buNone/>
            </a:pPr>
            <a:r>
              <a:rPr lang="en-GB" sz="1500" i="0" dirty="0">
                <a:solidFill>
                  <a:srgbClr val="374151"/>
                </a:solidFill>
                <a:effectLst/>
                <a:latin typeface="SF Pro Display" pitchFamily="2" charset="0"/>
                <a:ea typeface="SF Pro Display" pitchFamily="2" charset="0"/>
              </a:rPr>
              <a:t>COPQ = Internal Failure Costs + External Failure Costs + Appraisal Costs + Prevention Costs COPQ = $10,000 + $5,000 + $2,000 + $3,000 COPQ = $20,000</a:t>
            </a:r>
          </a:p>
          <a:p>
            <a:pPr marL="0" indent="0" algn="l">
              <a:lnSpc>
                <a:spcPct val="100000"/>
              </a:lnSpc>
              <a:buNone/>
            </a:pPr>
            <a:r>
              <a:rPr lang="en-GB" sz="1500" b="1" i="0" dirty="0">
                <a:solidFill>
                  <a:srgbClr val="374151"/>
                </a:solidFill>
                <a:effectLst/>
                <a:latin typeface="SF Pro Display" pitchFamily="2" charset="0"/>
                <a:ea typeface="SF Pro Display" pitchFamily="2" charset="0"/>
              </a:rPr>
              <a:t>Interpretation:</a:t>
            </a:r>
            <a:r>
              <a:rPr lang="en-GB" sz="1500" b="0" i="0" dirty="0">
                <a:solidFill>
                  <a:srgbClr val="374151"/>
                </a:solidFill>
                <a:effectLst/>
                <a:latin typeface="SF Pro Display" pitchFamily="2" charset="0"/>
                <a:ea typeface="SF Pro Display" pitchFamily="2" charset="0"/>
              </a:rPr>
              <a:t> In this example, the calculated COPQ is $20,000. This represents the total cost incurred due to poor quality, including both tangible and intangible expenses. Reducing COPQ is a critical objective in process improvement to enhance efficiency, minimize waste, and increase customer satisfaction.</a:t>
            </a:r>
          </a:p>
        </p:txBody>
      </p:sp>
      <p:sp>
        <p:nvSpPr>
          <p:cNvPr id="7" name="Rectangle 6">
            <a:extLst>
              <a:ext uri="{FF2B5EF4-FFF2-40B4-BE49-F238E27FC236}">
                <a16:creationId xmlns:a16="http://schemas.microsoft.com/office/drawing/2014/main" id="{A8ACA7D2-FFDB-37D7-D6A1-8B67B7DB321B}"/>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2367952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D92C5-D351-F43A-B0F3-0FC48AE59266}"/>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Histogram</a:t>
            </a:r>
          </a:p>
        </p:txBody>
      </p:sp>
      <p:sp>
        <p:nvSpPr>
          <p:cNvPr id="4" name="Text Placeholder 3">
            <a:extLst>
              <a:ext uri="{FF2B5EF4-FFF2-40B4-BE49-F238E27FC236}">
                <a16:creationId xmlns:a16="http://schemas.microsoft.com/office/drawing/2014/main" id="{49DCB379-9ABE-87ED-4536-CFFF3185A465}"/>
              </a:ext>
            </a:extLst>
          </p:cNvPr>
          <p:cNvSpPr>
            <a:spLocks noGrp="1"/>
          </p:cNvSpPr>
          <p:nvPr>
            <p:ph type="body" sz="half" idx="2"/>
          </p:nvPr>
        </p:nvSpPr>
        <p:spPr>
          <a:xfrm>
            <a:off x="551384" y="1772816"/>
            <a:ext cx="5601182" cy="4401184"/>
          </a:xfrm>
        </p:spPr>
        <p:txBody>
          <a:bodyPr>
            <a:normAutofit/>
          </a:bodyPr>
          <a:lstStyle/>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A Histogram is a graphical representation of </a:t>
            </a:r>
            <a:r>
              <a:rPr lang="en-GB" sz="1800" dirty="0">
                <a:solidFill>
                  <a:schemeClr val="bg2">
                    <a:lumMod val="25000"/>
                  </a:schemeClr>
                </a:solidFill>
                <a:effectLst/>
                <a:latin typeface="SF Pro Display" pitchFamily="2" charset="0"/>
                <a:ea typeface="SF Pro Display" pitchFamily="2" charset="0"/>
              </a:rPr>
              <a:t>data distribution</a:t>
            </a:r>
            <a:r>
              <a:rPr lang="en-GB" sz="1800" b="0" dirty="0">
                <a:solidFill>
                  <a:schemeClr val="bg2">
                    <a:lumMod val="25000"/>
                  </a:schemeClr>
                </a:solidFill>
                <a:effectLst/>
                <a:latin typeface="SF Pro Display" pitchFamily="2" charset="0"/>
                <a:ea typeface="SF Pro Display" pitchFamily="2" charset="0"/>
              </a:rPr>
              <a:t>, showing the </a:t>
            </a:r>
            <a:r>
              <a:rPr lang="en-GB" sz="1800" dirty="0">
                <a:solidFill>
                  <a:schemeClr val="bg2">
                    <a:lumMod val="25000"/>
                  </a:schemeClr>
                </a:solidFill>
                <a:effectLst/>
                <a:latin typeface="SF Pro Display" pitchFamily="2" charset="0"/>
                <a:ea typeface="SF Pro Display" pitchFamily="2" charset="0"/>
              </a:rPr>
              <a:t>frequency of data points within specified intervals </a:t>
            </a:r>
            <a:r>
              <a:rPr lang="en-GB" sz="1800" b="0" dirty="0">
                <a:solidFill>
                  <a:schemeClr val="bg2">
                    <a:lumMod val="25000"/>
                  </a:schemeClr>
                </a:solidFill>
                <a:effectLst/>
                <a:latin typeface="SF Pro Display" pitchFamily="2" charset="0"/>
                <a:ea typeface="SF Pro Display" pitchFamily="2" charset="0"/>
              </a:rPr>
              <a:t>or "bins."</a:t>
            </a: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It helps visualize the shape and spread of data, allowing you to understand the </a:t>
            </a:r>
            <a:r>
              <a:rPr lang="en-GB" sz="1800" dirty="0">
                <a:solidFill>
                  <a:schemeClr val="bg2">
                    <a:lumMod val="25000"/>
                  </a:schemeClr>
                </a:solidFill>
                <a:effectLst/>
                <a:latin typeface="SF Pro Display" pitchFamily="2" charset="0"/>
                <a:ea typeface="SF Pro Display" pitchFamily="2" charset="0"/>
              </a:rPr>
              <a:t>central tendency and variability</a:t>
            </a:r>
            <a:r>
              <a:rPr lang="en-GB" sz="1800" b="0" dirty="0">
                <a:solidFill>
                  <a:schemeClr val="bg2">
                    <a:lumMod val="25000"/>
                  </a:schemeClr>
                </a:solidFill>
                <a:effectLst/>
                <a:latin typeface="SF Pro Display" pitchFamily="2" charset="0"/>
                <a:ea typeface="SF Pro Display" pitchFamily="2" charset="0"/>
              </a:rPr>
              <a:t>.</a:t>
            </a: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Histograms are used to </a:t>
            </a:r>
            <a:r>
              <a:rPr lang="en-GB" sz="1800" b="0" dirty="0" err="1">
                <a:solidFill>
                  <a:schemeClr val="bg2">
                    <a:lumMod val="25000"/>
                  </a:schemeClr>
                </a:solidFill>
                <a:effectLst/>
                <a:latin typeface="SF Pro Display" pitchFamily="2" charset="0"/>
                <a:ea typeface="SF Pro Display" pitchFamily="2" charset="0"/>
              </a:rPr>
              <a:t>analyze</a:t>
            </a:r>
            <a:r>
              <a:rPr lang="en-GB" sz="1800" b="0" dirty="0">
                <a:solidFill>
                  <a:schemeClr val="bg2">
                    <a:lumMod val="25000"/>
                  </a:schemeClr>
                </a:solidFill>
                <a:effectLst/>
                <a:latin typeface="SF Pro Display" pitchFamily="2" charset="0"/>
                <a:ea typeface="SF Pro Display" pitchFamily="2" charset="0"/>
              </a:rPr>
              <a:t> continuous data, such as measurements or quantities.</a:t>
            </a: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They provide insights into the distribution of data, including information about modes, skewness, and outliers.</a:t>
            </a:r>
          </a:p>
        </p:txBody>
      </p:sp>
      <p:pic>
        <p:nvPicPr>
          <p:cNvPr id="11" name="Picture 10" descr="A graph of a travel time&#10;&#10;Description automatically generated">
            <a:extLst>
              <a:ext uri="{FF2B5EF4-FFF2-40B4-BE49-F238E27FC236}">
                <a16:creationId xmlns:a16="http://schemas.microsoft.com/office/drawing/2014/main" id="{E90B038F-1F38-4C53-B909-7DBE6AC745A1}"/>
              </a:ext>
            </a:extLst>
          </p:cNvPr>
          <p:cNvPicPr>
            <a:picLocks noChangeAspect="1"/>
          </p:cNvPicPr>
          <p:nvPr/>
        </p:nvPicPr>
        <p:blipFill>
          <a:blip r:embed="rId3"/>
          <a:stretch>
            <a:fillRect/>
          </a:stretch>
        </p:blipFill>
        <p:spPr>
          <a:xfrm>
            <a:off x="6156305" y="1772816"/>
            <a:ext cx="5785874" cy="3733186"/>
          </a:xfrm>
          <a:prstGeom prst="rect">
            <a:avLst/>
          </a:prstGeom>
        </p:spPr>
      </p:pic>
    </p:spTree>
    <p:extLst>
      <p:ext uri="{BB962C8B-B14F-4D97-AF65-F5344CB8AC3E}">
        <p14:creationId xmlns:p14="http://schemas.microsoft.com/office/powerpoint/2010/main" val="11582430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1F4B3-ABCC-E3FB-7B9A-1DE8AF5D4A0C}"/>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Pareto Charts</a:t>
            </a:r>
          </a:p>
        </p:txBody>
      </p:sp>
      <p:sp>
        <p:nvSpPr>
          <p:cNvPr id="4" name="Text Placeholder 3">
            <a:extLst>
              <a:ext uri="{FF2B5EF4-FFF2-40B4-BE49-F238E27FC236}">
                <a16:creationId xmlns:a16="http://schemas.microsoft.com/office/drawing/2014/main" id="{CFE41456-E552-6307-D3B2-81D4B4337BF1}"/>
              </a:ext>
            </a:extLst>
          </p:cNvPr>
          <p:cNvSpPr>
            <a:spLocks noGrp="1"/>
          </p:cNvSpPr>
          <p:nvPr>
            <p:ph type="body" sz="half" idx="2"/>
          </p:nvPr>
        </p:nvSpPr>
        <p:spPr/>
        <p:txBody>
          <a:bodyPr>
            <a:normAutofit fontScale="85000" lnSpcReduction="10000"/>
          </a:bodyPr>
          <a:lstStyle/>
          <a:p>
            <a:pPr>
              <a:lnSpc>
                <a:spcPct val="120000"/>
              </a:lnSpc>
              <a:buFont typeface="Arial" panose="020B0604020202020204" pitchFamily="34" charset="0"/>
              <a:buChar char="•"/>
            </a:pPr>
            <a:r>
              <a:rPr lang="en-GB" b="0" dirty="0">
                <a:solidFill>
                  <a:schemeClr val="bg2">
                    <a:lumMod val="25000"/>
                  </a:schemeClr>
                </a:solidFill>
                <a:effectLst/>
                <a:latin typeface="SF Pro Display" pitchFamily="2" charset="0"/>
                <a:ea typeface="SF Pro Display" pitchFamily="2" charset="0"/>
              </a:rPr>
              <a:t>A Pareto Chart is a bar chart that combines both bar and line graphs to display data in descending order of frequency or importance.</a:t>
            </a:r>
          </a:p>
          <a:p>
            <a:pPr>
              <a:lnSpc>
                <a:spcPct val="120000"/>
              </a:lnSpc>
              <a:buFont typeface="Arial" panose="020B0604020202020204" pitchFamily="34" charset="0"/>
              <a:buChar char="•"/>
            </a:pPr>
            <a:r>
              <a:rPr lang="en-GB" b="0" dirty="0">
                <a:solidFill>
                  <a:schemeClr val="bg2">
                    <a:lumMod val="25000"/>
                  </a:schemeClr>
                </a:solidFill>
                <a:effectLst/>
                <a:latin typeface="SF Pro Display" pitchFamily="2" charset="0"/>
                <a:ea typeface="SF Pro Display" pitchFamily="2" charset="0"/>
              </a:rPr>
              <a:t>It is used to prioritize problems or issues based on the </a:t>
            </a:r>
            <a:r>
              <a:rPr lang="en-GB" dirty="0">
                <a:solidFill>
                  <a:schemeClr val="bg2">
                    <a:lumMod val="25000"/>
                  </a:schemeClr>
                </a:solidFill>
                <a:effectLst/>
                <a:latin typeface="SF Pro Display" pitchFamily="2" charset="0"/>
                <a:ea typeface="SF Pro Display" pitchFamily="2" charset="0"/>
              </a:rPr>
              <a:t>Pareto Principle (80/20 rule), </a:t>
            </a:r>
            <a:r>
              <a:rPr lang="en-GB" b="0" dirty="0">
                <a:solidFill>
                  <a:schemeClr val="bg2">
                    <a:lumMod val="25000"/>
                  </a:schemeClr>
                </a:solidFill>
                <a:effectLst/>
                <a:latin typeface="SF Pro Display" pitchFamily="2" charset="0"/>
                <a:ea typeface="SF Pro Display" pitchFamily="2" charset="0"/>
              </a:rPr>
              <a:t>which suggests that a </a:t>
            </a:r>
            <a:r>
              <a:rPr lang="en-GB" dirty="0">
                <a:solidFill>
                  <a:schemeClr val="bg2">
                    <a:lumMod val="25000"/>
                  </a:schemeClr>
                </a:solidFill>
                <a:effectLst/>
                <a:latin typeface="SF Pro Display" pitchFamily="2" charset="0"/>
                <a:ea typeface="SF Pro Display" pitchFamily="2" charset="0"/>
              </a:rPr>
              <a:t>significant portion of the effects </a:t>
            </a:r>
            <a:r>
              <a:rPr lang="en-GB" b="0" dirty="0">
                <a:solidFill>
                  <a:schemeClr val="bg2">
                    <a:lumMod val="25000"/>
                  </a:schemeClr>
                </a:solidFill>
                <a:effectLst/>
                <a:latin typeface="SF Pro Display" pitchFamily="2" charset="0"/>
                <a:ea typeface="SF Pro Display" pitchFamily="2" charset="0"/>
              </a:rPr>
              <a:t>(80%) comes from a </a:t>
            </a:r>
            <a:r>
              <a:rPr lang="en-GB" dirty="0">
                <a:solidFill>
                  <a:schemeClr val="bg2">
                    <a:lumMod val="25000"/>
                  </a:schemeClr>
                </a:solidFill>
                <a:effectLst/>
                <a:latin typeface="SF Pro Display" pitchFamily="2" charset="0"/>
                <a:ea typeface="SF Pro Display" pitchFamily="2" charset="0"/>
              </a:rPr>
              <a:t>small number of causes </a:t>
            </a:r>
            <a:r>
              <a:rPr lang="en-GB" b="0" dirty="0">
                <a:solidFill>
                  <a:schemeClr val="bg2">
                    <a:lumMod val="25000"/>
                  </a:schemeClr>
                </a:solidFill>
                <a:effectLst/>
                <a:latin typeface="SF Pro Display" pitchFamily="2" charset="0"/>
                <a:ea typeface="SF Pro Display" pitchFamily="2" charset="0"/>
              </a:rPr>
              <a:t>20%).</a:t>
            </a:r>
          </a:p>
          <a:p>
            <a:pPr>
              <a:lnSpc>
                <a:spcPct val="120000"/>
              </a:lnSpc>
              <a:buFont typeface="Arial" panose="020B0604020202020204" pitchFamily="34" charset="0"/>
              <a:buChar char="•"/>
            </a:pPr>
            <a:r>
              <a:rPr lang="en-GB" b="0" dirty="0">
                <a:solidFill>
                  <a:schemeClr val="bg2">
                    <a:lumMod val="25000"/>
                  </a:schemeClr>
                </a:solidFill>
                <a:effectLst/>
                <a:latin typeface="SF Pro Display" pitchFamily="2" charset="0"/>
                <a:ea typeface="SF Pro Display" pitchFamily="2" charset="0"/>
              </a:rPr>
              <a:t>Pareto Charts help identify the </a:t>
            </a:r>
            <a:r>
              <a:rPr lang="en-GB" dirty="0">
                <a:solidFill>
                  <a:schemeClr val="bg2">
                    <a:lumMod val="25000"/>
                  </a:schemeClr>
                </a:solidFill>
                <a:effectLst/>
                <a:latin typeface="SF Pro Display" pitchFamily="2" charset="0"/>
                <a:ea typeface="SF Pro Display" pitchFamily="2" charset="0"/>
              </a:rPr>
              <a:t>vital few factors contributing to the majority of issues</a:t>
            </a:r>
            <a:r>
              <a:rPr lang="en-GB" b="0" dirty="0">
                <a:solidFill>
                  <a:schemeClr val="bg2">
                    <a:lumMod val="25000"/>
                  </a:schemeClr>
                </a:solidFill>
                <a:effectLst/>
                <a:latin typeface="SF Pro Display" pitchFamily="2" charset="0"/>
                <a:ea typeface="SF Pro Display" pitchFamily="2" charset="0"/>
              </a:rPr>
              <a:t>.</a:t>
            </a:r>
          </a:p>
          <a:p>
            <a:pPr>
              <a:lnSpc>
                <a:spcPct val="120000"/>
              </a:lnSpc>
              <a:buFont typeface="Arial" panose="020B0604020202020204" pitchFamily="34" charset="0"/>
              <a:buChar char="•"/>
            </a:pPr>
            <a:r>
              <a:rPr lang="en-GB" b="0" dirty="0">
                <a:solidFill>
                  <a:schemeClr val="bg2">
                    <a:lumMod val="25000"/>
                  </a:schemeClr>
                </a:solidFill>
                <a:effectLst/>
                <a:latin typeface="SF Pro Display" pitchFamily="2" charset="0"/>
                <a:ea typeface="SF Pro Display" pitchFamily="2" charset="0"/>
              </a:rPr>
              <a:t>They are particularly effective for </a:t>
            </a:r>
            <a:r>
              <a:rPr lang="en-GB" dirty="0">
                <a:solidFill>
                  <a:schemeClr val="bg2">
                    <a:lumMod val="25000"/>
                  </a:schemeClr>
                </a:solidFill>
                <a:effectLst/>
                <a:latin typeface="SF Pro Display" pitchFamily="2" charset="0"/>
                <a:ea typeface="SF Pro Display" pitchFamily="2" charset="0"/>
              </a:rPr>
              <a:t>identifying areas of focus and prioritizing improvement efforts</a:t>
            </a:r>
            <a:r>
              <a:rPr lang="en-GB" b="0" dirty="0">
                <a:solidFill>
                  <a:schemeClr val="bg2">
                    <a:lumMod val="25000"/>
                  </a:schemeClr>
                </a:solidFill>
                <a:effectLst/>
                <a:latin typeface="SF Pro Display" pitchFamily="2" charset="0"/>
                <a:ea typeface="SF Pro Display" pitchFamily="2" charset="0"/>
              </a:rPr>
              <a:t>.</a:t>
            </a:r>
          </a:p>
          <a:p>
            <a:pPr marL="0" indent="0">
              <a:lnSpc>
                <a:spcPct val="120000"/>
              </a:lnSpc>
              <a:buNone/>
            </a:pPr>
            <a:endParaRPr lang="en-FI" b="0" dirty="0">
              <a:solidFill>
                <a:schemeClr val="bg2">
                  <a:lumMod val="25000"/>
                </a:schemeClr>
              </a:solidFill>
              <a:latin typeface="SF Pro Display" pitchFamily="2" charset="0"/>
              <a:ea typeface="SF Pro Display" pitchFamily="2" charset="0"/>
            </a:endParaRPr>
          </a:p>
        </p:txBody>
      </p:sp>
      <p:pic>
        <p:nvPicPr>
          <p:cNvPr id="12" name="Picture Placeholder 11" descr="A graph with blue squares and orange line&#10;&#10;Description automatically generated">
            <a:extLst>
              <a:ext uri="{FF2B5EF4-FFF2-40B4-BE49-F238E27FC236}">
                <a16:creationId xmlns:a16="http://schemas.microsoft.com/office/drawing/2014/main" id="{BF465E43-F359-02E9-FE01-083A6F8B9382}"/>
              </a:ext>
            </a:extLst>
          </p:cNvPr>
          <p:cNvPicPr>
            <a:picLocks noGrp="1" noChangeAspect="1"/>
          </p:cNvPicPr>
          <p:nvPr>
            <p:ph type="pic" idx="1"/>
          </p:nvPr>
        </p:nvPicPr>
        <p:blipFill rotWithShape="1">
          <a:blip r:embed="rId3"/>
          <a:srcRect l="3285" r="1439"/>
          <a:stretch/>
        </p:blipFill>
        <p:spPr>
          <a:xfrm>
            <a:off x="6672064" y="1772816"/>
            <a:ext cx="5256644" cy="4137518"/>
          </a:xfrm>
        </p:spPr>
      </p:pic>
    </p:spTree>
    <p:extLst>
      <p:ext uri="{BB962C8B-B14F-4D97-AF65-F5344CB8AC3E}">
        <p14:creationId xmlns:p14="http://schemas.microsoft.com/office/powerpoint/2010/main" val="32522685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3A3F42-5881-264F-98F5-BAC8026A6211}"/>
              </a:ext>
            </a:extLst>
          </p:cNvPr>
          <p:cNvSpPr txBox="1">
            <a:spLocks/>
          </p:cNvSpPr>
          <p:nvPr/>
        </p:nvSpPr>
        <p:spPr>
          <a:xfrm>
            <a:off x="7320136" y="188640"/>
            <a:ext cx="4871864" cy="12961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US" sz="2800" dirty="0"/>
              <a:t>The Kaizen Cycle</a:t>
            </a:r>
          </a:p>
        </p:txBody>
      </p:sp>
      <p:sp>
        <p:nvSpPr>
          <p:cNvPr id="4" name="TextBox 3">
            <a:extLst>
              <a:ext uri="{FF2B5EF4-FFF2-40B4-BE49-F238E27FC236}">
                <a16:creationId xmlns:a16="http://schemas.microsoft.com/office/drawing/2014/main" id="{4F2E28B8-1EFD-1B45-9B50-61CA079C53CB}"/>
              </a:ext>
            </a:extLst>
          </p:cNvPr>
          <p:cNvSpPr txBox="1"/>
          <p:nvPr/>
        </p:nvSpPr>
        <p:spPr>
          <a:xfrm>
            <a:off x="7359340" y="1484783"/>
            <a:ext cx="4641316"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2"/>
                </a:solidFill>
              </a:rPr>
              <a:t>The Kaizen Cycle is an iterative process for improving an aspect of your operations, products or services</a:t>
            </a:r>
          </a:p>
          <a:p>
            <a:pPr marL="285750" indent="-285750">
              <a:buFont typeface="Arial" panose="020B0604020202020204" pitchFamily="34" charset="0"/>
              <a:buChar char="•"/>
            </a:pPr>
            <a:r>
              <a:rPr lang="en-US" dirty="0">
                <a:solidFill>
                  <a:schemeClr val="tx2"/>
                </a:solidFill>
              </a:rPr>
              <a:t>There are a couple of key points to focus on when using this process:</a:t>
            </a:r>
          </a:p>
          <a:p>
            <a:pPr marL="742950" lvl="1" indent="-285750">
              <a:buFont typeface="Courier New" panose="02070309020205020404" pitchFamily="49" charset="0"/>
              <a:buChar char="o"/>
            </a:pPr>
            <a:r>
              <a:rPr lang="en-US" sz="1600" dirty="0">
                <a:solidFill>
                  <a:schemeClr val="tx2"/>
                </a:solidFill>
              </a:rPr>
              <a:t>Involve everyone in the process</a:t>
            </a:r>
          </a:p>
          <a:p>
            <a:pPr marL="742950" lvl="1" indent="-285750">
              <a:buFont typeface="Courier New" panose="02070309020205020404" pitchFamily="49" charset="0"/>
              <a:buChar char="o"/>
            </a:pPr>
            <a:r>
              <a:rPr lang="en-US" sz="1600" dirty="0">
                <a:solidFill>
                  <a:schemeClr val="tx2"/>
                </a:solidFill>
              </a:rPr>
              <a:t>Test bigger changes at small scale before wider rollout</a:t>
            </a:r>
          </a:p>
          <a:p>
            <a:pPr marL="742950" lvl="1" indent="-285750">
              <a:buFont typeface="Courier New" panose="02070309020205020404" pitchFamily="49" charset="0"/>
              <a:buChar char="o"/>
            </a:pPr>
            <a:r>
              <a:rPr lang="en-US" sz="1600" dirty="0">
                <a:solidFill>
                  <a:schemeClr val="tx2"/>
                </a:solidFill>
              </a:rPr>
              <a:t>Standardize working practices to improve efficiency</a:t>
            </a:r>
          </a:p>
          <a:p>
            <a:pPr marL="742950" lvl="1" indent="-285750">
              <a:buFont typeface="Courier New" panose="02070309020205020404" pitchFamily="49" charset="0"/>
              <a:buChar char="o"/>
            </a:pPr>
            <a:r>
              <a:rPr lang="en-US" sz="1600" dirty="0">
                <a:solidFill>
                  <a:schemeClr val="tx2"/>
                </a:solidFill>
              </a:rPr>
              <a:t>Rinse &amp; Repeat</a:t>
            </a:r>
          </a:p>
          <a:p>
            <a:pPr marL="285750" indent="-285750">
              <a:buFont typeface="Arial" panose="020B0604020202020204" pitchFamily="34" charset="0"/>
              <a:buChar char="•"/>
            </a:pPr>
            <a:r>
              <a:rPr lang="en-US" sz="1600" dirty="0">
                <a:solidFill>
                  <a:schemeClr val="tx2"/>
                </a:solidFill>
              </a:rPr>
              <a:t>For succeeding in engaging employees, and to prioritize suggestions, a digital tool such as </a:t>
            </a:r>
            <a:r>
              <a:rPr lang="en-US" sz="1600" dirty="0">
                <a:solidFill>
                  <a:schemeClr val="tx2"/>
                </a:solidFill>
                <a:hlinkClick r:id="rId3"/>
              </a:rPr>
              <a:t>Viima </a:t>
            </a:r>
            <a:r>
              <a:rPr lang="en-US" sz="1600" dirty="0">
                <a:solidFill>
                  <a:schemeClr val="tx2"/>
                </a:solidFill>
              </a:rPr>
              <a:t>can be very helpful.</a:t>
            </a:r>
          </a:p>
        </p:txBody>
      </p:sp>
      <p:sp>
        <p:nvSpPr>
          <p:cNvPr id="5" name="Title 4">
            <a:extLst>
              <a:ext uri="{FF2B5EF4-FFF2-40B4-BE49-F238E27FC236}">
                <a16:creationId xmlns:a16="http://schemas.microsoft.com/office/drawing/2014/main" id="{16F365BA-8F95-7A4D-9309-716E7E1DDCE6}"/>
              </a:ext>
            </a:extLst>
          </p:cNvPr>
          <p:cNvSpPr>
            <a:spLocks noGrp="1"/>
          </p:cNvSpPr>
          <p:nvPr>
            <p:ph type="title"/>
          </p:nvPr>
        </p:nvSpPr>
        <p:spPr/>
        <p:txBody>
          <a:bodyPr/>
          <a:lstStyle/>
          <a:p>
            <a:r>
              <a:rPr lang="en-US" dirty="0">
                <a:solidFill>
                  <a:schemeClr val="bg2">
                    <a:lumMod val="25000"/>
                  </a:schemeClr>
                </a:solidFill>
                <a:latin typeface="SF Pro Display" pitchFamily="2" charset="0"/>
                <a:ea typeface="SF Pro Display" pitchFamily="2" charset="0"/>
              </a:rPr>
              <a:t>Gemba Walk</a:t>
            </a:r>
          </a:p>
        </p:txBody>
      </p:sp>
      <p:pic>
        <p:nvPicPr>
          <p:cNvPr id="10" name="Picture Placeholder 9">
            <a:extLst>
              <a:ext uri="{FF2B5EF4-FFF2-40B4-BE49-F238E27FC236}">
                <a16:creationId xmlns:a16="http://schemas.microsoft.com/office/drawing/2014/main" id="{C3096A16-443D-B34D-A928-6678EDFA6F62}"/>
              </a:ext>
            </a:extLst>
          </p:cNvPr>
          <p:cNvPicPr>
            <a:picLocks noGrp="1" noChangeAspect="1"/>
          </p:cNvPicPr>
          <p:nvPr>
            <p:ph type="pic" idx="1"/>
          </p:nvPr>
        </p:nvPicPr>
        <p:blipFill rotWithShape="1">
          <a:blip r:embed="rId4">
            <a:alphaModFix amt="80000"/>
          </a:blip>
          <a:srcRect l="46585" r="15787"/>
          <a:stretch/>
        </p:blipFill>
        <p:spPr>
          <a:xfrm>
            <a:off x="7248128" y="0"/>
            <a:ext cx="4943872" cy="6858000"/>
          </a:xfrm>
          <a:solidFill>
            <a:schemeClr val="bg1"/>
          </a:solidFill>
        </p:spPr>
      </p:pic>
      <p:sp>
        <p:nvSpPr>
          <p:cNvPr id="7" name="Text Placeholder 6">
            <a:extLst>
              <a:ext uri="{FF2B5EF4-FFF2-40B4-BE49-F238E27FC236}">
                <a16:creationId xmlns:a16="http://schemas.microsoft.com/office/drawing/2014/main" id="{0F9AD29D-075A-3C4F-BFE1-4FAC13415F86}"/>
              </a:ext>
            </a:extLst>
          </p:cNvPr>
          <p:cNvSpPr>
            <a:spLocks noGrp="1"/>
          </p:cNvSpPr>
          <p:nvPr>
            <p:ph type="body" sz="half" idx="2"/>
          </p:nvPr>
        </p:nvSpPr>
        <p:spPr>
          <a:xfrm>
            <a:off x="551384" y="1495329"/>
            <a:ext cx="5544616" cy="4401184"/>
          </a:xfrm>
        </p:spPr>
        <p:txBody>
          <a:bodyPr>
            <a:noAutofit/>
          </a:bodyPr>
          <a:lstStyle/>
          <a:p>
            <a:pPr marL="0" indent="0">
              <a:lnSpc>
                <a:spcPct val="100000"/>
              </a:lnSpc>
              <a:buNone/>
            </a:pPr>
            <a:r>
              <a:rPr lang="en-US" sz="1800" b="0" dirty="0">
                <a:solidFill>
                  <a:schemeClr val="bg2">
                    <a:lumMod val="25000"/>
                  </a:schemeClr>
                </a:solidFill>
                <a:latin typeface="SF Pro Display" pitchFamily="2" charset="0"/>
                <a:ea typeface="SF Pro Display" pitchFamily="2" charset="0"/>
              </a:rPr>
              <a:t>To do a Gemba walk, you go where the real work happens. They are a great tool for managers. Here’s how to run one:</a:t>
            </a:r>
          </a:p>
          <a:p>
            <a:pPr>
              <a:lnSpc>
                <a:spcPct val="100000"/>
              </a:lnSpc>
            </a:pPr>
            <a:r>
              <a:rPr lang="en-US" sz="1800" b="0" dirty="0">
                <a:solidFill>
                  <a:schemeClr val="bg2">
                    <a:lumMod val="25000"/>
                  </a:schemeClr>
                </a:solidFill>
                <a:latin typeface="SF Pro Display" pitchFamily="2" charset="0"/>
                <a:ea typeface="SF Pro Display" pitchFamily="2" charset="0"/>
              </a:rPr>
              <a:t>Go meet </a:t>
            </a:r>
            <a:r>
              <a:rPr lang="en-US" sz="1800" b="0" u="sng" dirty="0">
                <a:solidFill>
                  <a:schemeClr val="bg2">
                    <a:lumMod val="25000"/>
                  </a:schemeClr>
                </a:solidFill>
                <a:latin typeface="SF Pro Display" pitchFamily="2" charset="0"/>
                <a:ea typeface="SF Pro Display" pitchFamily="2" charset="0"/>
              </a:rPr>
              <a:t>frontline employees</a:t>
            </a:r>
            <a:r>
              <a:rPr lang="en-US" sz="1800" b="0" dirty="0">
                <a:solidFill>
                  <a:schemeClr val="bg2">
                    <a:lumMod val="25000"/>
                  </a:schemeClr>
                </a:solidFill>
                <a:latin typeface="SF Pro Display" pitchFamily="2" charset="0"/>
                <a:ea typeface="SF Pro Display" pitchFamily="2" charset="0"/>
              </a:rPr>
              <a:t>: factory floor, customer service, maintenance…</a:t>
            </a:r>
          </a:p>
          <a:p>
            <a:pPr>
              <a:lnSpc>
                <a:spcPct val="100000"/>
              </a:lnSpc>
            </a:pPr>
            <a:r>
              <a:rPr lang="en-US" sz="1800" b="0" u="sng" dirty="0">
                <a:solidFill>
                  <a:schemeClr val="bg2">
                    <a:lumMod val="25000"/>
                  </a:schemeClr>
                </a:solidFill>
                <a:latin typeface="SF Pro Display" pitchFamily="2" charset="0"/>
                <a:ea typeface="SF Pro Display" pitchFamily="2" charset="0"/>
              </a:rPr>
              <a:t>Go unannounced </a:t>
            </a:r>
            <a:r>
              <a:rPr lang="en-US" sz="1800" b="0" dirty="0">
                <a:solidFill>
                  <a:schemeClr val="bg2">
                    <a:lumMod val="25000"/>
                  </a:schemeClr>
                </a:solidFill>
                <a:latin typeface="SF Pro Display" pitchFamily="2" charset="0"/>
                <a:ea typeface="SF Pro Display" pitchFamily="2" charset="0"/>
              </a:rPr>
              <a:t>and don’t plan questions in advance</a:t>
            </a:r>
          </a:p>
          <a:p>
            <a:pPr>
              <a:lnSpc>
                <a:spcPct val="100000"/>
              </a:lnSpc>
            </a:pPr>
            <a:r>
              <a:rPr lang="en-US" sz="1800" b="0" u="sng" dirty="0">
                <a:solidFill>
                  <a:schemeClr val="bg2">
                    <a:lumMod val="25000"/>
                  </a:schemeClr>
                </a:solidFill>
                <a:latin typeface="SF Pro Display" pitchFamily="2" charset="0"/>
                <a:ea typeface="SF Pro Display" pitchFamily="2" charset="0"/>
              </a:rPr>
              <a:t>Observe closely, be curious, ask questions </a:t>
            </a:r>
            <a:r>
              <a:rPr lang="en-US" sz="1800" b="0" dirty="0">
                <a:solidFill>
                  <a:schemeClr val="bg2">
                    <a:lumMod val="25000"/>
                  </a:schemeClr>
                </a:solidFill>
                <a:latin typeface="SF Pro Display" pitchFamily="2" charset="0"/>
                <a:ea typeface="SF Pro Display" pitchFamily="2" charset="0"/>
              </a:rPr>
              <a:t>to understand a) what’s going on and b) if employees could fix one (or a few) thing, what would that be, and why</a:t>
            </a:r>
          </a:p>
          <a:p>
            <a:pPr>
              <a:lnSpc>
                <a:spcPct val="100000"/>
              </a:lnSpc>
            </a:pPr>
            <a:r>
              <a:rPr lang="en-US" sz="1800" b="0" dirty="0">
                <a:solidFill>
                  <a:schemeClr val="bg2">
                    <a:lumMod val="25000"/>
                  </a:schemeClr>
                </a:solidFill>
                <a:latin typeface="SF Pro Display" pitchFamily="2" charset="0"/>
                <a:ea typeface="SF Pro Display" pitchFamily="2" charset="0"/>
              </a:rPr>
              <a:t>Consider using other inquisitive tools, such as the five whys to truly </a:t>
            </a:r>
            <a:r>
              <a:rPr lang="en-US" sz="1800" b="0" u="sng" dirty="0">
                <a:solidFill>
                  <a:schemeClr val="bg2">
                    <a:lumMod val="25000"/>
                  </a:schemeClr>
                </a:solidFill>
                <a:latin typeface="SF Pro Display" pitchFamily="2" charset="0"/>
                <a:ea typeface="SF Pro Display" pitchFamily="2" charset="0"/>
              </a:rPr>
              <a:t>understand why something happens</a:t>
            </a:r>
          </a:p>
        </p:txBody>
      </p:sp>
      <p:sp>
        <p:nvSpPr>
          <p:cNvPr id="2" name="Rectangle 1">
            <a:extLst>
              <a:ext uri="{FF2B5EF4-FFF2-40B4-BE49-F238E27FC236}">
                <a16:creationId xmlns:a16="http://schemas.microsoft.com/office/drawing/2014/main" id="{662B8BB4-1EDA-7DCE-116F-C761A808290C}"/>
              </a:ext>
            </a:extLst>
          </p:cNvPr>
          <p:cNvSpPr/>
          <p:nvPr/>
        </p:nvSpPr>
        <p:spPr>
          <a:xfrm>
            <a:off x="6647384" y="-1"/>
            <a:ext cx="554461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40086183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1932942D-9F4A-934A-A4CD-57D2B2B44B97}"/>
              </a:ext>
            </a:extLst>
          </p:cNvPr>
          <p:cNvGraphicFramePr>
            <a:graphicFrameLocks/>
          </p:cNvGraphicFramePr>
          <p:nvPr>
            <p:extLst>
              <p:ext uri="{D42A27DB-BD31-4B8C-83A1-F6EECF244321}">
                <p14:modId xmlns:p14="http://schemas.microsoft.com/office/powerpoint/2010/main" val="4243921325"/>
              </p:ext>
            </p:extLst>
          </p:nvPr>
        </p:nvGraphicFramePr>
        <p:xfrm>
          <a:off x="-1752872" y="119367"/>
          <a:ext cx="10585176" cy="6669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Oval 4">
            <a:extLst>
              <a:ext uri="{FF2B5EF4-FFF2-40B4-BE49-F238E27FC236}">
                <a16:creationId xmlns:a16="http://schemas.microsoft.com/office/drawing/2014/main" id="{F1C93E28-A444-48AE-B8F3-87440E461623}"/>
              </a:ext>
            </a:extLst>
          </p:cNvPr>
          <p:cNvSpPr/>
          <p:nvPr/>
        </p:nvSpPr>
        <p:spPr>
          <a:xfrm>
            <a:off x="2495600" y="2384884"/>
            <a:ext cx="2088232" cy="2088232"/>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dirty="0"/>
              <a:t>The 6 steps of a Gemba walk</a:t>
            </a:r>
          </a:p>
        </p:txBody>
      </p:sp>
      <p:sp>
        <p:nvSpPr>
          <p:cNvPr id="7" name="TextBox 6">
            <a:extLst>
              <a:ext uri="{FF2B5EF4-FFF2-40B4-BE49-F238E27FC236}">
                <a16:creationId xmlns:a16="http://schemas.microsoft.com/office/drawing/2014/main" id="{D0B86B46-2CE7-9871-D9C1-E8711A7F6F7D}"/>
              </a:ext>
            </a:extLst>
          </p:cNvPr>
          <p:cNvSpPr txBox="1"/>
          <p:nvPr/>
        </p:nvSpPr>
        <p:spPr>
          <a:xfrm>
            <a:off x="6999940" y="814778"/>
            <a:ext cx="3995004" cy="523220"/>
          </a:xfrm>
          <a:prstGeom prst="rect">
            <a:avLst/>
          </a:prstGeom>
          <a:noFill/>
        </p:spPr>
        <p:txBody>
          <a:bodyPr wrap="none" rtlCol="0">
            <a:spAutoFit/>
          </a:bodyPr>
          <a:lstStyle/>
          <a:p>
            <a:r>
              <a:rPr lang="en-US" sz="2800" b="1" dirty="0"/>
              <a:t>Gemba Walk – 3 rules</a:t>
            </a:r>
          </a:p>
        </p:txBody>
      </p:sp>
      <p:sp>
        <p:nvSpPr>
          <p:cNvPr id="8" name="TextBox 7">
            <a:extLst>
              <a:ext uri="{FF2B5EF4-FFF2-40B4-BE49-F238E27FC236}">
                <a16:creationId xmlns:a16="http://schemas.microsoft.com/office/drawing/2014/main" id="{3C5D1040-A859-B784-B72D-277C8279201A}"/>
              </a:ext>
            </a:extLst>
          </p:cNvPr>
          <p:cNvSpPr txBox="1"/>
          <p:nvPr/>
        </p:nvSpPr>
        <p:spPr>
          <a:xfrm>
            <a:off x="6999343" y="2033408"/>
            <a:ext cx="4752528" cy="3970318"/>
          </a:xfrm>
          <a:prstGeom prst="rect">
            <a:avLst/>
          </a:prstGeom>
          <a:noFill/>
        </p:spPr>
        <p:txBody>
          <a:bodyPr wrap="square" rtlCol="0">
            <a:spAutoFit/>
          </a:bodyPr>
          <a:lstStyle/>
          <a:p>
            <a:pPr marL="342900" indent="-342900">
              <a:buAutoNum type="arabicPeriod"/>
            </a:pPr>
            <a:r>
              <a:rPr lang="en-US" b="1" dirty="0">
                <a:solidFill>
                  <a:schemeClr val="tx2"/>
                </a:solidFill>
              </a:rPr>
              <a:t>Go see</a:t>
            </a:r>
            <a:r>
              <a:rPr lang="en-US" dirty="0">
                <a:solidFill>
                  <a:schemeClr val="tx2"/>
                </a:solidFill>
              </a:rPr>
              <a:t>. Observe up close how things are created and whether the reality in the field is aligned with the business objectives and expectations.</a:t>
            </a:r>
            <a:br>
              <a:rPr lang="en-US" dirty="0">
                <a:solidFill>
                  <a:schemeClr val="tx2"/>
                </a:solidFill>
              </a:rPr>
            </a:br>
            <a:endParaRPr lang="en-US" dirty="0">
              <a:solidFill>
                <a:schemeClr val="tx2"/>
              </a:solidFill>
            </a:endParaRPr>
          </a:p>
          <a:p>
            <a:pPr marL="342900" indent="-342900">
              <a:buAutoNum type="arabicPeriod"/>
            </a:pPr>
            <a:r>
              <a:rPr lang="en-US" b="1" dirty="0">
                <a:solidFill>
                  <a:schemeClr val="tx2"/>
                </a:solidFill>
              </a:rPr>
              <a:t>Ask why</a:t>
            </a:r>
            <a:r>
              <a:rPr lang="en-US" dirty="0">
                <a:solidFill>
                  <a:schemeClr val="tx2"/>
                </a:solidFill>
              </a:rPr>
              <a:t>. Try to understand each steps, the ins and outs of the processes.</a:t>
            </a:r>
            <a:br>
              <a:rPr lang="en-US" dirty="0">
                <a:solidFill>
                  <a:schemeClr val="tx2"/>
                </a:solidFill>
              </a:rPr>
            </a:br>
            <a:endParaRPr lang="en-US" dirty="0">
              <a:solidFill>
                <a:schemeClr val="tx2"/>
              </a:solidFill>
            </a:endParaRPr>
          </a:p>
          <a:p>
            <a:pPr marL="342900" indent="-342900">
              <a:buAutoNum type="arabicPeriod"/>
            </a:pPr>
            <a:r>
              <a:rPr lang="en-US" b="1" dirty="0">
                <a:solidFill>
                  <a:schemeClr val="tx2"/>
                </a:solidFill>
              </a:rPr>
              <a:t>Act and show respect</a:t>
            </a:r>
            <a:r>
              <a:rPr lang="en-US" dirty="0">
                <a:solidFill>
                  <a:schemeClr val="tx2"/>
                </a:solidFill>
              </a:rPr>
              <a:t>. Be mindful about the work of employees and show appreciation and genuine interest for what they do. The intention is not to “boss people around”.</a:t>
            </a:r>
          </a:p>
        </p:txBody>
      </p:sp>
    </p:spTree>
    <p:extLst>
      <p:ext uri="{BB962C8B-B14F-4D97-AF65-F5344CB8AC3E}">
        <p14:creationId xmlns:p14="http://schemas.microsoft.com/office/powerpoint/2010/main" val="28338812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2F27EA-81E8-9808-AA35-108F528540C1}"/>
              </a:ext>
            </a:extLst>
          </p:cNvPr>
          <p:cNvSpPr txBox="1"/>
          <p:nvPr/>
        </p:nvSpPr>
        <p:spPr>
          <a:xfrm>
            <a:off x="515380" y="1196752"/>
            <a:ext cx="11161240" cy="6555641"/>
          </a:xfrm>
          <a:prstGeom prst="rect">
            <a:avLst/>
          </a:prstGeom>
          <a:noFill/>
        </p:spPr>
        <p:txBody>
          <a:bodyPr wrap="square" numCol="2" rtlCol="0">
            <a:spAutoFit/>
          </a:bodyPr>
          <a:lstStyle/>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Start by choosing a topic you will focus on during your walk</a:t>
            </a:r>
            <a:br>
              <a:rPr lang="en-US" sz="1600" b="1"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This provides a purpose and determines the kind of information you are after and ensures effective results. You don’t have to predefine the challenge, as your focus is to identify possible issues and challenging elements, but it’s important to be aware of the context beforehand. </a:t>
            </a:r>
            <a:br>
              <a:rPr lang="en-US" sz="1600" dirty="0">
                <a:solidFill>
                  <a:schemeClr val="tx2"/>
                </a:solidFill>
                <a:latin typeface="SF Pro Display" pitchFamily="2" charset="0"/>
                <a:ea typeface="SF Pro Display" pitchFamily="2" charset="0"/>
              </a:rPr>
            </a:br>
            <a:endParaRPr lang="en-US" sz="1600" dirty="0">
              <a:solidFill>
                <a:schemeClr val="tx2"/>
              </a:solidFill>
              <a:latin typeface="SF Pro Display" pitchFamily="2" charset="0"/>
              <a:ea typeface="SF Pro Display" pitchFamily="2" charset="0"/>
            </a:endParaRPr>
          </a:p>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Plan the walk</a:t>
            </a:r>
            <a:br>
              <a:rPr lang="en-US" sz="1600" b="1"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Be strategic and proactive in your approach. For this, you need to prepare a set of questions you will ask, as well as a clear structure of the steps you will take, the areas you will visit and the intent for each of those. </a:t>
            </a:r>
            <a:br>
              <a:rPr lang="en-US" sz="1600" dirty="0">
                <a:solidFill>
                  <a:schemeClr val="tx2"/>
                </a:solidFill>
                <a:latin typeface="SF Pro Display" pitchFamily="2" charset="0"/>
                <a:ea typeface="SF Pro Display" pitchFamily="2" charset="0"/>
              </a:rPr>
            </a:br>
            <a:endParaRPr lang="en-US" sz="1600" b="1" dirty="0">
              <a:solidFill>
                <a:schemeClr val="tx2"/>
              </a:solidFill>
              <a:latin typeface="SF Pro Display" pitchFamily="2" charset="0"/>
              <a:ea typeface="SF Pro Display" pitchFamily="2" charset="0"/>
            </a:endParaRPr>
          </a:p>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Prepare the team</a:t>
            </a:r>
            <a:br>
              <a:rPr lang="en-US" sz="1600"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While you don’t have to announce when it will take place, it’s important to inform employees about the Gemba walks, and their purpose. It’s not about testing them, but about learning and improvement. Similarly, if someone will join your walk, train them to know what to observe and what to pay attention to. </a:t>
            </a:r>
            <a:br>
              <a:rPr lang="en-US" sz="1600" dirty="0">
                <a:solidFill>
                  <a:schemeClr val="tx2"/>
                </a:solidFill>
                <a:latin typeface="SF Pro Display" pitchFamily="2" charset="0"/>
                <a:ea typeface="SF Pro Display" pitchFamily="2" charset="0"/>
              </a:rPr>
            </a:br>
            <a:br>
              <a:rPr lang="en-US" sz="1600" dirty="0">
                <a:solidFill>
                  <a:schemeClr val="tx2"/>
                </a:solidFill>
                <a:latin typeface="SF Pro Display" pitchFamily="2" charset="0"/>
                <a:ea typeface="SF Pro Display" pitchFamily="2" charset="0"/>
              </a:rPr>
            </a:br>
            <a:br>
              <a:rPr lang="en-US" sz="1600" dirty="0">
                <a:solidFill>
                  <a:schemeClr val="tx2"/>
                </a:solidFill>
                <a:latin typeface="SF Pro Display" pitchFamily="2" charset="0"/>
                <a:ea typeface="SF Pro Display" pitchFamily="2" charset="0"/>
              </a:rPr>
            </a:br>
            <a:br>
              <a:rPr lang="en-US" sz="1600" dirty="0">
                <a:solidFill>
                  <a:schemeClr val="tx2"/>
                </a:solidFill>
                <a:latin typeface="SF Pro Display" pitchFamily="2" charset="0"/>
                <a:ea typeface="SF Pro Display" pitchFamily="2" charset="0"/>
              </a:rPr>
            </a:br>
            <a:endParaRPr lang="en-US" sz="1600" dirty="0">
              <a:solidFill>
                <a:schemeClr val="tx2"/>
              </a:solidFill>
              <a:latin typeface="SF Pro Display" pitchFamily="2" charset="0"/>
              <a:ea typeface="SF Pro Display" pitchFamily="2" charset="0"/>
            </a:endParaRPr>
          </a:p>
          <a:p>
            <a:pPr marL="342900" indent="-342900">
              <a:buFont typeface="Wingdings" pitchFamily="2" charset="2"/>
              <a:buChar char="q"/>
            </a:pPr>
            <a:endParaRPr lang="en-US" sz="1600" dirty="0">
              <a:solidFill>
                <a:schemeClr val="tx2"/>
              </a:solidFill>
              <a:latin typeface="SF Pro Display" pitchFamily="2" charset="0"/>
              <a:ea typeface="SF Pro Display" pitchFamily="2" charset="0"/>
            </a:endParaRPr>
          </a:p>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Observe the process</a:t>
            </a:r>
            <a:r>
              <a:rPr lang="en-US" sz="1600" dirty="0">
                <a:solidFill>
                  <a:schemeClr val="tx2"/>
                </a:solidFill>
                <a:latin typeface="SF Pro Display" pitchFamily="2" charset="0"/>
                <a:ea typeface="SF Pro Display" pitchFamily="2" charset="0"/>
              </a:rPr>
              <a:t> </a:t>
            </a:r>
            <a:br>
              <a:rPr lang="en-US" sz="1600"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The manager’s role is not to show how it’s done. Observe without interrupting people or correcting their </a:t>
            </a:r>
            <a:r>
              <a:rPr lang="en-US" sz="1600" dirty="0" err="1">
                <a:solidFill>
                  <a:schemeClr val="tx2"/>
                </a:solidFill>
                <a:latin typeface="SF Pro Display" pitchFamily="2" charset="0"/>
                <a:ea typeface="SF Pro Display" pitchFamily="2" charset="0"/>
              </a:rPr>
              <a:t>behaviour</a:t>
            </a:r>
            <a:r>
              <a:rPr lang="en-US" sz="1600" dirty="0">
                <a:solidFill>
                  <a:schemeClr val="tx2"/>
                </a:solidFill>
                <a:latin typeface="SF Pro Display" pitchFamily="2" charset="0"/>
                <a:ea typeface="SF Pro Display" pitchFamily="2" charset="0"/>
              </a:rPr>
              <a:t>. Your goal is not to intervene, but to simply learn, observe, analyze and take notes.</a:t>
            </a:r>
            <a:br>
              <a:rPr lang="en-US" sz="1600" dirty="0">
                <a:solidFill>
                  <a:schemeClr val="tx2"/>
                </a:solidFill>
                <a:latin typeface="SF Pro Display" pitchFamily="2" charset="0"/>
                <a:ea typeface="SF Pro Display" pitchFamily="2" charset="0"/>
              </a:rPr>
            </a:br>
            <a:endParaRPr lang="en-US" sz="1600" dirty="0">
              <a:solidFill>
                <a:schemeClr val="tx2"/>
              </a:solidFill>
              <a:latin typeface="SF Pro Display" pitchFamily="2" charset="0"/>
              <a:ea typeface="SF Pro Display" pitchFamily="2" charset="0"/>
            </a:endParaRPr>
          </a:p>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Gather and analyze data</a:t>
            </a:r>
            <a:br>
              <a:rPr lang="en-US" sz="1600"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Once you have gathered all the information you can go back to the drawing board, analyze the findings and identify areas where teams can act. </a:t>
            </a:r>
            <a:br>
              <a:rPr lang="en-US" sz="1600" dirty="0">
                <a:solidFill>
                  <a:schemeClr val="tx2"/>
                </a:solidFill>
                <a:latin typeface="SF Pro Display" pitchFamily="2" charset="0"/>
                <a:ea typeface="SF Pro Display" pitchFamily="2" charset="0"/>
              </a:rPr>
            </a:br>
            <a:endParaRPr lang="en-US" sz="1600" dirty="0">
              <a:solidFill>
                <a:schemeClr val="tx2"/>
              </a:solidFill>
              <a:latin typeface="SF Pro Display" pitchFamily="2" charset="0"/>
              <a:ea typeface="SF Pro Display" pitchFamily="2" charset="0"/>
            </a:endParaRPr>
          </a:p>
          <a:p>
            <a:pPr marL="342900" indent="-342900">
              <a:buFont typeface="Wingdings" pitchFamily="2" charset="2"/>
              <a:buChar char="q"/>
            </a:pPr>
            <a:r>
              <a:rPr lang="en-US" sz="1600" b="1" dirty="0">
                <a:solidFill>
                  <a:schemeClr val="tx2"/>
                </a:solidFill>
                <a:latin typeface="SF Pro Display" pitchFamily="2" charset="0"/>
                <a:ea typeface="SF Pro Display" pitchFamily="2" charset="0"/>
              </a:rPr>
              <a:t>Work on an action plan </a:t>
            </a:r>
            <a:br>
              <a:rPr lang="en-US" sz="1600" dirty="0">
                <a:solidFill>
                  <a:schemeClr val="tx2"/>
                </a:solidFill>
                <a:latin typeface="SF Pro Display" pitchFamily="2" charset="0"/>
                <a:ea typeface="SF Pro Display" pitchFamily="2" charset="0"/>
              </a:rPr>
            </a:br>
            <a:r>
              <a:rPr lang="en-US" sz="1600" dirty="0">
                <a:solidFill>
                  <a:schemeClr val="tx2"/>
                </a:solidFill>
                <a:latin typeface="SF Pro Display" pitchFamily="2" charset="0"/>
                <a:ea typeface="SF Pro Display" pitchFamily="2" charset="0"/>
              </a:rPr>
              <a:t>Include the steps to follow, and action required and communicate the findings to the teams. Then start over and prepare for the next Gemba walks to dig deeper or to explore new areas. It’s best to repeat these during different times of the week and of the day.</a:t>
            </a:r>
            <a:br>
              <a:rPr lang="en-US" sz="1600" dirty="0">
                <a:solidFill>
                  <a:schemeClr val="tx2"/>
                </a:solidFill>
                <a:latin typeface="SF Pro Display" pitchFamily="2" charset="0"/>
                <a:ea typeface="SF Pro Display" pitchFamily="2" charset="0"/>
              </a:rPr>
            </a:br>
            <a:endParaRPr lang="en-US" sz="1600" dirty="0">
              <a:solidFill>
                <a:schemeClr val="tx2"/>
              </a:solidFill>
              <a:latin typeface="SF Pro Display" pitchFamily="2" charset="0"/>
              <a:ea typeface="SF Pro Display" pitchFamily="2" charset="0"/>
            </a:endParaRPr>
          </a:p>
        </p:txBody>
      </p:sp>
      <p:sp>
        <p:nvSpPr>
          <p:cNvPr id="4" name="TextBox 3">
            <a:extLst>
              <a:ext uri="{FF2B5EF4-FFF2-40B4-BE49-F238E27FC236}">
                <a16:creationId xmlns:a16="http://schemas.microsoft.com/office/drawing/2014/main" id="{32A59321-14F5-A33E-2DF8-2B737EF3884F}"/>
              </a:ext>
            </a:extLst>
          </p:cNvPr>
          <p:cNvSpPr txBox="1"/>
          <p:nvPr/>
        </p:nvSpPr>
        <p:spPr>
          <a:xfrm>
            <a:off x="839416" y="476672"/>
            <a:ext cx="7133684" cy="523220"/>
          </a:xfrm>
          <a:prstGeom prst="rect">
            <a:avLst/>
          </a:prstGeom>
          <a:noFill/>
        </p:spPr>
        <p:txBody>
          <a:bodyPr wrap="none" rtlCol="0">
            <a:spAutoFit/>
          </a:bodyPr>
          <a:lstStyle/>
          <a:p>
            <a:r>
              <a:rPr lang="en-US" sz="2800" b="1" dirty="0">
                <a:solidFill>
                  <a:schemeClr val="bg2">
                    <a:lumMod val="25000"/>
                  </a:schemeClr>
                </a:solidFill>
                <a:latin typeface="SF Pro Display" pitchFamily="2" charset="0"/>
                <a:ea typeface="SF Pro Display" pitchFamily="2" charset="0"/>
              </a:rPr>
              <a:t>Gemba Walk – your checklist to get started</a:t>
            </a:r>
          </a:p>
        </p:txBody>
      </p:sp>
    </p:spTree>
    <p:extLst>
      <p:ext uri="{BB962C8B-B14F-4D97-AF65-F5344CB8AC3E}">
        <p14:creationId xmlns:p14="http://schemas.microsoft.com/office/powerpoint/2010/main" val="2403609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a:extLst>
              <a:ext uri="{FF2B5EF4-FFF2-40B4-BE49-F238E27FC236}">
                <a16:creationId xmlns:a16="http://schemas.microsoft.com/office/drawing/2014/main" id="{B3AD0CCE-BC1F-CC8F-FB1C-1E4ADEE513F9}"/>
              </a:ext>
            </a:extLst>
          </p:cNvPr>
          <p:cNvSpPr/>
          <p:nvPr/>
        </p:nvSpPr>
        <p:spPr>
          <a:xfrm>
            <a:off x="286386" y="1476245"/>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1. What is the standard or process you are working on?</a:t>
            </a:r>
          </a:p>
        </p:txBody>
      </p:sp>
      <p:sp>
        <p:nvSpPr>
          <p:cNvPr id="37" name="Rounded Rectangle 36">
            <a:extLst>
              <a:ext uri="{FF2B5EF4-FFF2-40B4-BE49-F238E27FC236}">
                <a16:creationId xmlns:a16="http://schemas.microsoft.com/office/drawing/2014/main" id="{A5ABC211-AE8E-055A-94CA-F05419E2DD12}"/>
              </a:ext>
            </a:extLst>
          </p:cNvPr>
          <p:cNvSpPr/>
          <p:nvPr/>
        </p:nvSpPr>
        <p:spPr>
          <a:xfrm>
            <a:off x="6155036" y="287119"/>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Work area : </a:t>
            </a:r>
          </a:p>
        </p:txBody>
      </p:sp>
      <p:sp>
        <p:nvSpPr>
          <p:cNvPr id="38" name="TextBox 37">
            <a:extLst>
              <a:ext uri="{FF2B5EF4-FFF2-40B4-BE49-F238E27FC236}">
                <a16:creationId xmlns:a16="http://schemas.microsoft.com/office/drawing/2014/main" id="{649F68D4-E60C-14BB-C515-274A9422CCD6}"/>
              </a:ext>
            </a:extLst>
          </p:cNvPr>
          <p:cNvSpPr txBox="1"/>
          <p:nvPr/>
        </p:nvSpPr>
        <p:spPr>
          <a:xfrm>
            <a:off x="286386" y="1156506"/>
            <a:ext cx="3898507" cy="338554"/>
          </a:xfrm>
          <a:prstGeom prst="rect">
            <a:avLst/>
          </a:prstGeom>
          <a:noFill/>
        </p:spPr>
        <p:txBody>
          <a:bodyPr wrap="square" rtlCol="0">
            <a:spAutoFit/>
          </a:bodyPr>
          <a:lstStyle/>
          <a:p>
            <a:r>
              <a:rPr lang="en-US" sz="1600" b="1" dirty="0">
                <a:solidFill>
                  <a:schemeClr val="bg2">
                    <a:lumMod val="25000"/>
                  </a:schemeClr>
                </a:solidFill>
              </a:rPr>
              <a:t>Process analysis</a:t>
            </a:r>
            <a:endParaRPr lang="en-US" sz="1600" dirty="0">
              <a:solidFill>
                <a:schemeClr val="bg2">
                  <a:lumMod val="50000"/>
                </a:schemeClr>
              </a:solidFill>
            </a:endParaRPr>
          </a:p>
        </p:txBody>
      </p:sp>
      <p:sp>
        <p:nvSpPr>
          <p:cNvPr id="39" name="Text Placeholder 1">
            <a:extLst>
              <a:ext uri="{FF2B5EF4-FFF2-40B4-BE49-F238E27FC236}">
                <a16:creationId xmlns:a16="http://schemas.microsoft.com/office/drawing/2014/main" id="{E0D1298C-E596-46E3-46D3-959A58004D36}"/>
              </a:ext>
            </a:extLst>
          </p:cNvPr>
          <p:cNvSpPr txBox="1">
            <a:spLocks/>
          </p:cNvSpPr>
          <p:nvPr/>
        </p:nvSpPr>
        <p:spPr>
          <a:xfrm>
            <a:off x="237636" y="172352"/>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Gemba Walk</a:t>
            </a:r>
          </a:p>
          <a:p>
            <a:pPr algn="l"/>
            <a:r>
              <a:rPr lang="en-US" sz="2000" b="0" i="1"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1. Go and See</a:t>
            </a:r>
          </a:p>
        </p:txBody>
      </p:sp>
      <p:sp>
        <p:nvSpPr>
          <p:cNvPr id="40" name="Rounded Rectangle 39">
            <a:extLst>
              <a:ext uri="{FF2B5EF4-FFF2-40B4-BE49-F238E27FC236}">
                <a16:creationId xmlns:a16="http://schemas.microsoft.com/office/drawing/2014/main" id="{85DF7767-0A34-BB59-5223-CBB7B1871795}"/>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Process: </a:t>
            </a:r>
          </a:p>
        </p:txBody>
      </p:sp>
      <p:sp>
        <p:nvSpPr>
          <p:cNvPr id="41" name="Rounded Rectangle 40">
            <a:extLst>
              <a:ext uri="{FF2B5EF4-FFF2-40B4-BE49-F238E27FC236}">
                <a16:creationId xmlns:a16="http://schemas.microsoft.com/office/drawing/2014/main" id="{A001205C-A96F-6F1C-9FB3-D9291C75CEDF}"/>
              </a:ext>
            </a:extLst>
          </p:cNvPr>
          <p:cNvSpPr/>
          <p:nvPr/>
        </p:nvSpPr>
        <p:spPr>
          <a:xfrm>
            <a:off x="2230793" y="289033"/>
            <a:ext cx="1852109"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Observer:</a:t>
            </a:r>
          </a:p>
        </p:txBody>
      </p:sp>
      <p:sp>
        <p:nvSpPr>
          <p:cNvPr id="62" name="Rounded Rectangle 61">
            <a:extLst>
              <a:ext uri="{FF2B5EF4-FFF2-40B4-BE49-F238E27FC236}">
                <a16:creationId xmlns:a16="http://schemas.microsoft.com/office/drawing/2014/main" id="{573C02EC-6C5C-A531-FFF1-CD6516852FDC}"/>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Observation date: </a:t>
            </a:r>
          </a:p>
        </p:txBody>
      </p:sp>
      <p:sp>
        <p:nvSpPr>
          <p:cNvPr id="63" name="Rounded Rectangle 62">
            <a:extLst>
              <a:ext uri="{FF2B5EF4-FFF2-40B4-BE49-F238E27FC236}">
                <a16:creationId xmlns:a16="http://schemas.microsoft.com/office/drawing/2014/main" id="{86B06715-FC9D-959E-3D7F-45E017DB882B}"/>
              </a:ext>
            </a:extLst>
          </p:cNvPr>
          <p:cNvSpPr/>
          <p:nvPr/>
        </p:nvSpPr>
        <p:spPr>
          <a:xfrm>
            <a:off x="4132433" y="289514"/>
            <a:ext cx="195168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Participants:</a:t>
            </a:r>
          </a:p>
        </p:txBody>
      </p:sp>
      <p:sp>
        <p:nvSpPr>
          <p:cNvPr id="64" name="Rounded Rectangle 63">
            <a:extLst>
              <a:ext uri="{FF2B5EF4-FFF2-40B4-BE49-F238E27FC236}">
                <a16:creationId xmlns:a16="http://schemas.microsoft.com/office/drawing/2014/main" id="{857DEEF9-A32F-5DA1-D85B-D16191DE5EC2}"/>
              </a:ext>
            </a:extLst>
          </p:cNvPr>
          <p:cNvSpPr/>
          <p:nvPr/>
        </p:nvSpPr>
        <p:spPr>
          <a:xfrm>
            <a:off x="4244895" y="1476245"/>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2. What is the purpose of this process?</a:t>
            </a:r>
          </a:p>
        </p:txBody>
      </p:sp>
      <p:sp>
        <p:nvSpPr>
          <p:cNvPr id="65" name="Rounded Rectangle 64">
            <a:extLst>
              <a:ext uri="{FF2B5EF4-FFF2-40B4-BE49-F238E27FC236}">
                <a16:creationId xmlns:a16="http://schemas.microsoft.com/office/drawing/2014/main" id="{0DBAC96E-3226-A03D-4E12-7C9F6F472127}"/>
              </a:ext>
            </a:extLst>
          </p:cNvPr>
          <p:cNvSpPr/>
          <p:nvPr/>
        </p:nvSpPr>
        <p:spPr>
          <a:xfrm>
            <a:off x="8203404" y="1476245"/>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3. What measures are in place to assess the success of the process?</a:t>
            </a:r>
          </a:p>
        </p:txBody>
      </p:sp>
      <p:sp>
        <p:nvSpPr>
          <p:cNvPr id="66" name="Rounded Rectangle 65">
            <a:extLst>
              <a:ext uri="{FF2B5EF4-FFF2-40B4-BE49-F238E27FC236}">
                <a16:creationId xmlns:a16="http://schemas.microsoft.com/office/drawing/2014/main" id="{254BDD5D-235F-ACC3-43C6-A0A65530853D}"/>
              </a:ext>
            </a:extLst>
          </p:cNvPr>
          <p:cNvSpPr/>
          <p:nvPr/>
        </p:nvSpPr>
        <p:spPr>
          <a:xfrm>
            <a:off x="312785" y="2540714"/>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4. What challenges impact the outputs of the process?</a:t>
            </a:r>
          </a:p>
        </p:txBody>
      </p:sp>
      <p:sp>
        <p:nvSpPr>
          <p:cNvPr id="67" name="Rounded Rectangle 66">
            <a:extLst>
              <a:ext uri="{FF2B5EF4-FFF2-40B4-BE49-F238E27FC236}">
                <a16:creationId xmlns:a16="http://schemas.microsoft.com/office/drawing/2014/main" id="{ADCE9AFD-639C-9962-CD87-94A08277AB9C}"/>
              </a:ext>
            </a:extLst>
          </p:cNvPr>
          <p:cNvSpPr/>
          <p:nvPr/>
        </p:nvSpPr>
        <p:spPr>
          <a:xfrm>
            <a:off x="4264721" y="2535754"/>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5. Do you have ready access to all the resources necessary for the process? </a:t>
            </a:r>
          </a:p>
        </p:txBody>
      </p:sp>
      <p:sp>
        <p:nvSpPr>
          <p:cNvPr id="68" name="Rounded Rectangle 67">
            <a:extLst>
              <a:ext uri="{FF2B5EF4-FFF2-40B4-BE49-F238E27FC236}">
                <a16:creationId xmlns:a16="http://schemas.microsoft.com/office/drawing/2014/main" id="{28DAED54-A127-2829-EE38-FD29BF020D40}"/>
              </a:ext>
            </a:extLst>
          </p:cNvPr>
          <p:cNvSpPr/>
          <p:nvPr/>
        </p:nvSpPr>
        <p:spPr>
          <a:xfrm>
            <a:off x="8211966" y="2535754"/>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6. How do you think this process can be improved?</a:t>
            </a:r>
          </a:p>
        </p:txBody>
      </p:sp>
      <p:sp>
        <p:nvSpPr>
          <p:cNvPr id="69" name="TextBox 68">
            <a:extLst>
              <a:ext uri="{FF2B5EF4-FFF2-40B4-BE49-F238E27FC236}">
                <a16:creationId xmlns:a16="http://schemas.microsoft.com/office/drawing/2014/main" id="{E5B4A801-A43C-8181-3596-A7429D3DFC0E}"/>
              </a:ext>
            </a:extLst>
          </p:cNvPr>
          <p:cNvSpPr txBox="1"/>
          <p:nvPr/>
        </p:nvSpPr>
        <p:spPr>
          <a:xfrm>
            <a:off x="286386" y="3605183"/>
            <a:ext cx="3898507" cy="338554"/>
          </a:xfrm>
          <a:prstGeom prst="rect">
            <a:avLst/>
          </a:prstGeom>
          <a:noFill/>
        </p:spPr>
        <p:txBody>
          <a:bodyPr wrap="square" rtlCol="0">
            <a:spAutoFit/>
          </a:bodyPr>
          <a:lstStyle/>
          <a:p>
            <a:r>
              <a:rPr lang="en-US" sz="1600" b="1" dirty="0">
                <a:solidFill>
                  <a:schemeClr val="bg2">
                    <a:lumMod val="25000"/>
                  </a:schemeClr>
                </a:solidFill>
              </a:rPr>
              <a:t>Problem solving</a:t>
            </a:r>
            <a:endParaRPr lang="en-US" sz="1600" dirty="0">
              <a:solidFill>
                <a:schemeClr val="bg2">
                  <a:lumMod val="50000"/>
                </a:schemeClr>
              </a:solidFill>
            </a:endParaRPr>
          </a:p>
        </p:txBody>
      </p:sp>
      <p:sp>
        <p:nvSpPr>
          <p:cNvPr id="70" name="Rounded Rectangle 69">
            <a:extLst>
              <a:ext uri="{FF2B5EF4-FFF2-40B4-BE49-F238E27FC236}">
                <a16:creationId xmlns:a16="http://schemas.microsoft.com/office/drawing/2014/main" id="{6E5F0D34-F71B-D7D4-0252-ADE59E38035D}"/>
              </a:ext>
            </a:extLst>
          </p:cNvPr>
          <p:cNvSpPr/>
          <p:nvPr/>
        </p:nvSpPr>
        <p:spPr>
          <a:xfrm>
            <a:off x="312785" y="399718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1. What kind of problems are you facing in your daily work?</a:t>
            </a:r>
          </a:p>
        </p:txBody>
      </p:sp>
      <p:sp>
        <p:nvSpPr>
          <p:cNvPr id="71" name="Rounded Rectangle 70">
            <a:extLst>
              <a:ext uri="{FF2B5EF4-FFF2-40B4-BE49-F238E27FC236}">
                <a16:creationId xmlns:a16="http://schemas.microsoft.com/office/drawing/2014/main" id="{7353D2FA-3541-4BA8-02CD-0D3F62FE3BDF}"/>
              </a:ext>
            </a:extLst>
          </p:cNvPr>
          <p:cNvSpPr/>
          <p:nvPr/>
        </p:nvSpPr>
        <p:spPr>
          <a:xfrm>
            <a:off x="4271294" y="399718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2. Why is this a challenge? </a:t>
            </a:r>
          </a:p>
        </p:txBody>
      </p:sp>
      <p:sp>
        <p:nvSpPr>
          <p:cNvPr id="72" name="Rounded Rectangle 71">
            <a:extLst>
              <a:ext uri="{FF2B5EF4-FFF2-40B4-BE49-F238E27FC236}">
                <a16:creationId xmlns:a16="http://schemas.microsoft.com/office/drawing/2014/main" id="{5329737C-ACA5-CC53-6000-686A288A6D32}"/>
              </a:ext>
            </a:extLst>
          </p:cNvPr>
          <p:cNvSpPr/>
          <p:nvPr/>
        </p:nvSpPr>
        <p:spPr>
          <a:xfrm>
            <a:off x="8229803" y="399718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3. What can we do to implement corrective action?</a:t>
            </a:r>
          </a:p>
        </p:txBody>
      </p:sp>
      <p:sp>
        <p:nvSpPr>
          <p:cNvPr id="73" name="Rounded Rectangle 72">
            <a:extLst>
              <a:ext uri="{FF2B5EF4-FFF2-40B4-BE49-F238E27FC236}">
                <a16:creationId xmlns:a16="http://schemas.microsoft.com/office/drawing/2014/main" id="{E6621ACF-29C7-915E-B8BF-60953B74C60F}"/>
              </a:ext>
            </a:extLst>
          </p:cNvPr>
          <p:cNvSpPr/>
          <p:nvPr/>
        </p:nvSpPr>
        <p:spPr>
          <a:xfrm>
            <a:off x="312785" y="555746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1. What is today’s priority and why?</a:t>
            </a:r>
          </a:p>
        </p:txBody>
      </p:sp>
      <p:sp>
        <p:nvSpPr>
          <p:cNvPr id="74" name="Rounded Rectangle 73">
            <a:extLst>
              <a:ext uri="{FF2B5EF4-FFF2-40B4-BE49-F238E27FC236}">
                <a16:creationId xmlns:a16="http://schemas.microsoft.com/office/drawing/2014/main" id="{08AF8ECA-0709-9819-5591-5BD059C9CF3A}"/>
              </a:ext>
            </a:extLst>
          </p:cNvPr>
          <p:cNvSpPr/>
          <p:nvPr/>
        </p:nvSpPr>
        <p:spPr>
          <a:xfrm>
            <a:off x="4271294" y="555746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2. Is there something you want to improve in your daily routine?</a:t>
            </a:r>
          </a:p>
        </p:txBody>
      </p:sp>
      <p:sp>
        <p:nvSpPr>
          <p:cNvPr id="75" name="Rounded Rectangle 74">
            <a:extLst>
              <a:ext uri="{FF2B5EF4-FFF2-40B4-BE49-F238E27FC236}">
                <a16:creationId xmlns:a16="http://schemas.microsoft.com/office/drawing/2014/main" id="{65D88F41-F5C6-7367-118A-5DE723611DC8}"/>
              </a:ext>
            </a:extLst>
          </p:cNvPr>
          <p:cNvSpPr/>
          <p:nvPr/>
        </p:nvSpPr>
        <p:spPr>
          <a:xfrm>
            <a:off x="8229803" y="5557468"/>
            <a:ext cx="3898507"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rPr>
              <a:t>3. Is the information documented and up-to-date?</a:t>
            </a:r>
          </a:p>
        </p:txBody>
      </p:sp>
      <p:sp>
        <p:nvSpPr>
          <p:cNvPr id="76" name="TextBox 75">
            <a:extLst>
              <a:ext uri="{FF2B5EF4-FFF2-40B4-BE49-F238E27FC236}">
                <a16:creationId xmlns:a16="http://schemas.microsoft.com/office/drawing/2014/main" id="{749637F9-EB21-31B6-1DB7-05A89307FB2F}"/>
              </a:ext>
            </a:extLst>
          </p:cNvPr>
          <p:cNvSpPr txBox="1"/>
          <p:nvPr/>
        </p:nvSpPr>
        <p:spPr>
          <a:xfrm>
            <a:off x="286386" y="5115108"/>
            <a:ext cx="3898507" cy="338554"/>
          </a:xfrm>
          <a:prstGeom prst="rect">
            <a:avLst/>
          </a:prstGeom>
          <a:noFill/>
        </p:spPr>
        <p:txBody>
          <a:bodyPr wrap="square" rtlCol="0">
            <a:spAutoFit/>
          </a:bodyPr>
          <a:lstStyle/>
          <a:p>
            <a:r>
              <a:rPr lang="en-US" sz="1600" b="1" dirty="0">
                <a:solidFill>
                  <a:schemeClr val="bg2">
                    <a:lumMod val="25000"/>
                  </a:schemeClr>
                </a:solidFill>
              </a:rPr>
              <a:t>Continuous Improvement</a:t>
            </a:r>
            <a:endParaRPr lang="en-US" sz="1600" dirty="0">
              <a:solidFill>
                <a:schemeClr val="bg2">
                  <a:lumMod val="50000"/>
                </a:schemeClr>
              </a:solidFill>
            </a:endParaRPr>
          </a:p>
        </p:txBody>
      </p:sp>
    </p:spTree>
    <p:extLst>
      <p:ext uri="{BB962C8B-B14F-4D97-AF65-F5344CB8AC3E}">
        <p14:creationId xmlns:p14="http://schemas.microsoft.com/office/powerpoint/2010/main" val="2647255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946CC1-E45B-9776-E939-803C15FAAE8C}"/>
              </a:ext>
            </a:extLst>
          </p:cNvPr>
          <p:cNvSpPr/>
          <p:nvPr/>
        </p:nvSpPr>
        <p:spPr>
          <a:xfrm>
            <a:off x="4655840" y="-1"/>
            <a:ext cx="75361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4" name="Text Placeholder 3">
            <a:extLst>
              <a:ext uri="{FF2B5EF4-FFF2-40B4-BE49-F238E27FC236}">
                <a16:creationId xmlns:a16="http://schemas.microsoft.com/office/drawing/2014/main" id="{90730308-9D3E-26A1-0579-810E456D99C3}"/>
              </a:ext>
            </a:extLst>
          </p:cNvPr>
          <p:cNvSpPr txBox="1">
            <a:spLocks/>
          </p:cNvSpPr>
          <p:nvPr/>
        </p:nvSpPr>
        <p:spPr>
          <a:xfrm>
            <a:off x="5639221" y="1917572"/>
            <a:ext cx="5569397" cy="42477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200" b="1" dirty="0">
                <a:solidFill>
                  <a:schemeClr val="bg2">
                    <a:lumMod val="25000"/>
                  </a:schemeClr>
                </a:solidFill>
                <a:effectLst/>
                <a:latin typeface="SF Pro Display" pitchFamily="2" charset="0"/>
                <a:ea typeface="SF Pro Display" pitchFamily="2" charset="0"/>
              </a:rPr>
              <a:t>Quantitative</a:t>
            </a:r>
          </a:p>
          <a:p>
            <a:pPr>
              <a:lnSpc>
                <a:spcPct val="100000"/>
              </a:lnSpc>
            </a:pPr>
            <a:r>
              <a:rPr lang="en-US" sz="2200" b="1" dirty="0">
                <a:solidFill>
                  <a:schemeClr val="bg2">
                    <a:lumMod val="25000"/>
                  </a:schemeClr>
                </a:solidFill>
                <a:effectLst/>
                <a:latin typeface="SF Pro Display" pitchFamily="2" charset="0"/>
                <a:ea typeface="SF Pro Display" pitchFamily="2" charset="0"/>
              </a:rPr>
              <a:t>Regression analysis</a:t>
            </a:r>
          </a:p>
          <a:p>
            <a:pPr>
              <a:lnSpc>
                <a:spcPct val="100000"/>
              </a:lnSpc>
            </a:pPr>
            <a:r>
              <a:rPr lang="en-US" sz="2200" dirty="0">
                <a:solidFill>
                  <a:schemeClr val="bg2">
                    <a:lumMod val="25000"/>
                  </a:schemeClr>
                </a:solidFill>
                <a:effectLst/>
                <a:latin typeface="SF Pro Display" pitchFamily="2" charset="0"/>
                <a:ea typeface="SF Pro Display" pitchFamily="2" charset="0"/>
              </a:rPr>
              <a:t>Histogram</a:t>
            </a:r>
          </a:p>
          <a:p>
            <a:pPr>
              <a:lnSpc>
                <a:spcPct val="100000"/>
              </a:lnSpc>
            </a:pPr>
            <a:r>
              <a:rPr lang="en-US" sz="2200" dirty="0">
                <a:solidFill>
                  <a:schemeClr val="bg2">
                    <a:lumMod val="25000"/>
                  </a:schemeClr>
                </a:solidFill>
                <a:effectLst/>
                <a:latin typeface="SF Pro Display" pitchFamily="2" charset="0"/>
                <a:ea typeface="SF Pro Display" pitchFamily="2" charset="0"/>
              </a:rPr>
              <a:t>Pareto Charts</a:t>
            </a:r>
          </a:p>
          <a:p>
            <a:pPr marL="0" indent="0">
              <a:lnSpc>
                <a:spcPct val="100000"/>
              </a:lnSpc>
              <a:buNone/>
            </a:pPr>
            <a:r>
              <a:rPr lang="en-GB" sz="2200" b="1" dirty="0">
                <a:solidFill>
                  <a:schemeClr val="bg2">
                    <a:lumMod val="25000"/>
                  </a:schemeClr>
                </a:solidFill>
                <a:latin typeface="SF Pro Display" pitchFamily="2" charset="0"/>
                <a:ea typeface="SF Pro Display" pitchFamily="2" charset="0"/>
              </a:rPr>
              <a:t>Qualitative</a:t>
            </a:r>
          </a:p>
          <a:p>
            <a:pPr>
              <a:lnSpc>
                <a:spcPct val="100000"/>
              </a:lnSpc>
            </a:pPr>
            <a:r>
              <a:rPr lang="en-GB" sz="2200" b="1" dirty="0">
                <a:solidFill>
                  <a:schemeClr val="bg2">
                    <a:lumMod val="25000"/>
                  </a:schemeClr>
                </a:solidFill>
                <a:latin typeface="SF Pro Display" pitchFamily="2" charset="0"/>
                <a:ea typeface="SF Pro Display" pitchFamily="2" charset="0"/>
              </a:rPr>
              <a:t>Fishbone</a:t>
            </a:r>
            <a:r>
              <a:rPr lang="en-US" sz="2200" b="1" dirty="0">
                <a:solidFill>
                  <a:schemeClr val="bg2">
                    <a:lumMod val="25000"/>
                  </a:schemeClr>
                </a:solidFill>
                <a:latin typeface="SF Pro Display" pitchFamily="2" charset="0"/>
                <a:ea typeface="SF Pro Display" pitchFamily="2" charset="0"/>
              </a:rPr>
              <a:t> diagram</a:t>
            </a:r>
          </a:p>
          <a:p>
            <a:pPr>
              <a:lnSpc>
                <a:spcPct val="100000"/>
              </a:lnSpc>
            </a:pPr>
            <a:r>
              <a:rPr lang="en-GB" sz="2200" b="1" dirty="0">
                <a:solidFill>
                  <a:schemeClr val="bg2">
                    <a:lumMod val="25000"/>
                  </a:schemeClr>
                </a:solidFill>
                <a:latin typeface="SF Pro Display" pitchFamily="2" charset="0"/>
                <a:ea typeface="SF Pro Display" pitchFamily="2" charset="0"/>
              </a:rPr>
              <a:t>5 Whys</a:t>
            </a:r>
          </a:p>
          <a:p>
            <a:pPr>
              <a:lnSpc>
                <a:spcPct val="100000"/>
              </a:lnSpc>
            </a:pPr>
            <a:r>
              <a:rPr lang="en-GB" sz="2200" b="1" dirty="0">
                <a:solidFill>
                  <a:schemeClr val="bg2">
                    <a:lumMod val="25000"/>
                  </a:schemeClr>
                </a:solidFill>
                <a:latin typeface="SF Pro Display" pitchFamily="2" charset="0"/>
                <a:ea typeface="SF Pro Display" pitchFamily="2" charset="0"/>
              </a:rPr>
              <a:t>FMEA</a:t>
            </a:r>
          </a:p>
          <a:p>
            <a:pPr>
              <a:lnSpc>
                <a:spcPct val="100000"/>
              </a:lnSpc>
            </a:pPr>
            <a:r>
              <a:rPr lang="en-US" sz="2200" b="1" dirty="0">
                <a:solidFill>
                  <a:schemeClr val="bg2">
                    <a:lumMod val="25000"/>
                  </a:schemeClr>
                </a:solidFill>
                <a:latin typeface="SF Pro Display" pitchFamily="2" charset="0"/>
                <a:ea typeface="SF Pro Display" pitchFamily="2" charset="0"/>
              </a:rPr>
              <a:t>XY Matrix</a:t>
            </a:r>
          </a:p>
          <a:p>
            <a:pPr marL="0" indent="0">
              <a:lnSpc>
                <a:spcPct val="100000"/>
              </a:lnSpc>
              <a:buNone/>
            </a:pPr>
            <a:endParaRPr lang="en-GB" sz="2200" dirty="0">
              <a:solidFill>
                <a:schemeClr val="bg2">
                  <a:lumMod val="25000"/>
                </a:schemeClr>
              </a:solidFill>
              <a:latin typeface="SF Pro Display" pitchFamily="2" charset="0"/>
              <a:ea typeface="SF Pro Display" pitchFamily="2" charset="0"/>
            </a:endParaRPr>
          </a:p>
        </p:txBody>
      </p:sp>
      <p:sp>
        <p:nvSpPr>
          <p:cNvPr id="5" name="Text Placeholder 1">
            <a:extLst>
              <a:ext uri="{FF2B5EF4-FFF2-40B4-BE49-F238E27FC236}">
                <a16:creationId xmlns:a16="http://schemas.microsoft.com/office/drawing/2014/main" id="{5324BF34-066B-37C2-FAD6-EBB6E662945C}"/>
              </a:ext>
            </a:extLst>
          </p:cNvPr>
          <p:cNvSpPr txBox="1">
            <a:spLocks/>
          </p:cNvSpPr>
          <p:nvPr/>
        </p:nvSpPr>
        <p:spPr>
          <a:xfrm>
            <a:off x="5639221" y="1049827"/>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SF Pro Display" pitchFamily="2" charset="0"/>
                <a:ea typeface="SF Pro Display" pitchFamily="2" charset="0"/>
                <a:cs typeface="Noto Sans Adlam" panose="020B0502040504020204" pitchFamily="34" charset="0"/>
              </a:rPr>
              <a:t>Tools</a:t>
            </a:r>
            <a:endParaRPr lang="fi-FI" sz="35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8" name="Text Placeholder 1">
            <a:extLst>
              <a:ext uri="{FF2B5EF4-FFF2-40B4-BE49-F238E27FC236}">
                <a16:creationId xmlns:a16="http://schemas.microsoft.com/office/drawing/2014/main" id="{E61BE062-D69D-3044-7657-2D0CE7D2EF6F}"/>
              </a:ext>
            </a:extLst>
          </p:cNvPr>
          <p:cNvSpPr txBox="1">
            <a:spLocks/>
          </p:cNvSpPr>
          <p:nvPr/>
        </p:nvSpPr>
        <p:spPr>
          <a:xfrm>
            <a:off x="502160" y="907753"/>
            <a:ext cx="2160240" cy="108108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dirty="0">
                <a:latin typeface="SF Pro Display" pitchFamily="2" charset="0"/>
                <a:ea typeface="SF Pro Display" pitchFamily="2" charset="0"/>
              </a:rPr>
              <a:t>ANALYZE</a:t>
            </a:r>
          </a:p>
        </p:txBody>
      </p:sp>
      <p:sp>
        <p:nvSpPr>
          <p:cNvPr id="9" name="TextBox 8">
            <a:extLst>
              <a:ext uri="{FF2B5EF4-FFF2-40B4-BE49-F238E27FC236}">
                <a16:creationId xmlns:a16="http://schemas.microsoft.com/office/drawing/2014/main" id="{CAB896B2-2D04-0029-245F-97FBACBF7368}"/>
              </a:ext>
            </a:extLst>
          </p:cNvPr>
          <p:cNvSpPr txBox="1"/>
          <p:nvPr/>
        </p:nvSpPr>
        <p:spPr>
          <a:xfrm>
            <a:off x="530251" y="1950878"/>
            <a:ext cx="3672408" cy="3200876"/>
          </a:xfrm>
          <a:prstGeom prst="rect">
            <a:avLst/>
          </a:prstGeom>
          <a:noFill/>
        </p:spPr>
        <p:txBody>
          <a:bodyPr wrap="square">
            <a:spAutoFit/>
          </a:bodyPr>
          <a:lstStyle/>
          <a:p>
            <a:pPr algn="l">
              <a:spcBef>
                <a:spcPts val="600"/>
              </a:spcBef>
              <a:spcAft>
                <a:spcPts val="600"/>
              </a:spcAft>
            </a:pPr>
            <a:r>
              <a:rPr lang="en-US" b="1" dirty="0">
                <a:solidFill>
                  <a:schemeClr val="bg1"/>
                </a:solidFill>
                <a:latin typeface="SF Pro Display" pitchFamily="2" charset="0"/>
                <a:ea typeface="SF Pro Display" pitchFamily="2" charset="0"/>
              </a:rPr>
              <a:t>In this phase you:</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Locate the source of the issue</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Figure out what causes it</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Keep a close eye on the entire process along with the data</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Assess the progress by making a list of difficulties and concerns that arise from the data and observations</a:t>
            </a:r>
          </a:p>
        </p:txBody>
      </p:sp>
    </p:spTree>
    <p:extLst>
      <p:ext uri="{BB962C8B-B14F-4D97-AF65-F5344CB8AC3E}">
        <p14:creationId xmlns:p14="http://schemas.microsoft.com/office/powerpoint/2010/main" val="513628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7C481-9CE7-B927-BE1B-E9F472810997}"/>
              </a:ext>
            </a:extLst>
          </p:cNvPr>
          <p:cNvSpPr>
            <a:spLocks noGrp="1"/>
          </p:cNvSpPr>
          <p:nvPr>
            <p:ph type="title"/>
          </p:nvPr>
        </p:nvSpPr>
        <p:spPr>
          <a:xfrm>
            <a:off x="551384" y="305412"/>
            <a:ext cx="6120680" cy="1327735"/>
          </a:xfrm>
        </p:spPr>
        <p:txBody>
          <a:bodyPr/>
          <a:lstStyle/>
          <a:p>
            <a:r>
              <a:rPr lang="en-GB" i="0" dirty="0">
                <a:solidFill>
                  <a:schemeClr val="bg2">
                    <a:lumMod val="25000"/>
                  </a:schemeClr>
                </a:solidFill>
                <a:effectLst/>
                <a:latin typeface="SF Pro Display" pitchFamily="2" charset="0"/>
                <a:ea typeface="SF Pro Display" pitchFamily="2" charset="0"/>
              </a:rPr>
              <a:t>Regression Analysis </a:t>
            </a:r>
            <a:endParaRPr lang="en-FI" dirty="0">
              <a:solidFill>
                <a:schemeClr val="bg2">
                  <a:lumMod val="25000"/>
                </a:schemeClr>
              </a:solidFill>
              <a:latin typeface="SF Pro Display" pitchFamily="2" charset="0"/>
              <a:ea typeface="SF Pro Display" pitchFamily="2" charset="0"/>
            </a:endParaRPr>
          </a:p>
        </p:txBody>
      </p:sp>
      <p:pic>
        <p:nvPicPr>
          <p:cNvPr id="8" name="Picture Placeholder 7" descr="A line graph with red dots&#10;&#10;Description automatically generated">
            <a:extLst>
              <a:ext uri="{FF2B5EF4-FFF2-40B4-BE49-F238E27FC236}">
                <a16:creationId xmlns:a16="http://schemas.microsoft.com/office/drawing/2014/main" id="{A4ECC9AC-18C4-00F1-DAF8-B0C25FDA547E}"/>
              </a:ext>
            </a:extLst>
          </p:cNvPr>
          <p:cNvPicPr>
            <a:picLocks noGrp="1" noChangeAspect="1"/>
          </p:cNvPicPr>
          <p:nvPr>
            <p:ph type="pic" idx="1"/>
          </p:nvPr>
        </p:nvPicPr>
        <p:blipFill rotWithShape="1">
          <a:blip r:embed="rId3"/>
          <a:srcRect l="533" r="237"/>
          <a:stretch/>
        </p:blipFill>
        <p:spPr>
          <a:xfrm>
            <a:off x="6384032" y="1534480"/>
            <a:ext cx="5531635" cy="4581128"/>
          </a:xfrm>
        </p:spPr>
      </p:pic>
      <p:sp>
        <p:nvSpPr>
          <p:cNvPr id="4" name="Text Placeholder 3">
            <a:extLst>
              <a:ext uri="{FF2B5EF4-FFF2-40B4-BE49-F238E27FC236}">
                <a16:creationId xmlns:a16="http://schemas.microsoft.com/office/drawing/2014/main" id="{538045FA-6E86-3233-77DB-3FCACE05234D}"/>
              </a:ext>
            </a:extLst>
          </p:cNvPr>
          <p:cNvSpPr>
            <a:spLocks noGrp="1"/>
          </p:cNvSpPr>
          <p:nvPr>
            <p:ph type="body" sz="half" idx="2"/>
          </p:nvPr>
        </p:nvSpPr>
        <p:spPr>
          <a:xfrm>
            <a:off x="551384" y="1772816"/>
            <a:ext cx="5976664" cy="4104456"/>
          </a:xfrm>
        </p:spPr>
        <p:txBody>
          <a:bodyPr>
            <a:noAutofit/>
          </a:bodyPr>
          <a:lstStyle/>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A statistical technique used to examine the relationship between </a:t>
            </a:r>
            <a:r>
              <a:rPr lang="en-GB" sz="1800" dirty="0">
                <a:solidFill>
                  <a:schemeClr val="bg2">
                    <a:lumMod val="25000"/>
                  </a:schemeClr>
                </a:solidFill>
                <a:effectLst/>
                <a:latin typeface="SF Pro Display" pitchFamily="2" charset="0"/>
                <a:ea typeface="SF Pro Display" pitchFamily="2" charset="0"/>
              </a:rPr>
              <a:t>one or more independent variables </a:t>
            </a:r>
            <a:r>
              <a:rPr lang="en-GB" sz="1800" b="0" dirty="0">
                <a:solidFill>
                  <a:schemeClr val="bg2">
                    <a:lumMod val="25000"/>
                  </a:schemeClr>
                </a:solidFill>
                <a:effectLst/>
                <a:latin typeface="SF Pro Display" pitchFamily="2" charset="0"/>
                <a:ea typeface="SF Pro Display" pitchFamily="2" charset="0"/>
              </a:rPr>
              <a:t>(also known as predictors or features) and a </a:t>
            </a:r>
            <a:r>
              <a:rPr lang="en-GB" sz="1800" dirty="0">
                <a:solidFill>
                  <a:schemeClr val="bg2">
                    <a:lumMod val="25000"/>
                  </a:schemeClr>
                </a:solidFill>
                <a:effectLst/>
                <a:latin typeface="SF Pro Display" pitchFamily="2" charset="0"/>
                <a:ea typeface="SF Pro Display" pitchFamily="2" charset="0"/>
              </a:rPr>
              <a:t>dependent variable</a:t>
            </a:r>
            <a:r>
              <a:rPr lang="en-GB" sz="1800" b="0" dirty="0">
                <a:solidFill>
                  <a:schemeClr val="bg2">
                    <a:lumMod val="25000"/>
                  </a:schemeClr>
                </a:solidFill>
                <a:effectLst/>
                <a:latin typeface="SF Pro Display" pitchFamily="2" charset="0"/>
                <a:ea typeface="SF Pro Display" pitchFamily="2" charset="0"/>
              </a:rPr>
              <a:t> (also known as the outcome or response variable).</a:t>
            </a:r>
          </a:p>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It helps to understand how changes in the independent variables are associated with changes in the dependent variable.</a:t>
            </a:r>
          </a:p>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The primary goal of regression analysis is to establish a mathematical equation that can predict the value of the dependent variable based on the values of the independent variables. This equation is known as the regression equation or model.</a:t>
            </a:r>
          </a:p>
          <a:p>
            <a:pPr marL="285750" indent="-285750">
              <a:lnSpc>
                <a:spcPct val="100000"/>
              </a:lnSpc>
              <a:buFont typeface="Arial" panose="020B0604020202020204" pitchFamily="34" charset="0"/>
              <a:buChar char="•"/>
            </a:pPr>
            <a:endParaRPr lang="en-GB" sz="1800" b="0" dirty="0">
              <a:solidFill>
                <a:schemeClr val="bg2">
                  <a:lumMod val="25000"/>
                </a:schemeClr>
              </a:solidFill>
              <a:effectLst/>
              <a:latin typeface="SF Pro Display" pitchFamily="2" charset="0"/>
              <a:ea typeface="SF Pro Display" pitchFamily="2" charset="0"/>
            </a:endParaRPr>
          </a:p>
        </p:txBody>
      </p:sp>
    </p:spTree>
    <p:extLst>
      <p:ext uri="{BB962C8B-B14F-4D97-AF65-F5344CB8AC3E}">
        <p14:creationId xmlns:p14="http://schemas.microsoft.com/office/powerpoint/2010/main" val="22072624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7C481-9CE7-B927-BE1B-E9F472810997}"/>
              </a:ext>
            </a:extLst>
          </p:cNvPr>
          <p:cNvSpPr>
            <a:spLocks noGrp="1"/>
          </p:cNvSpPr>
          <p:nvPr>
            <p:ph type="title"/>
          </p:nvPr>
        </p:nvSpPr>
        <p:spPr>
          <a:xfrm>
            <a:off x="551384" y="305412"/>
            <a:ext cx="6120680" cy="1327735"/>
          </a:xfrm>
        </p:spPr>
        <p:txBody>
          <a:bodyPr/>
          <a:lstStyle/>
          <a:p>
            <a:r>
              <a:rPr lang="en-GB" i="0" dirty="0">
                <a:solidFill>
                  <a:schemeClr val="bg2">
                    <a:lumMod val="25000"/>
                  </a:schemeClr>
                </a:solidFill>
                <a:effectLst/>
                <a:latin typeface="SF Pro Display" pitchFamily="2" charset="0"/>
                <a:ea typeface="SF Pro Display" pitchFamily="2" charset="0"/>
              </a:rPr>
              <a:t>Regression Analysis </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538045FA-6E86-3233-77DB-3FCACE05234D}"/>
              </a:ext>
            </a:extLst>
          </p:cNvPr>
          <p:cNvSpPr>
            <a:spLocks noGrp="1"/>
          </p:cNvSpPr>
          <p:nvPr>
            <p:ph type="body" sz="half" idx="2"/>
          </p:nvPr>
        </p:nvSpPr>
        <p:spPr>
          <a:xfrm>
            <a:off x="551384" y="1604057"/>
            <a:ext cx="5976664" cy="4779772"/>
          </a:xfrm>
        </p:spPr>
        <p:txBody>
          <a:bodyPr>
            <a:noAutofit/>
          </a:bodyPr>
          <a:lstStyle/>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Several tools and software platforms can be used for regression analysis, depending on your familiarity with statistical software and the complexity of your analysis. </a:t>
            </a: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Some commonly used tools for regression analysis:</a:t>
            </a:r>
          </a:p>
          <a:p>
            <a:pPr marL="285750" indent="-285750">
              <a:lnSpc>
                <a:spcPct val="100000"/>
              </a:lnSpc>
              <a:buFont typeface="Arial" panose="020B0604020202020204" pitchFamily="34" charset="0"/>
              <a:buChar char="•"/>
            </a:pPr>
            <a:r>
              <a:rPr lang="en-GB" sz="1800" dirty="0">
                <a:solidFill>
                  <a:schemeClr val="bg2">
                    <a:lumMod val="25000"/>
                  </a:schemeClr>
                </a:solidFill>
                <a:effectLst/>
                <a:latin typeface="SF Pro Display" pitchFamily="2" charset="0"/>
                <a:ea typeface="SF Pro Display" pitchFamily="2" charset="0"/>
              </a:rPr>
              <a:t>Microsoft Excel</a:t>
            </a:r>
            <a:r>
              <a:rPr lang="en-GB" sz="1800" b="0" dirty="0">
                <a:solidFill>
                  <a:schemeClr val="bg2">
                    <a:lumMod val="25000"/>
                  </a:schemeClr>
                </a:solidFill>
                <a:effectLst/>
                <a:latin typeface="SF Pro Display" pitchFamily="2" charset="0"/>
                <a:ea typeface="SF Pro Display" pitchFamily="2" charset="0"/>
              </a:rPr>
              <a:t>: Excel offers built-in functions for linear regression analysis. It's suitable for basic regression tasks and simple data sets. </a:t>
            </a:r>
          </a:p>
          <a:p>
            <a:pPr marL="285750" indent="-285750">
              <a:lnSpc>
                <a:spcPct val="100000"/>
              </a:lnSpc>
              <a:buFont typeface="Arial" panose="020B0604020202020204" pitchFamily="34" charset="0"/>
              <a:buChar char="•"/>
            </a:pPr>
            <a:r>
              <a:rPr lang="en-GB" sz="1800" dirty="0">
                <a:solidFill>
                  <a:schemeClr val="bg2">
                    <a:lumMod val="25000"/>
                  </a:schemeClr>
                </a:solidFill>
                <a:effectLst/>
                <a:latin typeface="SF Pro Display" pitchFamily="2" charset="0"/>
                <a:ea typeface="SF Pro Display" pitchFamily="2" charset="0"/>
              </a:rPr>
              <a:t>Minitab</a:t>
            </a:r>
            <a:r>
              <a:rPr lang="en-GB" sz="1800" b="0" dirty="0">
                <a:solidFill>
                  <a:schemeClr val="bg2">
                    <a:lumMod val="25000"/>
                  </a:schemeClr>
                </a:solidFill>
                <a:effectLst/>
                <a:latin typeface="SF Pro Display" pitchFamily="2" charset="0"/>
                <a:ea typeface="SF Pro Display" pitchFamily="2" charset="0"/>
              </a:rPr>
              <a:t>: Minitab is a statistical software designed for quality improvement and data analysis. It provides user-friendly tools for regression analysis, including multiple regression and logistic regression.</a:t>
            </a:r>
          </a:p>
          <a:p>
            <a:pPr marL="285750" indent="-285750">
              <a:lnSpc>
                <a:spcPct val="100000"/>
              </a:lnSpc>
              <a:buFont typeface="Arial" panose="020B0604020202020204" pitchFamily="34" charset="0"/>
              <a:buChar char="•"/>
            </a:pPr>
            <a:r>
              <a:rPr lang="en-GB" sz="1800" dirty="0">
                <a:solidFill>
                  <a:schemeClr val="bg2">
                    <a:lumMod val="25000"/>
                  </a:schemeClr>
                </a:solidFill>
                <a:effectLst/>
                <a:latin typeface="SF Pro Display" pitchFamily="2" charset="0"/>
                <a:ea typeface="SF Pro Display" pitchFamily="2" charset="0"/>
              </a:rPr>
              <a:t>IBM SPSS</a:t>
            </a:r>
            <a:r>
              <a:rPr lang="en-GB" sz="1800" b="0" dirty="0">
                <a:solidFill>
                  <a:schemeClr val="bg2">
                    <a:lumMod val="25000"/>
                  </a:schemeClr>
                </a:solidFill>
                <a:effectLst/>
                <a:latin typeface="SF Pro Display" pitchFamily="2" charset="0"/>
                <a:ea typeface="SF Pro Display" pitchFamily="2" charset="0"/>
              </a:rPr>
              <a:t>: SPSS is a comprehensive software for statistical analysis. It offers various regression analysis tools, including linear regression, logistic regression, and more.</a:t>
            </a:r>
          </a:p>
        </p:txBody>
      </p:sp>
      <p:sp>
        <p:nvSpPr>
          <p:cNvPr id="8" name="TextBox 7">
            <a:extLst>
              <a:ext uri="{FF2B5EF4-FFF2-40B4-BE49-F238E27FC236}">
                <a16:creationId xmlns:a16="http://schemas.microsoft.com/office/drawing/2014/main" id="{70BF25A5-E117-EF74-F1B5-1414466D2EA4}"/>
              </a:ext>
            </a:extLst>
          </p:cNvPr>
          <p:cNvSpPr txBox="1"/>
          <p:nvPr/>
        </p:nvSpPr>
        <p:spPr>
          <a:xfrm>
            <a:off x="6646605" y="6106830"/>
            <a:ext cx="6099716" cy="276999"/>
          </a:xfrm>
          <a:prstGeom prst="rect">
            <a:avLst/>
          </a:prstGeom>
          <a:noFill/>
        </p:spPr>
        <p:txBody>
          <a:bodyPr wrap="square">
            <a:spAutoFit/>
          </a:bodyPr>
          <a:lstStyle/>
          <a:p>
            <a:pPr algn="ctr"/>
            <a:r>
              <a:rPr lang="en-GB" sz="1200" b="0" i="0" dirty="0">
                <a:solidFill>
                  <a:srgbClr val="202122"/>
                </a:solidFill>
                <a:effectLst/>
                <a:latin typeface="SF Pro Display" pitchFamily="2" charset="0"/>
                <a:ea typeface="SF Pro Display" pitchFamily="2" charset="0"/>
              </a:rPr>
              <a:t>Illustration of linear regression on a data set</a:t>
            </a:r>
            <a:endParaRPr lang="en-FI" sz="1200" dirty="0">
              <a:latin typeface="SF Pro Display" pitchFamily="2" charset="0"/>
              <a:ea typeface="SF Pro Display" pitchFamily="2" charset="0"/>
            </a:endParaRPr>
          </a:p>
        </p:txBody>
      </p:sp>
      <p:pic>
        <p:nvPicPr>
          <p:cNvPr id="10" name="Picture 9" descr="A line with dots on it&#10;&#10;Description automatically generated">
            <a:extLst>
              <a:ext uri="{FF2B5EF4-FFF2-40B4-BE49-F238E27FC236}">
                <a16:creationId xmlns:a16="http://schemas.microsoft.com/office/drawing/2014/main" id="{56E3F57D-9794-2D56-F844-A0B77EE63775}"/>
              </a:ext>
            </a:extLst>
          </p:cNvPr>
          <p:cNvPicPr>
            <a:picLocks noChangeAspect="1"/>
          </p:cNvPicPr>
          <p:nvPr/>
        </p:nvPicPr>
        <p:blipFill>
          <a:blip r:embed="rId3"/>
          <a:stretch>
            <a:fillRect/>
          </a:stretch>
        </p:blipFill>
        <p:spPr>
          <a:xfrm>
            <a:off x="6511983" y="2252818"/>
            <a:ext cx="5334263" cy="3528392"/>
          </a:xfrm>
          <a:prstGeom prst="rect">
            <a:avLst/>
          </a:prstGeom>
        </p:spPr>
      </p:pic>
    </p:spTree>
    <p:extLst>
      <p:ext uri="{BB962C8B-B14F-4D97-AF65-F5344CB8AC3E}">
        <p14:creationId xmlns:p14="http://schemas.microsoft.com/office/powerpoint/2010/main" val="1793096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EFAD4870-CBBB-E647-ADF0-90F0C3295B19}"/>
              </a:ext>
            </a:extLst>
          </p:cNvPr>
          <p:cNvGraphicFramePr/>
          <p:nvPr>
            <p:extLst>
              <p:ext uri="{D42A27DB-BD31-4B8C-83A1-F6EECF244321}">
                <p14:modId xmlns:p14="http://schemas.microsoft.com/office/powerpoint/2010/main" val="2223274718"/>
              </p:ext>
            </p:extLst>
          </p:nvPr>
        </p:nvGraphicFramePr>
        <p:xfrm>
          <a:off x="-250747" y="130324"/>
          <a:ext cx="12693494"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58121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B8B05-D40E-4F66-2C37-F45E3F9C133D}"/>
              </a:ext>
            </a:extLst>
          </p:cNvPr>
          <p:cNvSpPr>
            <a:spLocks noGrp="1"/>
          </p:cNvSpPr>
          <p:nvPr>
            <p:ph type="title"/>
          </p:nvPr>
        </p:nvSpPr>
        <p:spPr/>
        <p:txBody>
          <a:bodyPr/>
          <a:lstStyle/>
          <a:p>
            <a:r>
              <a:rPr lang="en-FI">
                <a:solidFill>
                  <a:schemeClr val="bg2">
                    <a:lumMod val="25000"/>
                  </a:schemeClr>
                </a:solidFill>
                <a:latin typeface="SF Pro Display" pitchFamily="2" charset="0"/>
                <a:ea typeface="SF Pro Display" pitchFamily="2" charset="0"/>
              </a:rPr>
              <a:t>Fishbone Diagram</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01D36CB7-639E-CEA9-2502-9D8AB68DA6F0}"/>
              </a:ext>
            </a:extLst>
          </p:cNvPr>
          <p:cNvSpPr>
            <a:spLocks noGrp="1"/>
          </p:cNvSpPr>
          <p:nvPr>
            <p:ph type="body" sz="half" idx="2"/>
          </p:nvPr>
        </p:nvSpPr>
        <p:spPr>
          <a:xfrm>
            <a:off x="551384" y="1628800"/>
            <a:ext cx="5400600" cy="4401184"/>
          </a:xfrm>
        </p:spPr>
        <p:txBody>
          <a:bodyPr>
            <a:normAutofit/>
          </a:bodyPr>
          <a:lstStyle/>
          <a:p>
            <a:pPr marL="285750" indent="-285750">
              <a:lnSpc>
                <a:spcPct val="100000"/>
              </a:lnSpc>
              <a:spcAft>
                <a:spcPts val="600"/>
              </a:spcAft>
              <a:buFont typeface="Arial" panose="020B0604020202020204" pitchFamily="34" charset="0"/>
              <a:buChar char="•"/>
            </a:pPr>
            <a:r>
              <a:rPr lang="en-GB" sz="1800" b="0" i="0" dirty="0">
                <a:solidFill>
                  <a:schemeClr val="bg2">
                    <a:lumMod val="25000"/>
                  </a:schemeClr>
                </a:solidFill>
                <a:effectLst/>
                <a:latin typeface="SF Pro Display" pitchFamily="2" charset="0"/>
                <a:ea typeface="SF Pro Display" pitchFamily="2" charset="0"/>
              </a:rPr>
              <a:t>The fishbone diagram, also known as the Ishikawa diagram or cause-and-effect diagram, is a visual tool used in problem-solving and process improvement. </a:t>
            </a:r>
          </a:p>
          <a:p>
            <a:pPr marL="285750" indent="-285750">
              <a:lnSpc>
                <a:spcPct val="100000"/>
              </a:lnSpc>
              <a:spcAft>
                <a:spcPts val="600"/>
              </a:spcAft>
              <a:buFont typeface="Arial" panose="020B0604020202020204" pitchFamily="34" charset="0"/>
              <a:buChar char="•"/>
            </a:pPr>
            <a:r>
              <a:rPr lang="en-GB" sz="1800" b="0" i="0" dirty="0">
                <a:solidFill>
                  <a:schemeClr val="bg2">
                    <a:lumMod val="25000"/>
                  </a:schemeClr>
                </a:solidFill>
                <a:effectLst/>
                <a:latin typeface="SF Pro Display" pitchFamily="2" charset="0"/>
                <a:ea typeface="SF Pro Display" pitchFamily="2" charset="0"/>
              </a:rPr>
              <a:t>It helps identify the root causes of a specific problem or issue by breaking down potential causes into various categories. </a:t>
            </a:r>
          </a:p>
          <a:p>
            <a:pPr marL="285750" indent="-285750">
              <a:lnSpc>
                <a:spcPct val="100000"/>
              </a:lnSpc>
              <a:spcAft>
                <a:spcPts val="600"/>
              </a:spcAft>
              <a:buFont typeface="Arial" panose="020B0604020202020204" pitchFamily="34" charset="0"/>
              <a:buChar char="•"/>
            </a:pPr>
            <a:r>
              <a:rPr lang="en-GB" sz="1800" b="0" i="0" dirty="0">
                <a:solidFill>
                  <a:schemeClr val="bg2">
                    <a:lumMod val="25000"/>
                  </a:schemeClr>
                </a:solidFill>
                <a:effectLst/>
                <a:latin typeface="SF Pro Display" pitchFamily="2" charset="0"/>
                <a:ea typeface="SF Pro Display" pitchFamily="2" charset="0"/>
              </a:rPr>
              <a:t>The diagram resembles the skeleton of a fish, with the "head" representing the problem and the "bones" representing potential causes.</a:t>
            </a:r>
            <a:endParaRPr lang="en-FI" sz="1800" dirty="0">
              <a:solidFill>
                <a:schemeClr val="bg2">
                  <a:lumMod val="25000"/>
                </a:schemeClr>
              </a:solidFill>
              <a:latin typeface="SF Pro Display" pitchFamily="2" charset="0"/>
              <a:ea typeface="SF Pro Display" pitchFamily="2" charset="0"/>
            </a:endParaRPr>
          </a:p>
        </p:txBody>
      </p:sp>
      <p:pic>
        <p:nvPicPr>
          <p:cNvPr id="9" name="Picture 8" descr="A diagram of a diagram&#10;&#10;Description automatically generated with medium confidence">
            <a:extLst>
              <a:ext uri="{FF2B5EF4-FFF2-40B4-BE49-F238E27FC236}">
                <a16:creationId xmlns:a16="http://schemas.microsoft.com/office/drawing/2014/main" id="{CEFCD195-2F35-1AD8-8940-A66B1F2D9938}"/>
              </a:ext>
            </a:extLst>
          </p:cNvPr>
          <p:cNvPicPr>
            <a:picLocks noChangeAspect="1"/>
          </p:cNvPicPr>
          <p:nvPr/>
        </p:nvPicPr>
        <p:blipFill rotWithShape="1">
          <a:blip r:embed="rId3"/>
          <a:srcRect l="9668" r="8907"/>
          <a:stretch/>
        </p:blipFill>
        <p:spPr>
          <a:xfrm>
            <a:off x="6240019" y="1256844"/>
            <a:ext cx="5958652" cy="4116371"/>
          </a:xfrm>
          <a:prstGeom prst="rect">
            <a:avLst/>
          </a:prstGeom>
        </p:spPr>
      </p:pic>
    </p:spTree>
    <p:extLst>
      <p:ext uri="{BB962C8B-B14F-4D97-AF65-F5344CB8AC3E}">
        <p14:creationId xmlns:p14="http://schemas.microsoft.com/office/powerpoint/2010/main" val="5458993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7455F1-8069-4D18-DE3A-B136A20DC16C}"/>
              </a:ext>
            </a:extLst>
          </p:cNvPr>
          <p:cNvSpPr txBox="1">
            <a:spLocks/>
          </p:cNvSpPr>
          <p:nvPr/>
        </p:nvSpPr>
        <p:spPr>
          <a:xfrm>
            <a:off x="371364" y="282602"/>
            <a:ext cx="5744938"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Root cause analysis</a:t>
            </a:r>
            <a:r>
              <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 The fishbone diagram</a:t>
            </a:r>
          </a:p>
        </p:txBody>
      </p:sp>
      <p:sp>
        <p:nvSpPr>
          <p:cNvPr id="4" name="Rounded Rectangle 3">
            <a:extLst>
              <a:ext uri="{FF2B5EF4-FFF2-40B4-BE49-F238E27FC236}">
                <a16:creationId xmlns:a16="http://schemas.microsoft.com/office/drawing/2014/main" id="{33F53B38-3D30-4A7D-7272-ABBD79ADA299}"/>
              </a:ext>
            </a:extLst>
          </p:cNvPr>
          <p:cNvSpPr/>
          <p:nvPr/>
        </p:nvSpPr>
        <p:spPr>
          <a:xfrm>
            <a:off x="9717977" y="3358124"/>
            <a:ext cx="208823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The problem / Outcome</a:t>
            </a:r>
          </a:p>
        </p:txBody>
      </p:sp>
      <p:cxnSp>
        <p:nvCxnSpPr>
          <p:cNvPr id="6" name="Straight Arrow Connector 5">
            <a:extLst>
              <a:ext uri="{FF2B5EF4-FFF2-40B4-BE49-F238E27FC236}">
                <a16:creationId xmlns:a16="http://schemas.microsoft.com/office/drawing/2014/main" id="{FEDFB09E-21D5-81A7-828D-49A507BA120D}"/>
              </a:ext>
            </a:extLst>
          </p:cNvPr>
          <p:cNvCxnSpPr>
            <a:cxnSpLocks/>
          </p:cNvCxnSpPr>
          <p:nvPr/>
        </p:nvCxnSpPr>
        <p:spPr>
          <a:xfrm flipV="1">
            <a:off x="1365049" y="3866134"/>
            <a:ext cx="8352928" cy="10201"/>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CD33F5B8-A2A6-C966-2BFE-D746E92AE71C}"/>
              </a:ext>
            </a:extLst>
          </p:cNvPr>
          <p:cNvSpPr/>
          <p:nvPr/>
        </p:nvSpPr>
        <p:spPr>
          <a:xfrm>
            <a:off x="6105001" y="1628800"/>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Environment</a:t>
            </a:r>
          </a:p>
        </p:txBody>
      </p:sp>
      <p:sp>
        <p:nvSpPr>
          <p:cNvPr id="9" name="Rounded Rectangle 8">
            <a:extLst>
              <a:ext uri="{FF2B5EF4-FFF2-40B4-BE49-F238E27FC236}">
                <a16:creationId xmlns:a16="http://schemas.microsoft.com/office/drawing/2014/main" id="{0FA68288-E0FF-0720-CA91-2982E5F27D20}"/>
              </a:ext>
            </a:extLst>
          </p:cNvPr>
          <p:cNvSpPr/>
          <p:nvPr/>
        </p:nvSpPr>
        <p:spPr>
          <a:xfrm>
            <a:off x="3523310" y="1628800"/>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Equipment/Supplies</a:t>
            </a:r>
          </a:p>
        </p:txBody>
      </p:sp>
      <p:sp>
        <p:nvSpPr>
          <p:cNvPr id="10" name="Rounded Rectangle 9">
            <a:extLst>
              <a:ext uri="{FF2B5EF4-FFF2-40B4-BE49-F238E27FC236}">
                <a16:creationId xmlns:a16="http://schemas.microsoft.com/office/drawing/2014/main" id="{8C6917EF-1937-9C63-F9FF-134B31895F76}"/>
              </a:ext>
            </a:extLst>
          </p:cNvPr>
          <p:cNvSpPr/>
          <p:nvPr/>
        </p:nvSpPr>
        <p:spPr>
          <a:xfrm>
            <a:off x="3523310" y="5437633"/>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Rules(Policies/Procedures</a:t>
            </a:r>
          </a:p>
        </p:txBody>
      </p:sp>
      <p:sp>
        <p:nvSpPr>
          <p:cNvPr id="11" name="Rounded Rectangle 10">
            <a:extLst>
              <a:ext uri="{FF2B5EF4-FFF2-40B4-BE49-F238E27FC236}">
                <a16:creationId xmlns:a16="http://schemas.microsoft.com/office/drawing/2014/main" id="{5B3AA31D-A43F-64EE-8A34-844E4FD7C16B}"/>
              </a:ext>
            </a:extLst>
          </p:cNvPr>
          <p:cNvSpPr/>
          <p:nvPr/>
        </p:nvSpPr>
        <p:spPr>
          <a:xfrm>
            <a:off x="6105001" y="5437633"/>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Place</a:t>
            </a:r>
          </a:p>
        </p:txBody>
      </p:sp>
      <p:cxnSp>
        <p:nvCxnSpPr>
          <p:cNvPr id="13" name="Straight Connector 12">
            <a:extLst>
              <a:ext uri="{FF2B5EF4-FFF2-40B4-BE49-F238E27FC236}">
                <a16:creationId xmlns:a16="http://schemas.microsoft.com/office/drawing/2014/main" id="{DF01BAEE-6433-C8E2-CDC3-4F6CC09F2ADC}"/>
              </a:ext>
            </a:extLst>
          </p:cNvPr>
          <p:cNvCxnSpPr>
            <a:stCxn id="9" idx="2"/>
          </p:cNvCxnSpPr>
          <p:nvPr/>
        </p:nvCxnSpPr>
        <p:spPr>
          <a:xfrm>
            <a:off x="4567426" y="2157634"/>
            <a:ext cx="1692188" cy="170599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F4E3BEF-3740-9BE9-D498-5EC4A5EA8448}"/>
              </a:ext>
            </a:extLst>
          </p:cNvPr>
          <p:cNvCxnSpPr>
            <a:cxnSpLocks/>
          </p:cNvCxnSpPr>
          <p:nvPr/>
        </p:nvCxnSpPr>
        <p:spPr>
          <a:xfrm flipV="1">
            <a:off x="4415026" y="3876335"/>
            <a:ext cx="1844588" cy="155109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FCC661-7221-B34D-C0E6-43BE76BA56BF}"/>
              </a:ext>
            </a:extLst>
          </p:cNvPr>
          <p:cNvCxnSpPr>
            <a:cxnSpLocks/>
          </p:cNvCxnSpPr>
          <p:nvPr/>
        </p:nvCxnSpPr>
        <p:spPr>
          <a:xfrm flipV="1">
            <a:off x="7005101" y="3863633"/>
            <a:ext cx="1844588" cy="155109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312D0A8-F978-782A-A3E7-1ADA1F338AAB}"/>
              </a:ext>
            </a:extLst>
          </p:cNvPr>
          <p:cNvCxnSpPr/>
          <p:nvPr/>
        </p:nvCxnSpPr>
        <p:spPr>
          <a:xfrm>
            <a:off x="7131115" y="2157634"/>
            <a:ext cx="1692188" cy="170599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Rounded Rectangle 19">
            <a:extLst>
              <a:ext uri="{FF2B5EF4-FFF2-40B4-BE49-F238E27FC236}">
                <a16:creationId xmlns:a16="http://schemas.microsoft.com/office/drawing/2014/main" id="{446588D4-5D09-0194-9682-8F2A1CC21279}"/>
              </a:ext>
            </a:extLst>
          </p:cNvPr>
          <p:cNvSpPr/>
          <p:nvPr/>
        </p:nvSpPr>
        <p:spPr>
          <a:xfrm>
            <a:off x="767408" y="1628800"/>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Systems</a:t>
            </a:r>
          </a:p>
        </p:txBody>
      </p:sp>
      <p:sp>
        <p:nvSpPr>
          <p:cNvPr id="21" name="Rounded Rectangle 20">
            <a:extLst>
              <a:ext uri="{FF2B5EF4-FFF2-40B4-BE49-F238E27FC236}">
                <a16:creationId xmlns:a16="http://schemas.microsoft.com/office/drawing/2014/main" id="{FD6530A6-33FF-1AEF-E4A7-E33BD001A81B}"/>
              </a:ext>
            </a:extLst>
          </p:cNvPr>
          <p:cNvSpPr/>
          <p:nvPr/>
        </p:nvSpPr>
        <p:spPr>
          <a:xfrm>
            <a:off x="767408" y="5437633"/>
            <a:ext cx="2088232" cy="5288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Staff/People</a:t>
            </a:r>
          </a:p>
        </p:txBody>
      </p:sp>
      <p:cxnSp>
        <p:nvCxnSpPr>
          <p:cNvPr id="23" name="Straight Connector 22">
            <a:extLst>
              <a:ext uri="{FF2B5EF4-FFF2-40B4-BE49-F238E27FC236}">
                <a16:creationId xmlns:a16="http://schemas.microsoft.com/office/drawing/2014/main" id="{0CAAD6C3-F97C-921E-C26E-621B959AC9E1}"/>
              </a:ext>
            </a:extLst>
          </p:cNvPr>
          <p:cNvCxnSpPr>
            <a:cxnSpLocks/>
          </p:cNvCxnSpPr>
          <p:nvPr/>
        </p:nvCxnSpPr>
        <p:spPr>
          <a:xfrm flipV="1">
            <a:off x="1667508" y="3863633"/>
            <a:ext cx="1844588" cy="155109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D4C4E6B-9175-F1DD-9F39-3BE76814308F}"/>
              </a:ext>
            </a:extLst>
          </p:cNvPr>
          <p:cNvCxnSpPr/>
          <p:nvPr/>
        </p:nvCxnSpPr>
        <p:spPr>
          <a:xfrm>
            <a:off x="1793522" y="2157634"/>
            <a:ext cx="1692188" cy="170599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Rounded Rectangle 24">
            <a:extLst>
              <a:ext uri="{FF2B5EF4-FFF2-40B4-BE49-F238E27FC236}">
                <a16:creationId xmlns:a16="http://schemas.microsoft.com/office/drawing/2014/main" id="{250E46A4-911E-EC2C-E94A-D79288DA3B14}"/>
              </a:ext>
            </a:extLst>
          </p:cNvPr>
          <p:cNvSpPr/>
          <p:nvPr/>
        </p:nvSpPr>
        <p:spPr>
          <a:xfrm>
            <a:off x="5839163" y="2612247"/>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26" name="Rounded Rectangle 25">
            <a:extLst>
              <a:ext uri="{FF2B5EF4-FFF2-40B4-BE49-F238E27FC236}">
                <a16:creationId xmlns:a16="http://schemas.microsoft.com/office/drawing/2014/main" id="{03534A8B-ECF4-FDC6-222F-89349F9FB364}"/>
              </a:ext>
            </a:extLst>
          </p:cNvPr>
          <p:cNvSpPr/>
          <p:nvPr/>
        </p:nvSpPr>
        <p:spPr>
          <a:xfrm>
            <a:off x="6089336" y="3077046"/>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27" name="Rounded Rectangle 26">
            <a:extLst>
              <a:ext uri="{FF2B5EF4-FFF2-40B4-BE49-F238E27FC236}">
                <a16:creationId xmlns:a16="http://schemas.microsoft.com/office/drawing/2014/main" id="{8186D0D7-B260-4BEC-772B-4AC0EAB0838E}"/>
              </a:ext>
            </a:extLst>
          </p:cNvPr>
          <p:cNvSpPr/>
          <p:nvPr/>
        </p:nvSpPr>
        <p:spPr>
          <a:xfrm>
            <a:off x="3180474" y="2571443"/>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28" name="Rounded Rectangle 27">
            <a:extLst>
              <a:ext uri="{FF2B5EF4-FFF2-40B4-BE49-F238E27FC236}">
                <a16:creationId xmlns:a16="http://schemas.microsoft.com/office/drawing/2014/main" id="{01F07F63-CCC1-FE8E-25F5-E78130F61DEC}"/>
              </a:ext>
            </a:extLst>
          </p:cNvPr>
          <p:cNvSpPr/>
          <p:nvPr/>
        </p:nvSpPr>
        <p:spPr>
          <a:xfrm>
            <a:off x="3551803" y="3077046"/>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29" name="Rounded Rectangle 28">
            <a:extLst>
              <a:ext uri="{FF2B5EF4-FFF2-40B4-BE49-F238E27FC236}">
                <a16:creationId xmlns:a16="http://schemas.microsoft.com/office/drawing/2014/main" id="{F7E74D2A-9B11-2512-A817-0019136EE93B}"/>
              </a:ext>
            </a:extLst>
          </p:cNvPr>
          <p:cNvSpPr/>
          <p:nvPr/>
        </p:nvSpPr>
        <p:spPr>
          <a:xfrm>
            <a:off x="322524" y="2571443"/>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0" name="Rounded Rectangle 29">
            <a:extLst>
              <a:ext uri="{FF2B5EF4-FFF2-40B4-BE49-F238E27FC236}">
                <a16:creationId xmlns:a16="http://schemas.microsoft.com/office/drawing/2014/main" id="{0D7FA278-1013-A9B7-D78B-814838C2BF22}"/>
              </a:ext>
            </a:extLst>
          </p:cNvPr>
          <p:cNvSpPr/>
          <p:nvPr/>
        </p:nvSpPr>
        <p:spPr>
          <a:xfrm>
            <a:off x="821414" y="3078763"/>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1" name="Rounded Rectangle 30">
            <a:extLst>
              <a:ext uri="{FF2B5EF4-FFF2-40B4-BE49-F238E27FC236}">
                <a16:creationId xmlns:a16="http://schemas.microsoft.com/office/drawing/2014/main" id="{81544B8D-57F8-F25B-C252-B425207443CD}"/>
              </a:ext>
            </a:extLst>
          </p:cNvPr>
          <p:cNvSpPr/>
          <p:nvPr/>
        </p:nvSpPr>
        <p:spPr>
          <a:xfrm>
            <a:off x="989396" y="4144584"/>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2" name="Rounded Rectangle 31">
            <a:extLst>
              <a:ext uri="{FF2B5EF4-FFF2-40B4-BE49-F238E27FC236}">
                <a16:creationId xmlns:a16="http://schemas.microsoft.com/office/drawing/2014/main" id="{048C9400-9AEB-E8B1-D448-79849A8D0CE9}"/>
              </a:ext>
            </a:extLst>
          </p:cNvPr>
          <p:cNvSpPr/>
          <p:nvPr/>
        </p:nvSpPr>
        <p:spPr>
          <a:xfrm>
            <a:off x="359827" y="4651904"/>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3" name="Rounded Rectangle 32">
            <a:extLst>
              <a:ext uri="{FF2B5EF4-FFF2-40B4-BE49-F238E27FC236}">
                <a16:creationId xmlns:a16="http://schemas.microsoft.com/office/drawing/2014/main" id="{E7D5D198-5E01-C015-9DED-B57C379578CA}"/>
              </a:ext>
            </a:extLst>
          </p:cNvPr>
          <p:cNvSpPr/>
          <p:nvPr/>
        </p:nvSpPr>
        <p:spPr>
          <a:xfrm>
            <a:off x="3752383" y="4150829"/>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4" name="Rounded Rectangle 33">
            <a:extLst>
              <a:ext uri="{FF2B5EF4-FFF2-40B4-BE49-F238E27FC236}">
                <a16:creationId xmlns:a16="http://schemas.microsoft.com/office/drawing/2014/main" id="{59D48588-D363-B727-0ACD-FC4AB617C4CB}"/>
              </a:ext>
            </a:extLst>
          </p:cNvPr>
          <p:cNvSpPr/>
          <p:nvPr/>
        </p:nvSpPr>
        <p:spPr>
          <a:xfrm>
            <a:off x="3122814" y="4658149"/>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5" name="Rounded Rectangle 34">
            <a:extLst>
              <a:ext uri="{FF2B5EF4-FFF2-40B4-BE49-F238E27FC236}">
                <a16:creationId xmlns:a16="http://schemas.microsoft.com/office/drawing/2014/main" id="{1BE39EB9-C860-C9EB-1C6B-C5390B76B391}"/>
              </a:ext>
            </a:extLst>
          </p:cNvPr>
          <p:cNvSpPr/>
          <p:nvPr/>
        </p:nvSpPr>
        <p:spPr>
          <a:xfrm>
            <a:off x="6383626" y="4148829"/>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6" name="Rounded Rectangle 35">
            <a:extLst>
              <a:ext uri="{FF2B5EF4-FFF2-40B4-BE49-F238E27FC236}">
                <a16:creationId xmlns:a16="http://schemas.microsoft.com/office/drawing/2014/main" id="{4ED30CCF-A9C8-44B0-5A0C-322F90D70D2A}"/>
              </a:ext>
            </a:extLst>
          </p:cNvPr>
          <p:cNvSpPr/>
          <p:nvPr/>
        </p:nvSpPr>
        <p:spPr>
          <a:xfrm>
            <a:off x="5754057" y="4656149"/>
            <a:ext cx="1692188" cy="30874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39" name="Rounded Rectangle 38">
            <a:extLst>
              <a:ext uri="{FF2B5EF4-FFF2-40B4-BE49-F238E27FC236}">
                <a16:creationId xmlns:a16="http://schemas.microsoft.com/office/drawing/2014/main" id="{C0784FCE-B32B-4D87-23EC-CC604B35BFCC}"/>
              </a:ext>
            </a:extLst>
          </p:cNvPr>
          <p:cNvSpPr/>
          <p:nvPr/>
        </p:nvSpPr>
        <p:spPr>
          <a:xfrm>
            <a:off x="8056675"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Project: </a:t>
            </a:r>
          </a:p>
        </p:txBody>
      </p:sp>
      <p:sp>
        <p:nvSpPr>
          <p:cNvPr id="41" name="Rounded Rectangle 40">
            <a:extLst>
              <a:ext uri="{FF2B5EF4-FFF2-40B4-BE49-F238E27FC236}">
                <a16:creationId xmlns:a16="http://schemas.microsoft.com/office/drawing/2014/main" id="{94399901-B4F2-DA62-7ACE-CC4EE6B5021B}"/>
              </a:ext>
            </a:extLst>
          </p:cNvPr>
          <p:cNvSpPr/>
          <p:nvPr/>
        </p:nvSpPr>
        <p:spPr>
          <a:xfrm>
            <a:off x="9978918" y="289032"/>
            <a:ext cx="1852108" cy="54021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Date:</a:t>
            </a:r>
          </a:p>
        </p:txBody>
      </p:sp>
    </p:spTree>
    <p:extLst>
      <p:ext uri="{BB962C8B-B14F-4D97-AF65-F5344CB8AC3E}">
        <p14:creationId xmlns:p14="http://schemas.microsoft.com/office/powerpoint/2010/main" val="3492673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AF9025CF-712D-8765-9EB9-3A26BCF70455}"/>
              </a:ext>
            </a:extLst>
          </p:cNvPr>
          <p:cNvSpPr/>
          <p:nvPr/>
        </p:nvSpPr>
        <p:spPr>
          <a:xfrm>
            <a:off x="295482" y="1035751"/>
            <a:ext cx="4991127" cy="1011018"/>
          </a:xfrm>
          <a:prstGeom prst="roundRect">
            <a:avLst>
              <a:gd name="adj" fmla="val 5124"/>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Define the problem:</a:t>
            </a:r>
          </a:p>
        </p:txBody>
      </p:sp>
      <p:sp>
        <p:nvSpPr>
          <p:cNvPr id="5" name="Rounded Rectangle 4">
            <a:extLst>
              <a:ext uri="{FF2B5EF4-FFF2-40B4-BE49-F238E27FC236}">
                <a16:creationId xmlns:a16="http://schemas.microsoft.com/office/drawing/2014/main" id="{FD373FD1-3FFD-104D-27E2-02743EF21F32}"/>
              </a:ext>
            </a:extLst>
          </p:cNvPr>
          <p:cNvSpPr/>
          <p:nvPr/>
        </p:nvSpPr>
        <p:spPr>
          <a:xfrm>
            <a:off x="5570022" y="1036706"/>
            <a:ext cx="4991127" cy="1011018"/>
          </a:xfrm>
          <a:prstGeom prst="roundRect">
            <a:avLst>
              <a:gd name="adj" fmla="val 5124"/>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Root cause problem:</a:t>
            </a:r>
          </a:p>
        </p:txBody>
      </p:sp>
      <p:sp>
        <p:nvSpPr>
          <p:cNvPr id="6" name="Rounded Rectangle 5">
            <a:extLst>
              <a:ext uri="{FF2B5EF4-FFF2-40B4-BE49-F238E27FC236}">
                <a16:creationId xmlns:a16="http://schemas.microsoft.com/office/drawing/2014/main" id="{5A8BAEAF-DA84-F34B-170D-F15895E64827}"/>
              </a:ext>
            </a:extLst>
          </p:cNvPr>
          <p:cNvSpPr/>
          <p:nvPr/>
        </p:nvSpPr>
        <p:spPr>
          <a:xfrm>
            <a:off x="295482" y="2691439"/>
            <a:ext cx="8478532" cy="73756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1. (Symptom)</a:t>
            </a:r>
          </a:p>
        </p:txBody>
      </p:sp>
      <p:sp>
        <p:nvSpPr>
          <p:cNvPr id="7" name="TextBox 6">
            <a:extLst>
              <a:ext uri="{FF2B5EF4-FFF2-40B4-BE49-F238E27FC236}">
                <a16:creationId xmlns:a16="http://schemas.microsoft.com/office/drawing/2014/main" id="{F1464EF9-03D1-26AD-64AE-CCFA183DF787}"/>
              </a:ext>
            </a:extLst>
          </p:cNvPr>
          <p:cNvSpPr txBox="1"/>
          <p:nvPr/>
        </p:nvSpPr>
        <p:spPr>
          <a:xfrm>
            <a:off x="237636" y="2242149"/>
            <a:ext cx="4729494"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What is happening? What is causing it?</a:t>
            </a:r>
            <a:endParaRPr lang="en-US" sz="1600" dirty="0">
              <a:solidFill>
                <a:schemeClr val="bg2">
                  <a:lumMod val="50000"/>
                </a:schemeClr>
              </a:solidFill>
              <a:latin typeface="SF Pro Display" pitchFamily="2" charset="0"/>
              <a:ea typeface="SF Pro Display" pitchFamily="2" charset="0"/>
            </a:endParaRPr>
          </a:p>
        </p:txBody>
      </p:sp>
      <p:sp>
        <p:nvSpPr>
          <p:cNvPr id="8" name="Rounded Rectangle 7">
            <a:extLst>
              <a:ext uri="{FF2B5EF4-FFF2-40B4-BE49-F238E27FC236}">
                <a16:creationId xmlns:a16="http://schemas.microsoft.com/office/drawing/2014/main" id="{441EB6D3-E7FC-12F5-B2BC-0B396478FCB1}"/>
              </a:ext>
            </a:extLst>
          </p:cNvPr>
          <p:cNvSpPr/>
          <p:nvPr/>
        </p:nvSpPr>
        <p:spPr>
          <a:xfrm>
            <a:off x="629912" y="3533845"/>
            <a:ext cx="8478532" cy="73756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2. (Symptom)</a:t>
            </a:r>
          </a:p>
        </p:txBody>
      </p:sp>
      <p:sp>
        <p:nvSpPr>
          <p:cNvPr id="9" name="Rounded Rectangle 8">
            <a:extLst>
              <a:ext uri="{FF2B5EF4-FFF2-40B4-BE49-F238E27FC236}">
                <a16:creationId xmlns:a16="http://schemas.microsoft.com/office/drawing/2014/main" id="{71E00CA8-1FF7-2702-99EC-FA1895F2CE28}"/>
              </a:ext>
            </a:extLst>
          </p:cNvPr>
          <p:cNvSpPr/>
          <p:nvPr/>
        </p:nvSpPr>
        <p:spPr>
          <a:xfrm>
            <a:off x="1276598" y="4377010"/>
            <a:ext cx="8478532" cy="73756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3.  (Symptom)</a:t>
            </a:r>
          </a:p>
        </p:txBody>
      </p:sp>
      <p:sp>
        <p:nvSpPr>
          <p:cNvPr id="10" name="Rounded Rectangle 9">
            <a:extLst>
              <a:ext uri="{FF2B5EF4-FFF2-40B4-BE49-F238E27FC236}">
                <a16:creationId xmlns:a16="http://schemas.microsoft.com/office/drawing/2014/main" id="{4899091A-9BCD-3C09-DD5F-FA5A92AFB5D5}"/>
              </a:ext>
            </a:extLst>
          </p:cNvPr>
          <p:cNvSpPr/>
          <p:nvPr/>
        </p:nvSpPr>
        <p:spPr>
          <a:xfrm>
            <a:off x="1691281" y="5181032"/>
            <a:ext cx="8478532" cy="73756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4. (Symptom)</a:t>
            </a:r>
          </a:p>
        </p:txBody>
      </p:sp>
      <p:sp>
        <p:nvSpPr>
          <p:cNvPr id="11" name="Rounded Rectangle 10">
            <a:extLst>
              <a:ext uri="{FF2B5EF4-FFF2-40B4-BE49-F238E27FC236}">
                <a16:creationId xmlns:a16="http://schemas.microsoft.com/office/drawing/2014/main" id="{B4E590C1-1846-F063-74D5-B1268F6F376A}"/>
              </a:ext>
            </a:extLst>
          </p:cNvPr>
          <p:cNvSpPr/>
          <p:nvPr/>
        </p:nvSpPr>
        <p:spPr>
          <a:xfrm>
            <a:off x="2366182" y="6029329"/>
            <a:ext cx="8478532" cy="73756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5. (Symptom)</a:t>
            </a:r>
          </a:p>
        </p:txBody>
      </p:sp>
      <p:sp>
        <p:nvSpPr>
          <p:cNvPr id="12" name="Bent Up Arrow 11">
            <a:extLst>
              <a:ext uri="{FF2B5EF4-FFF2-40B4-BE49-F238E27FC236}">
                <a16:creationId xmlns:a16="http://schemas.microsoft.com/office/drawing/2014/main" id="{4CA0A9FA-C6F4-E4B5-9F26-ADDD608A4DC2}"/>
              </a:ext>
            </a:extLst>
          </p:cNvPr>
          <p:cNvSpPr/>
          <p:nvPr/>
        </p:nvSpPr>
        <p:spPr>
          <a:xfrm rot="10800000" flipH="1">
            <a:off x="9511142" y="3673189"/>
            <a:ext cx="521490" cy="655536"/>
          </a:xfrm>
          <a:prstGeom prst="bentUpArrow">
            <a:avLst>
              <a:gd name="adj1" fmla="val 32840"/>
              <a:gd name="adj2" fmla="val 25000"/>
              <a:gd name="adj3" fmla="val 35780"/>
            </a:avLst>
          </a:prstGeom>
          <a:solidFill>
            <a:schemeClr val="tx2">
              <a:lumMod val="40000"/>
              <a:lumOff val="60000"/>
            </a:schemeClr>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Bent Up Arrow 12">
            <a:extLst>
              <a:ext uri="{FF2B5EF4-FFF2-40B4-BE49-F238E27FC236}">
                <a16:creationId xmlns:a16="http://schemas.microsoft.com/office/drawing/2014/main" id="{01BB23A6-0F23-D04B-8DFB-0E495C458231}"/>
              </a:ext>
            </a:extLst>
          </p:cNvPr>
          <p:cNvSpPr/>
          <p:nvPr/>
        </p:nvSpPr>
        <p:spPr>
          <a:xfrm rot="10800000" flipH="1">
            <a:off x="8871331" y="2902398"/>
            <a:ext cx="521490" cy="655536"/>
          </a:xfrm>
          <a:prstGeom prst="bentUpArrow">
            <a:avLst>
              <a:gd name="adj1" fmla="val 32840"/>
              <a:gd name="adj2" fmla="val 25000"/>
              <a:gd name="adj3" fmla="val 35780"/>
            </a:avLst>
          </a:prstGeom>
          <a:solidFill>
            <a:schemeClr val="tx2">
              <a:lumMod val="40000"/>
              <a:lumOff val="60000"/>
            </a:schemeClr>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Bent Up Arrow 13">
            <a:extLst>
              <a:ext uri="{FF2B5EF4-FFF2-40B4-BE49-F238E27FC236}">
                <a16:creationId xmlns:a16="http://schemas.microsoft.com/office/drawing/2014/main" id="{70E40707-24F3-7355-A8BC-D19880242136}"/>
              </a:ext>
            </a:extLst>
          </p:cNvPr>
          <p:cNvSpPr/>
          <p:nvPr/>
        </p:nvSpPr>
        <p:spPr>
          <a:xfrm rot="10800000" flipH="1">
            <a:off x="9979229" y="4608850"/>
            <a:ext cx="521490" cy="655536"/>
          </a:xfrm>
          <a:prstGeom prst="bentUpArrow">
            <a:avLst>
              <a:gd name="adj1" fmla="val 32840"/>
              <a:gd name="adj2" fmla="val 25000"/>
              <a:gd name="adj3" fmla="val 35780"/>
            </a:avLst>
          </a:prstGeom>
          <a:solidFill>
            <a:schemeClr val="tx2">
              <a:lumMod val="40000"/>
              <a:lumOff val="60000"/>
            </a:schemeClr>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Bent Up Arrow 14">
            <a:extLst>
              <a:ext uri="{FF2B5EF4-FFF2-40B4-BE49-F238E27FC236}">
                <a16:creationId xmlns:a16="http://schemas.microsoft.com/office/drawing/2014/main" id="{F3624C44-834B-2204-0738-DC369677BB22}"/>
              </a:ext>
            </a:extLst>
          </p:cNvPr>
          <p:cNvSpPr/>
          <p:nvPr/>
        </p:nvSpPr>
        <p:spPr>
          <a:xfrm rot="10800000" flipH="1">
            <a:off x="10567524" y="5442887"/>
            <a:ext cx="521490" cy="655536"/>
          </a:xfrm>
          <a:prstGeom prst="bentUpArrow">
            <a:avLst>
              <a:gd name="adj1" fmla="val 32840"/>
              <a:gd name="adj2" fmla="val 25000"/>
              <a:gd name="adj3" fmla="val 35780"/>
            </a:avLst>
          </a:prstGeom>
          <a:solidFill>
            <a:schemeClr val="tx2">
              <a:lumMod val="40000"/>
              <a:lumOff val="60000"/>
            </a:schemeClr>
          </a:solid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TextBox 15">
            <a:extLst>
              <a:ext uri="{FF2B5EF4-FFF2-40B4-BE49-F238E27FC236}">
                <a16:creationId xmlns:a16="http://schemas.microsoft.com/office/drawing/2014/main" id="{DF579305-1231-97A7-20DA-A7D2CDFD8789}"/>
              </a:ext>
            </a:extLst>
          </p:cNvPr>
          <p:cNvSpPr txBox="1"/>
          <p:nvPr/>
        </p:nvSpPr>
        <p:spPr>
          <a:xfrm>
            <a:off x="8747757" y="2541818"/>
            <a:ext cx="1109599" cy="307777"/>
          </a:xfrm>
          <a:prstGeom prst="rect">
            <a:avLst/>
          </a:prstGeom>
          <a:noFill/>
        </p:spPr>
        <p:txBody>
          <a:bodyPr wrap="none" rtlCol="0">
            <a:spAutoFit/>
          </a:bodyPr>
          <a:lstStyle/>
          <a:p>
            <a:r>
              <a:rPr lang="en-FI" sz="1400" dirty="0">
                <a:solidFill>
                  <a:schemeClr val="bg2">
                    <a:lumMod val="50000"/>
                  </a:schemeClr>
                </a:solidFill>
                <a:latin typeface="SF Pro Display" pitchFamily="2" charset="0"/>
                <a:ea typeface="SF Pro Display" pitchFamily="2" charset="0"/>
              </a:rPr>
              <a:t>Why is that?</a:t>
            </a:r>
          </a:p>
        </p:txBody>
      </p:sp>
      <p:sp>
        <p:nvSpPr>
          <p:cNvPr id="17" name="TextBox 16">
            <a:extLst>
              <a:ext uri="{FF2B5EF4-FFF2-40B4-BE49-F238E27FC236}">
                <a16:creationId xmlns:a16="http://schemas.microsoft.com/office/drawing/2014/main" id="{D2DF7A19-F7A4-2B82-3A0C-D61FC8AA7211}"/>
              </a:ext>
            </a:extLst>
          </p:cNvPr>
          <p:cNvSpPr txBox="1"/>
          <p:nvPr/>
        </p:nvSpPr>
        <p:spPr>
          <a:xfrm>
            <a:off x="9426536" y="3354937"/>
            <a:ext cx="1109599" cy="307777"/>
          </a:xfrm>
          <a:prstGeom prst="rect">
            <a:avLst/>
          </a:prstGeom>
          <a:noFill/>
        </p:spPr>
        <p:txBody>
          <a:bodyPr wrap="none" rtlCol="0">
            <a:spAutoFit/>
          </a:bodyPr>
          <a:lstStyle/>
          <a:p>
            <a:r>
              <a:rPr lang="en-FI" sz="1400" dirty="0">
                <a:solidFill>
                  <a:schemeClr val="bg2">
                    <a:lumMod val="50000"/>
                  </a:schemeClr>
                </a:solidFill>
                <a:latin typeface="SF Pro Display" pitchFamily="2" charset="0"/>
                <a:ea typeface="SF Pro Display" pitchFamily="2" charset="0"/>
              </a:rPr>
              <a:t>Why is that?</a:t>
            </a:r>
          </a:p>
        </p:txBody>
      </p:sp>
      <p:sp>
        <p:nvSpPr>
          <p:cNvPr id="18" name="TextBox 17">
            <a:extLst>
              <a:ext uri="{FF2B5EF4-FFF2-40B4-BE49-F238E27FC236}">
                <a16:creationId xmlns:a16="http://schemas.microsoft.com/office/drawing/2014/main" id="{5A66C8F3-C383-08B0-1737-6915463DAF4D}"/>
              </a:ext>
            </a:extLst>
          </p:cNvPr>
          <p:cNvSpPr txBox="1"/>
          <p:nvPr/>
        </p:nvSpPr>
        <p:spPr>
          <a:xfrm>
            <a:off x="9979228" y="4302952"/>
            <a:ext cx="1109599" cy="307777"/>
          </a:xfrm>
          <a:prstGeom prst="rect">
            <a:avLst/>
          </a:prstGeom>
          <a:noFill/>
        </p:spPr>
        <p:txBody>
          <a:bodyPr wrap="none" rtlCol="0">
            <a:spAutoFit/>
          </a:bodyPr>
          <a:lstStyle/>
          <a:p>
            <a:r>
              <a:rPr lang="en-FI" sz="1400" dirty="0">
                <a:solidFill>
                  <a:schemeClr val="bg2">
                    <a:lumMod val="50000"/>
                  </a:schemeClr>
                </a:solidFill>
                <a:latin typeface="SF Pro Display" pitchFamily="2" charset="0"/>
                <a:ea typeface="SF Pro Display" pitchFamily="2" charset="0"/>
              </a:rPr>
              <a:t>Why is that?</a:t>
            </a:r>
          </a:p>
        </p:txBody>
      </p:sp>
      <p:sp>
        <p:nvSpPr>
          <p:cNvPr id="19" name="TextBox 18">
            <a:extLst>
              <a:ext uri="{FF2B5EF4-FFF2-40B4-BE49-F238E27FC236}">
                <a16:creationId xmlns:a16="http://schemas.microsoft.com/office/drawing/2014/main" id="{65A55C74-F958-6012-234A-23C72FEFDD7F}"/>
              </a:ext>
            </a:extLst>
          </p:cNvPr>
          <p:cNvSpPr txBox="1"/>
          <p:nvPr/>
        </p:nvSpPr>
        <p:spPr>
          <a:xfrm>
            <a:off x="10638727" y="5105222"/>
            <a:ext cx="1109599" cy="307777"/>
          </a:xfrm>
          <a:prstGeom prst="rect">
            <a:avLst/>
          </a:prstGeom>
          <a:noFill/>
        </p:spPr>
        <p:txBody>
          <a:bodyPr wrap="none" rtlCol="0">
            <a:spAutoFit/>
          </a:bodyPr>
          <a:lstStyle/>
          <a:p>
            <a:r>
              <a:rPr lang="en-FI" sz="1400" dirty="0">
                <a:solidFill>
                  <a:schemeClr val="bg2">
                    <a:lumMod val="50000"/>
                  </a:schemeClr>
                </a:solidFill>
                <a:latin typeface="SF Pro Display" pitchFamily="2" charset="0"/>
                <a:ea typeface="SF Pro Display" pitchFamily="2" charset="0"/>
              </a:rPr>
              <a:t>Why is that?</a:t>
            </a:r>
          </a:p>
        </p:txBody>
      </p:sp>
      <p:sp>
        <p:nvSpPr>
          <p:cNvPr id="20" name="Text Placeholder 1">
            <a:extLst>
              <a:ext uri="{FF2B5EF4-FFF2-40B4-BE49-F238E27FC236}">
                <a16:creationId xmlns:a16="http://schemas.microsoft.com/office/drawing/2014/main" id="{C35C6BCA-B3E5-A219-E86A-91C8CDEFAB99}"/>
              </a:ext>
            </a:extLst>
          </p:cNvPr>
          <p:cNvSpPr txBox="1">
            <a:spLocks/>
          </p:cNvSpPr>
          <p:nvPr/>
        </p:nvSpPr>
        <p:spPr>
          <a:xfrm>
            <a:off x="237636" y="172352"/>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r>
              <a:rPr lang="en-US" sz="2000" b="0" dirty="0">
                <a:solidFill>
                  <a:schemeClr val="tx2">
                    <a:lumMod val="50000"/>
                  </a:schemeClr>
                </a:solidFill>
                <a:latin typeface="SF Pro Display" pitchFamily="2" charset="0"/>
                <a:ea typeface="SF Pro Display" pitchFamily="2" charset="0"/>
                <a:cs typeface="Noto Sans Adlam" panose="020B0502040504020204" pitchFamily="34" charset="0"/>
              </a:rPr>
            </a:br>
            <a:r>
              <a:rPr lang="en-US" sz="2000" b="0" dirty="0">
                <a:solidFill>
                  <a:schemeClr val="tx2">
                    <a:lumMod val="50000"/>
                  </a:schemeClr>
                </a:solidFill>
                <a:latin typeface="SF Pro Display" pitchFamily="2" charset="0"/>
                <a:ea typeface="SF Pro Display" pitchFamily="2" charset="0"/>
                <a:cs typeface="Noto Sans Adlam" panose="020B0502040504020204" pitchFamily="34" charset="0"/>
              </a:rPr>
              <a:t>2. Ask Why</a:t>
            </a:r>
          </a:p>
        </p:txBody>
      </p:sp>
      <p:sp>
        <p:nvSpPr>
          <p:cNvPr id="21" name="Text Placeholder 1">
            <a:extLst>
              <a:ext uri="{FF2B5EF4-FFF2-40B4-BE49-F238E27FC236}">
                <a16:creationId xmlns:a16="http://schemas.microsoft.com/office/drawing/2014/main" id="{839B8181-3C17-68A2-4EB4-605F751D56FF}"/>
              </a:ext>
            </a:extLst>
          </p:cNvPr>
          <p:cNvSpPr txBox="1">
            <a:spLocks/>
          </p:cNvSpPr>
          <p:nvPr/>
        </p:nvSpPr>
        <p:spPr>
          <a:xfrm>
            <a:off x="237636" y="-5099"/>
            <a:ext cx="381963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Root cause analysis</a:t>
            </a:r>
            <a:r>
              <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 5 Whys</a:t>
            </a:r>
            <a:endParaRPr lang="en-US" sz="2000" b="0" i="1" dirty="0">
              <a:solidFill>
                <a:schemeClr val="tx1">
                  <a:lumMod val="75000"/>
                  <a:lumOff val="25000"/>
                </a:schemeClr>
              </a:solidFill>
              <a:latin typeface="SF Pro Display" pitchFamily="2" charset="0"/>
              <a:ea typeface="SF Pro Display" pitchFamily="2" charset="0"/>
              <a:cs typeface="Noto Sans Adlam" panose="020B0502040504020204" pitchFamily="34" charset="0"/>
            </a:endParaRPr>
          </a:p>
        </p:txBody>
      </p:sp>
    </p:spTree>
    <p:extLst>
      <p:ext uri="{BB962C8B-B14F-4D97-AF65-F5344CB8AC3E}">
        <p14:creationId xmlns:p14="http://schemas.microsoft.com/office/powerpoint/2010/main" val="10075879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7455F1-8069-4D18-DE3A-B136A20DC16C}"/>
              </a:ext>
            </a:extLst>
          </p:cNvPr>
          <p:cNvSpPr txBox="1">
            <a:spLocks/>
          </p:cNvSpPr>
          <p:nvPr/>
        </p:nvSpPr>
        <p:spPr>
          <a:xfrm>
            <a:off x="371364" y="282602"/>
            <a:ext cx="6737786"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Root cause analysis</a:t>
            </a:r>
            <a:r>
              <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 5 Whys – The tree framework</a:t>
            </a:r>
          </a:p>
          <a:p>
            <a:pPr algn="l"/>
            <a:r>
              <a:rPr lang="en-US" sz="1600" b="0" dirty="0">
                <a:solidFill>
                  <a:schemeClr val="bg2">
                    <a:lumMod val="50000"/>
                  </a:schemeClr>
                </a:solidFill>
                <a:latin typeface="SF Pro Display" pitchFamily="2" charset="0"/>
                <a:ea typeface="SF Pro Display" pitchFamily="2" charset="0"/>
                <a:cs typeface="Noto Sans Adlam" panose="020B0502040504020204" pitchFamily="34" charset="0"/>
              </a:rPr>
              <a:t>If there is more than one pathway and you identify more than one root cause, you can group several root causes under the tree framework. </a:t>
            </a:r>
          </a:p>
        </p:txBody>
      </p:sp>
      <p:sp>
        <p:nvSpPr>
          <p:cNvPr id="4" name="Rounded Rectangle 3">
            <a:extLst>
              <a:ext uri="{FF2B5EF4-FFF2-40B4-BE49-F238E27FC236}">
                <a16:creationId xmlns:a16="http://schemas.microsoft.com/office/drawing/2014/main" id="{33F53B38-3D30-4A7D-7272-ABBD79ADA299}"/>
              </a:ext>
            </a:extLst>
          </p:cNvPr>
          <p:cNvSpPr/>
          <p:nvPr/>
        </p:nvSpPr>
        <p:spPr>
          <a:xfrm>
            <a:off x="4727848" y="1340768"/>
            <a:ext cx="238130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Define the problem</a:t>
            </a:r>
          </a:p>
        </p:txBody>
      </p:sp>
      <p:sp>
        <p:nvSpPr>
          <p:cNvPr id="22" name="Rounded Rectangle 21">
            <a:extLst>
              <a:ext uri="{FF2B5EF4-FFF2-40B4-BE49-F238E27FC236}">
                <a16:creationId xmlns:a16="http://schemas.microsoft.com/office/drawing/2014/main" id="{643BC661-E0F1-CAD6-4156-B23EE3506CD5}"/>
              </a:ext>
            </a:extLst>
          </p:cNvPr>
          <p:cNvSpPr/>
          <p:nvPr/>
        </p:nvSpPr>
        <p:spPr>
          <a:xfrm>
            <a:off x="1370652" y="2912895"/>
            <a:ext cx="238130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Contributing factors #1</a:t>
            </a:r>
          </a:p>
        </p:txBody>
      </p:sp>
      <p:cxnSp>
        <p:nvCxnSpPr>
          <p:cNvPr id="37" name="Straight Connector 36">
            <a:extLst>
              <a:ext uri="{FF2B5EF4-FFF2-40B4-BE49-F238E27FC236}">
                <a16:creationId xmlns:a16="http://schemas.microsoft.com/office/drawing/2014/main" id="{AA3DC75E-F62D-FA75-20CF-4BE44D9F4C83}"/>
              </a:ext>
            </a:extLst>
          </p:cNvPr>
          <p:cNvCxnSpPr>
            <a:cxnSpLocks/>
          </p:cNvCxnSpPr>
          <p:nvPr/>
        </p:nvCxnSpPr>
        <p:spPr>
          <a:xfrm>
            <a:off x="2491145" y="3921605"/>
            <a:ext cx="0" cy="17300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ABDB7DF-0E1C-C4F8-22CE-985B14491155}"/>
              </a:ext>
            </a:extLst>
          </p:cNvPr>
          <p:cNvCxnSpPr>
            <a:cxnSpLocks/>
          </p:cNvCxnSpPr>
          <p:nvPr/>
        </p:nvCxnSpPr>
        <p:spPr>
          <a:xfrm flipH="1" flipV="1">
            <a:off x="1732052" y="4096913"/>
            <a:ext cx="1518186" cy="9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57850DD-22BD-4EA8-D340-127766E7F352}"/>
              </a:ext>
            </a:extLst>
          </p:cNvPr>
          <p:cNvCxnSpPr>
            <a:cxnSpLocks/>
          </p:cNvCxnSpPr>
          <p:nvPr/>
        </p:nvCxnSpPr>
        <p:spPr>
          <a:xfrm>
            <a:off x="3250238" y="4094605"/>
            <a:ext cx="0" cy="151575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60" name="Rounded Rectangle 59">
            <a:extLst>
              <a:ext uri="{FF2B5EF4-FFF2-40B4-BE49-F238E27FC236}">
                <a16:creationId xmlns:a16="http://schemas.microsoft.com/office/drawing/2014/main" id="{39B0FEBF-0D9F-7D46-DC9A-9FC26BB45178}"/>
              </a:ext>
            </a:extLst>
          </p:cNvPr>
          <p:cNvSpPr/>
          <p:nvPr/>
        </p:nvSpPr>
        <p:spPr>
          <a:xfrm>
            <a:off x="2673927" y="4265297"/>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61" name="Straight Connector 60">
            <a:extLst>
              <a:ext uri="{FF2B5EF4-FFF2-40B4-BE49-F238E27FC236}">
                <a16:creationId xmlns:a16="http://schemas.microsoft.com/office/drawing/2014/main" id="{CA5A8586-595D-2A7F-E9F7-6E9E09A58F29}"/>
              </a:ext>
            </a:extLst>
          </p:cNvPr>
          <p:cNvCxnSpPr>
            <a:cxnSpLocks/>
          </p:cNvCxnSpPr>
          <p:nvPr/>
        </p:nvCxnSpPr>
        <p:spPr>
          <a:xfrm>
            <a:off x="1732052" y="4108695"/>
            <a:ext cx="0" cy="150166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ounded Rectangle 62">
            <a:extLst>
              <a:ext uri="{FF2B5EF4-FFF2-40B4-BE49-F238E27FC236}">
                <a16:creationId xmlns:a16="http://schemas.microsoft.com/office/drawing/2014/main" id="{90AD71B6-88C4-ED69-D2A5-62537A949297}"/>
              </a:ext>
            </a:extLst>
          </p:cNvPr>
          <p:cNvSpPr/>
          <p:nvPr/>
        </p:nvSpPr>
        <p:spPr>
          <a:xfrm>
            <a:off x="1124732" y="4265297"/>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67" name="Rounded Rectangle 66">
            <a:extLst>
              <a:ext uri="{FF2B5EF4-FFF2-40B4-BE49-F238E27FC236}">
                <a16:creationId xmlns:a16="http://schemas.microsoft.com/office/drawing/2014/main" id="{9B03E31B-0648-26B6-7B49-1B65C7CD69B6}"/>
              </a:ext>
            </a:extLst>
          </p:cNvPr>
          <p:cNvSpPr/>
          <p:nvPr/>
        </p:nvSpPr>
        <p:spPr>
          <a:xfrm>
            <a:off x="2673927" y="5446238"/>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68" name="Rounded Rectangle 67">
            <a:extLst>
              <a:ext uri="{FF2B5EF4-FFF2-40B4-BE49-F238E27FC236}">
                <a16:creationId xmlns:a16="http://schemas.microsoft.com/office/drawing/2014/main" id="{368F7BB8-C595-C2B1-CB26-6441A0F45278}"/>
              </a:ext>
            </a:extLst>
          </p:cNvPr>
          <p:cNvSpPr/>
          <p:nvPr/>
        </p:nvSpPr>
        <p:spPr>
          <a:xfrm>
            <a:off x="1124732" y="5446238"/>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70" name="Straight Connector 69">
            <a:extLst>
              <a:ext uri="{FF2B5EF4-FFF2-40B4-BE49-F238E27FC236}">
                <a16:creationId xmlns:a16="http://schemas.microsoft.com/office/drawing/2014/main" id="{29FC5A97-7824-B44F-4282-C98496D01D9E}"/>
              </a:ext>
            </a:extLst>
          </p:cNvPr>
          <p:cNvCxnSpPr>
            <a:cxnSpLocks/>
            <a:stCxn id="4" idx="2"/>
          </p:cNvCxnSpPr>
          <p:nvPr/>
        </p:nvCxnSpPr>
        <p:spPr>
          <a:xfrm>
            <a:off x="5918499" y="2351786"/>
            <a:ext cx="5855" cy="292137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B24B0BD-625A-4366-47D7-381D38ABE752}"/>
              </a:ext>
            </a:extLst>
          </p:cNvPr>
          <p:cNvCxnSpPr>
            <a:cxnSpLocks/>
          </p:cNvCxnSpPr>
          <p:nvPr/>
        </p:nvCxnSpPr>
        <p:spPr>
          <a:xfrm flipH="1">
            <a:off x="5174427" y="5273156"/>
            <a:ext cx="1518186"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DECE66F-64E1-175F-7CEA-9001895A4C36}"/>
              </a:ext>
            </a:extLst>
          </p:cNvPr>
          <p:cNvCxnSpPr>
            <a:cxnSpLocks/>
          </p:cNvCxnSpPr>
          <p:nvPr/>
        </p:nvCxnSpPr>
        <p:spPr>
          <a:xfrm>
            <a:off x="6692613" y="5273156"/>
            <a:ext cx="0" cy="339515"/>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3" name="Rounded Rectangle 72">
            <a:extLst>
              <a:ext uri="{FF2B5EF4-FFF2-40B4-BE49-F238E27FC236}">
                <a16:creationId xmlns:a16="http://schemas.microsoft.com/office/drawing/2014/main" id="{D9414E6B-0CE9-3C14-42B6-EAAD63879BE2}"/>
              </a:ext>
            </a:extLst>
          </p:cNvPr>
          <p:cNvSpPr/>
          <p:nvPr/>
        </p:nvSpPr>
        <p:spPr>
          <a:xfrm>
            <a:off x="5351353" y="4076605"/>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74" name="Straight Connector 73">
            <a:extLst>
              <a:ext uri="{FF2B5EF4-FFF2-40B4-BE49-F238E27FC236}">
                <a16:creationId xmlns:a16="http://schemas.microsoft.com/office/drawing/2014/main" id="{7CE585E6-7B4B-F198-7B62-CA15D6B47FE9}"/>
              </a:ext>
            </a:extLst>
          </p:cNvPr>
          <p:cNvCxnSpPr>
            <a:cxnSpLocks/>
          </p:cNvCxnSpPr>
          <p:nvPr/>
        </p:nvCxnSpPr>
        <p:spPr>
          <a:xfrm>
            <a:off x="5174427" y="5273156"/>
            <a:ext cx="0" cy="339515"/>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B023CF10-843D-E813-92E5-F87544662F62}"/>
              </a:ext>
            </a:extLst>
          </p:cNvPr>
          <p:cNvSpPr/>
          <p:nvPr/>
        </p:nvSpPr>
        <p:spPr>
          <a:xfrm>
            <a:off x="6116302" y="5448546"/>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77" name="Rounded Rectangle 76">
            <a:extLst>
              <a:ext uri="{FF2B5EF4-FFF2-40B4-BE49-F238E27FC236}">
                <a16:creationId xmlns:a16="http://schemas.microsoft.com/office/drawing/2014/main" id="{28C00B05-6659-1E3F-20EC-AE23D1701B95}"/>
              </a:ext>
            </a:extLst>
          </p:cNvPr>
          <p:cNvSpPr/>
          <p:nvPr/>
        </p:nvSpPr>
        <p:spPr>
          <a:xfrm>
            <a:off x="4567107" y="5448546"/>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86" name="Rounded Rectangle 85">
            <a:extLst>
              <a:ext uri="{FF2B5EF4-FFF2-40B4-BE49-F238E27FC236}">
                <a16:creationId xmlns:a16="http://schemas.microsoft.com/office/drawing/2014/main" id="{1DD41E63-3DD5-AA25-1E2A-F95354C19167}"/>
              </a:ext>
            </a:extLst>
          </p:cNvPr>
          <p:cNvSpPr/>
          <p:nvPr/>
        </p:nvSpPr>
        <p:spPr>
          <a:xfrm>
            <a:off x="4737013" y="2915203"/>
            <a:ext cx="238130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Contributing factors #2</a:t>
            </a:r>
          </a:p>
        </p:txBody>
      </p:sp>
      <p:cxnSp>
        <p:nvCxnSpPr>
          <p:cNvPr id="87" name="Straight Connector 86">
            <a:extLst>
              <a:ext uri="{FF2B5EF4-FFF2-40B4-BE49-F238E27FC236}">
                <a16:creationId xmlns:a16="http://schemas.microsoft.com/office/drawing/2014/main" id="{E3690D9C-B5CA-4FDC-150D-14CA7023CCB1}"/>
              </a:ext>
            </a:extLst>
          </p:cNvPr>
          <p:cNvCxnSpPr>
            <a:cxnSpLocks/>
          </p:cNvCxnSpPr>
          <p:nvPr/>
        </p:nvCxnSpPr>
        <p:spPr>
          <a:xfrm flipH="1">
            <a:off x="3738203" y="2351786"/>
            <a:ext cx="986336" cy="56341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1B7F2A4F-8D51-D9BD-3868-2D428F05AED4}"/>
              </a:ext>
            </a:extLst>
          </p:cNvPr>
          <p:cNvCxnSpPr>
            <a:cxnSpLocks/>
          </p:cNvCxnSpPr>
          <p:nvPr/>
        </p:nvCxnSpPr>
        <p:spPr>
          <a:xfrm flipH="1" flipV="1">
            <a:off x="7130789" y="2351786"/>
            <a:ext cx="1159847" cy="56341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7" name="Rounded Rectangle 96">
            <a:extLst>
              <a:ext uri="{FF2B5EF4-FFF2-40B4-BE49-F238E27FC236}">
                <a16:creationId xmlns:a16="http://schemas.microsoft.com/office/drawing/2014/main" id="{9A4C819D-526C-82F4-7AED-2372EBA1DA9E}"/>
              </a:ext>
            </a:extLst>
          </p:cNvPr>
          <p:cNvSpPr/>
          <p:nvPr/>
        </p:nvSpPr>
        <p:spPr>
          <a:xfrm>
            <a:off x="8272289" y="2912895"/>
            <a:ext cx="238130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dirty="0">
                <a:solidFill>
                  <a:schemeClr val="bg2">
                    <a:lumMod val="50000"/>
                  </a:schemeClr>
                </a:solidFill>
                <a:latin typeface="SF Pro Display" pitchFamily="2" charset="0"/>
                <a:ea typeface="SF Pro Display" pitchFamily="2" charset="0"/>
              </a:rPr>
              <a:t>Contributing factors #3</a:t>
            </a:r>
          </a:p>
        </p:txBody>
      </p:sp>
      <p:cxnSp>
        <p:nvCxnSpPr>
          <p:cNvPr id="98" name="Straight Connector 97">
            <a:extLst>
              <a:ext uri="{FF2B5EF4-FFF2-40B4-BE49-F238E27FC236}">
                <a16:creationId xmlns:a16="http://schemas.microsoft.com/office/drawing/2014/main" id="{D34FBB07-E67B-3E49-53CA-EC4868E45B42}"/>
              </a:ext>
            </a:extLst>
          </p:cNvPr>
          <p:cNvCxnSpPr>
            <a:cxnSpLocks/>
          </p:cNvCxnSpPr>
          <p:nvPr/>
        </p:nvCxnSpPr>
        <p:spPr>
          <a:xfrm>
            <a:off x="9392782" y="3921605"/>
            <a:ext cx="0" cy="17300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8D134AFD-F1B9-5992-A862-236EDFE48553}"/>
              </a:ext>
            </a:extLst>
          </p:cNvPr>
          <p:cNvCxnSpPr>
            <a:cxnSpLocks/>
          </p:cNvCxnSpPr>
          <p:nvPr/>
        </p:nvCxnSpPr>
        <p:spPr>
          <a:xfrm flipH="1" flipV="1">
            <a:off x="8633689" y="4096913"/>
            <a:ext cx="1518186" cy="9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0281A557-691D-7220-2FF3-23E63A239D0F}"/>
              </a:ext>
            </a:extLst>
          </p:cNvPr>
          <p:cNvCxnSpPr>
            <a:cxnSpLocks/>
          </p:cNvCxnSpPr>
          <p:nvPr/>
        </p:nvCxnSpPr>
        <p:spPr>
          <a:xfrm>
            <a:off x="10151875" y="4094605"/>
            <a:ext cx="0" cy="151575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Rounded Rectangle 100">
            <a:extLst>
              <a:ext uri="{FF2B5EF4-FFF2-40B4-BE49-F238E27FC236}">
                <a16:creationId xmlns:a16="http://schemas.microsoft.com/office/drawing/2014/main" id="{76E730D8-1787-ADEE-24C6-2D17F4E38995}"/>
              </a:ext>
            </a:extLst>
          </p:cNvPr>
          <p:cNvSpPr/>
          <p:nvPr/>
        </p:nvSpPr>
        <p:spPr>
          <a:xfrm>
            <a:off x="9575564" y="4265297"/>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102" name="Straight Connector 101">
            <a:extLst>
              <a:ext uri="{FF2B5EF4-FFF2-40B4-BE49-F238E27FC236}">
                <a16:creationId xmlns:a16="http://schemas.microsoft.com/office/drawing/2014/main" id="{B8DFE37D-03F6-9455-059B-56D01502BFD4}"/>
              </a:ext>
            </a:extLst>
          </p:cNvPr>
          <p:cNvCxnSpPr>
            <a:cxnSpLocks/>
          </p:cNvCxnSpPr>
          <p:nvPr/>
        </p:nvCxnSpPr>
        <p:spPr>
          <a:xfrm>
            <a:off x="8633689" y="4108695"/>
            <a:ext cx="0" cy="150166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03" name="Rounded Rectangle 102">
            <a:extLst>
              <a:ext uri="{FF2B5EF4-FFF2-40B4-BE49-F238E27FC236}">
                <a16:creationId xmlns:a16="http://schemas.microsoft.com/office/drawing/2014/main" id="{9896E647-8251-6D08-8610-FEDA831C149C}"/>
              </a:ext>
            </a:extLst>
          </p:cNvPr>
          <p:cNvSpPr/>
          <p:nvPr/>
        </p:nvSpPr>
        <p:spPr>
          <a:xfrm>
            <a:off x="8026369" y="4265297"/>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104" name="Rounded Rectangle 103">
            <a:extLst>
              <a:ext uri="{FF2B5EF4-FFF2-40B4-BE49-F238E27FC236}">
                <a16:creationId xmlns:a16="http://schemas.microsoft.com/office/drawing/2014/main" id="{EAB74EFE-AECD-8E30-63F9-86ECA6A15C95}"/>
              </a:ext>
            </a:extLst>
          </p:cNvPr>
          <p:cNvSpPr/>
          <p:nvPr/>
        </p:nvSpPr>
        <p:spPr>
          <a:xfrm>
            <a:off x="9575564" y="5446238"/>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105" name="Rounded Rectangle 104">
            <a:extLst>
              <a:ext uri="{FF2B5EF4-FFF2-40B4-BE49-F238E27FC236}">
                <a16:creationId xmlns:a16="http://schemas.microsoft.com/office/drawing/2014/main" id="{C9052EE7-4593-D6FF-DB2A-56B92B145919}"/>
              </a:ext>
            </a:extLst>
          </p:cNvPr>
          <p:cNvSpPr/>
          <p:nvPr/>
        </p:nvSpPr>
        <p:spPr>
          <a:xfrm>
            <a:off x="8026369" y="5446238"/>
            <a:ext cx="1152622" cy="101101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Tree>
    <p:extLst>
      <p:ext uri="{BB962C8B-B14F-4D97-AF65-F5344CB8AC3E}">
        <p14:creationId xmlns:p14="http://schemas.microsoft.com/office/powerpoint/2010/main" val="680331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7C481-9CE7-B927-BE1B-E9F472810997}"/>
              </a:ext>
            </a:extLst>
          </p:cNvPr>
          <p:cNvSpPr>
            <a:spLocks noGrp="1"/>
          </p:cNvSpPr>
          <p:nvPr>
            <p:ph type="title"/>
          </p:nvPr>
        </p:nvSpPr>
        <p:spPr>
          <a:xfrm>
            <a:off x="551384" y="305412"/>
            <a:ext cx="6120680" cy="1327735"/>
          </a:xfrm>
        </p:spPr>
        <p:txBody>
          <a:bodyPr/>
          <a:lstStyle/>
          <a:p>
            <a:r>
              <a:rPr lang="en-GB" i="0" dirty="0">
                <a:solidFill>
                  <a:schemeClr val="bg2">
                    <a:lumMod val="25000"/>
                  </a:schemeClr>
                </a:solidFill>
                <a:effectLst/>
                <a:latin typeface="SF Pro Display" pitchFamily="2" charset="0"/>
                <a:ea typeface="SF Pro Display" pitchFamily="2" charset="0"/>
              </a:rPr>
              <a:t>FMEA – Failure Mode Effect Analysis</a:t>
            </a:r>
            <a:endParaRPr lang="en-FI" dirty="0">
              <a:solidFill>
                <a:schemeClr val="bg2">
                  <a:lumMod val="25000"/>
                </a:schemeClr>
              </a:solidFill>
              <a:latin typeface="SF Pro Display" pitchFamily="2" charset="0"/>
              <a:ea typeface="SF Pro Display" pitchFamily="2" charset="0"/>
            </a:endParaRPr>
          </a:p>
        </p:txBody>
      </p:sp>
      <p:sp>
        <p:nvSpPr>
          <p:cNvPr id="4" name="Text Placeholder 3">
            <a:extLst>
              <a:ext uri="{FF2B5EF4-FFF2-40B4-BE49-F238E27FC236}">
                <a16:creationId xmlns:a16="http://schemas.microsoft.com/office/drawing/2014/main" id="{538045FA-6E86-3233-77DB-3FCACE05234D}"/>
              </a:ext>
            </a:extLst>
          </p:cNvPr>
          <p:cNvSpPr>
            <a:spLocks noGrp="1"/>
          </p:cNvSpPr>
          <p:nvPr>
            <p:ph type="body" sz="half" idx="2"/>
          </p:nvPr>
        </p:nvSpPr>
        <p:spPr>
          <a:xfrm>
            <a:off x="551384" y="1772816"/>
            <a:ext cx="5976664" cy="2736304"/>
          </a:xfrm>
        </p:spPr>
        <p:txBody>
          <a:bodyPr>
            <a:noAutofit/>
          </a:bodyPr>
          <a:lstStyle/>
          <a:p>
            <a:pPr marL="0" indent="0">
              <a:lnSpc>
                <a:spcPct val="100000"/>
              </a:lnSpc>
              <a:buNone/>
            </a:pPr>
            <a:br>
              <a:rPr lang="en-GB" sz="1800" dirty="0">
                <a:solidFill>
                  <a:schemeClr val="bg2">
                    <a:lumMod val="25000"/>
                  </a:schemeClr>
                </a:solidFill>
                <a:latin typeface="SF Pro Display" pitchFamily="2" charset="0"/>
                <a:ea typeface="SF Pro Display" pitchFamily="2" charset="0"/>
              </a:rPr>
            </a:br>
            <a:r>
              <a:rPr lang="en-GB" sz="1800" b="0" i="0" dirty="0">
                <a:solidFill>
                  <a:schemeClr val="bg2">
                    <a:lumMod val="25000"/>
                  </a:schemeClr>
                </a:solidFill>
                <a:effectLst/>
                <a:latin typeface="SF Pro Display" pitchFamily="2" charset="0"/>
                <a:ea typeface="SF Pro Display" pitchFamily="2" charset="0"/>
              </a:rPr>
              <a:t>FMEA is a systematic process that requires thoughtful consideration for all of the potential failure mode associated with a new design or process. </a:t>
            </a:r>
          </a:p>
          <a:p>
            <a:pPr marL="0" indent="0">
              <a:lnSpc>
                <a:spcPct val="100000"/>
              </a:lnSpc>
              <a:buNone/>
            </a:pPr>
            <a:r>
              <a:rPr lang="en-GB" sz="1800" b="0" i="0" dirty="0">
                <a:solidFill>
                  <a:schemeClr val="bg2">
                    <a:lumMod val="25000"/>
                  </a:schemeClr>
                </a:solidFill>
                <a:effectLst/>
                <a:latin typeface="SF Pro Display" pitchFamily="2" charset="0"/>
                <a:ea typeface="SF Pro Display" pitchFamily="2" charset="0"/>
              </a:rPr>
              <a:t>FMEA helps teams proactively assess the impact of failures, prioritize them based on severity, and develop strategies to prevent or minimize their effects.</a:t>
            </a:r>
            <a:endParaRPr lang="en-GB" sz="1800" b="0" dirty="0">
              <a:solidFill>
                <a:schemeClr val="bg2">
                  <a:lumMod val="25000"/>
                </a:schemeClr>
              </a:solidFill>
              <a:effectLst/>
              <a:latin typeface="SF Pro Display" pitchFamily="2" charset="0"/>
              <a:ea typeface="SF Pro Display" pitchFamily="2" charset="0"/>
            </a:endParaRPr>
          </a:p>
        </p:txBody>
      </p:sp>
      <p:sp>
        <p:nvSpPr>
          <p:cNvPr id="9" name="TextBox 8">
            <a:extLst>
              <a:ext uri="{FF2B5EF4-FFF2-40B4-BE49-F238E27FC236}">
                <a16:creationId xmlns:a16="http://schemas.microsoft.com/office/drawing/2014/main" id="{BE23C60D-C886-3AFD-3848-05AE0146296F}"/>
              </a:ext>
            </a:extLst>
          </p:cNvPr>
          <p:cNvSpPr txBox="1"/>
          <p:nvPr/>
        </p:nvSpPr>
        <p:spPr>
          <a:xfrm>
            <a:off x="546804" y="4149080"/>
            <a:ext cx="6108492" cy="1477328"/>
          </a:xfrm>
          <a:prstGeom prst="rect">
            <a:avLst/>
          </a:prstGeom>
          <a:noFill/>
        </p:spPr>
        <p:txBody>
          <a:bodyPr wrap="square">
            <a:spAutoFit/>
          </a:bodyPr>
          <a:lstStyle/>
          <a:p>
            <a:r>
              <a:rPr lang="en-GB" dirty="0">
                <a:solidFill>
                  <a:schemeClr val="bg2">
                    <a:lumMod val="25000"/>
                  </a:schemeClr>
                </a:solidFill>
                <a:effectLst/>
                <a:latin typeface="SF Pro Display" pitchFamily="2" charset="0"/>
                <a:ea typeface="SF Pro Display" pitchFamily="2" charset="0"/>
              </a:rPr>
              <a:t>Before you get started with FMEA, establish the ground rules:</a:t>
            </a:r>
          </a:p>
          <a:p>
            <a:pPr marL="285750" indent="-285750">
              <a:buFont typeface="Arial" panose="020B0604020202020204" pitchFamily="34" charset="0"/>
              <a:buChar char="•"/>
            </a:pPr>
            <a:r>
              <a:rPr lang="en-GB" dirty="0">
                <a:solidFill>
                  <a:schemeClr val="bg2">
                    <a:lumMod val="25000"/>
                  </a:schemeClr>
                </a:solidFill>
                <a:effectLst/>
                <a:latin typeface="SF Pro Display" pitchFamily="2" charset="0"/>
                <a:ea typeface="SF Pro Display" pitchFamily="2" charset="0"/>
              </a:rPr>
              <a:t>Define the scale you plan on using for </a:t>
            </a:r>
            <a:r>
              <a:rPr lang="en-GB" b="1" dirty="0">
                <a:solidFill>
                  <a:schemeClr val="bg2">
                    <a:lumMod val="25000"/>
                  </a:schemeClr>
                </a:solidFill>
                <a:effectLst/>
                <a:latin typeface="SF Pro Display" pitchFamily="2" charset="0"/>
                <a:ea typeface="SF Pro Display" pitchFamily="2" charset="0"/>
              </a:rPr>
              <a:t>Severity, Occurrence and Detection</a:t>
            </a:r>
            <a:endParaRPr lang="en-GB" dirty="0">
              <a:solidFill>
                <a:schemeClr val="bg2">
                  <a:lumMod val="25000"/>
                </a:schemeClr>
              </a:solidFill>
              <a:effectLst/>
              <a:latin typeface="SF Pro Display" pitchFamily="2" charset="0"/>
              <a:ea typeface="SF Pro Display" pitchFamily="2" charset="0"/>
            </a:endParaRPr>
          </a:p>
          <a:p>
            <a:pPr marL="285750" indent="-285750">
              <a:buFont typeface="Arial" panose="020B0604020202020204" pitchFamily="34" charset="0"/>
              <a:buChar char="•"/>
            </a:pPr>
            <a:r>
              <a:rPr lang="en-GB" dirty="0">
                <a:solidFill>
                  <a:schemeClr val="bg2">
                    <a:lumMod val="25000"/>
                  </a:schemeClr>
                </a:solidFill>
                <a:effectLst/>
                <a:latin typeface="SF Pro Display" pitchFamily="2" charset="0"/>
                <a:ea typeface="SF Pro Display" pitchFamily="2" charset="0"/>
              </a:rPr>
              <a:t>Document any assumptions</a:t>
            </a:r>
          </a:p>
          <a:p>
            <a:pPr marL="285750" indent="-285750">
              <a:buFont typeface="Arial" panose="020B0604020202020204" pitchFamily="34" charset="0"/>
              <a:buChar char="•"/>
            </a:pPr>
            <a:r>
              <a:rPr lang="en-GB" dirty="0">
                <a:solidFill>
                  <a:schemeClr val="bg2">
                    <a:lumMod val="25000"/>
                  </a:schemeClr>
                </a:solidFill>
                <a:effectLst/>
                <a:latin typeface="SF Pro Display" pitchFamily="2" charset="0"/>
                <a:ea typeface="SF Pro Display" pitchFamily="2" charset="0"/>
              </a:rPr>
              <a:t>Define your </a:t>
            </a:r>
            <a:r>
              <a:rPr lang="en-GB" b="1" dirty="0">
                <a:solidFill>
                  <a:schemeClr val="bg2">
                    <a:lumMod val="25000"/>
                  </a:schemeClr>
                </a:solidFill>
                <a:effectLst/>
                <a:latin typeface="SF Pro Display" pitchFamily="2" charset="0"/>
                <a:ea typeface="SF Pro Display" pitchFamily="2" charset="0"/>
              </a:rPr>
              <a:t>Acceptable Risk Level</a:t>
            </a:r>
            <a:r>
              <a:rPr lang="en-GB" dirty="0">
                <a:solidFill>
                  <a:schemeClr val="bg2">
                    <a:lumMod val="25000"/>
                  </a:schemeClr>
                </a:solidFill>
                <a:effectLst/>
                <a:latin typeface="SF Pro Display" pitchFamily="2" charset="0"/>
                <a:ea typeface="SF Pro Display" pitchFamily="2" charset="0"/>
              </a:rPr>
              <a:t> </a:t>
            </a:r>
            <a:endParaRPr lang="en-FI" dirty="0">
              <a:solidFill>
                <a:schemeClr val="bg2">
                  <a:lumMod val="25000"/>
                </a:schemeClr>
              </a:solidFill>
              <a:latin typeface="SF Pro Display" pitchFamily="2" charset="0"/>
              <a:ea typeface="SF Pro Display" pitchFamily="2" charset="0"/>
            </a:endParaRPr>
          </a:p>
        </p:txBody>
      </p:sp>
      <p:pic>
        <p:nvPicPr>
          <p:cNvPr id="21" name="Picture Placeholder 20" descr="A computer and papers on a table&#10;&#10;Description automatically generated">
            <a:extLst>
              <a:ext uri="{FF2B5EF4-FFF2-40B4-BE49-F238E27FC236}">
                <a16:creationId xmlns:a16="http://schemas.microsoft.com/office/drawing/2014/main" id="{BE38D830-E1BD-FB4F-1511-800111D026DF}"/>
              </a:ext>
            </a:extLst>
          </p:cNvPr>
          <p:cNvPicPr>
            <a:picLocks noGrp="1" noChangeAspect="1"/>
          </p:cNvPicPr>
          <p:nvPr>
            <p:ph type="pic" idx="1"/>
          </p:nvPr>
        </p:nvPicPr>
        <p:blipFill rotWithShape="1">
          <a:blip r:embed="rId3"/>
          <a:srcRect l="39647" r="12597"/>
          <a:stretch/>
        </p:blipFill>
        <p:spPr>
          <a:xfrm>
            <a:off x="7248128" y="0"/>
            <a:ext cx="4943872" cy="6858000"/>
          </a:xfrm>
        </p:spPr>
      </p:pic>
      <p:sp>
        <p:nvSpPr>
          <p:cNvPr id="22" name="Rectangle 21">
            <a:extLst>
              <a:ext uri="{FF2B5EF4-FFF2-40B4-BE49-F238E27FC236}">
                <a16:creationId xmlns:a16="http://schemas.microsoft.com/office/drawing/2014/main" id="{992CD677-F50D-3C8B-2D81-7A9D5A5B1414}"/>
              </a:ext>
            </a:extLst>
          </p:cNvPr>
          <p:cNvSpPr/>
          <p:nvPr/>
        </p:nvSpPr>
        <p:spPr>
          <a:xfrm>
            <a:off x="6672064" y="-1"/>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14965468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up of a spreadsheet&#10;&#10;Description automatically generated">
            <a:extLst>
              <a:ext uri="{FF2B5EF4-FFF2-40B4-BE49-F238E27FC236}">
                <a16:creationId xmlns:a16="http://schemas.microsoft.com/office/drawing/2014/main" id="{F9075CE6-3231-53FD-DC1B-D4E0ADB4E598}"/>
              </a:ext>
            </a:extLst>
          </p:cNvPr>
          <p:cNvPicPr>
            <a:picLocks noChangeAspect="1"/>
          </p:cNvPicPr>
          <p:nvPr/>
        </p:nvPicPr>
        <p:blipFill>
          <a:blip r:embed="rId3"/>
          <a:stretch>
            <a:fillRect/>
          </a:stretch>
        </p:blipFill>
        <p:spPr>
          <a:xfrm>
            <a:off x="551384" y="1988840"/>
            <a:ext cx="11457681" cy="4608512"/>
          </a:xfrm>
          <a:prstGeom prst="rect">
            <a:avLst/>
          </a:prstGeom>
        </p:spPr>
      </p:pic>
      <p:sp>
        <p:nvSpPr>
          <p:cNvPr id="10" name="Rounded Rectangle 9">
            <a:extLst>
              <a:ext uri="{FF2B5EF4-FFF2-40B4-BE49-F238E27FC236}">
                <a16:creationId xmlns:a16="http://schemas.microsoft.com/office/drawing/2014/main" id="{45B28090-263E-4AF1-86A2-01D11899665E}"/>
              </a:ext>
            </a:extLst>
          </p:cNvPr>
          <p:cNvSpPr/>
          <p:nvPr/>
        </p:nvSpPr>
        <p:spPr>
          <a:xfrm>
            <a:off x="980688" y="1139502"/>
            <a:ext cx="1368152" cy="460375"/>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1" name="TextBox 10">
            <a:extLst>
              <a:ext uri="{FF2B5EF4-FFF2-40B4-BE49-F238E27FC236}">
                <a16:creationId xmlns:a16="http://schemas.microsoft.com/office/drawing/2014/main" id="{51BEB94B-8044-9EC5-5596-B39E87477472}"/>
              </a:ext>
            </a:extLst>
          </p:cNvPr>
          <p:cNvSpPr txBox="1"/>
          <p:nvPr/>
        </p:nvSpPr>
        <p:spPr>
          <a:xfrm>
            <a:off x="1084221" y="1200412"/>
            <a:ext cx="1161086" cy="338554"/>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Severity</a:t>
            </a:r>
          </a:p>
        </p:txBody>
      </p:sp>
      <p:cxnSp>
        <p:nvCxnSpPr>
          <p:cNvPr id="12" name="Curved Connector 11">
            <a:extLst>
              <a:ext uri="{FF2B5EF4-FFF2-40B4-BE49-F238E27FC236}">
                <a16:creationId xmlns:a16="http://schemas.microsoft.com/office/drawing/2014/main" id="{52068AD2-80A7-3940-F630-315B78529B93}"/>
              </a:ext>
            </a:extLst>
          </p:cNvPr>
          <p:cNvCxnSpPr>
            <a:cxnSpLocks/>
            <a:stCxn id="10" idx="3"/>
            <a:endCxn id="14" idx="0"/>
          </p:cNvCxnSpPr>
          <p:nvPr/>
        </p:nvCxnSpPr>
        <p:spPr>
          <a:xfrm>
            <a:off x="2348840" y="1369690"/>
            <a:ext cx="1046861" cy="691158"/>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ounded Rectangle 13">
            <a:extLst>
              <a:ext uri="{FF2B5EF4-FFF2-40B4-BE49-F238E27FC236}">
                <a16:creationId xmlns:a16="http://schemas.microsoft.com/office/drawing/2014/main" id="{AD4CFC24-2957-C514-2538-67A095CEFC04}"/>
              </a:ext>
            </a:extLst>
          </p:cNvPr>
          <p:cNvSpPr/>
          <p:nvPr/>
        </p:nvSpPr>
        <p:spPr>
          <a:xfrm>
            <a:off x="3215681" y="2060848"/>
            <a:ext cx="360040" cy="504056"/>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9" name="Rounded Rectangle 18">
            <a:extLst>
              <a:ext uri="{FF2B5EF4-FFF2-40B4-BE49-F238E27FC236}">
                <a16:creationId xmlns:a16="http://schemas.microsoft.com/office/drawing/2014/main" id="{EC70F239-2907-33CF-A622-61DE5A52876F}"/>
              </a:ext>
            </a:extLst>
          </p:cNvPr>
          <p:cNvSpPr/>
          <p:nvPr/>
        </p:nvSpPr>
        <p:spPr>
          <a:xfrm>
            <a:off x="2884422" y="1139503"/>
            <a:ext cx="1368152" cy="460375"/>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0" name="TextBox 19">
            <a:extLst>
              <a:ext uri="{FF2B5EF4-FFF2-40B4-BE49-F238E27FC236}">
                <a16:creationId xmlns:a16="http://schemas.microsoft.com/office/drawing/2014/main" id="{BBE47352-4931-621D-DB40-9133AB0B2616}"/>
              </a:ext>
            </a:extLst>
          </p:cNvPr>
          <p:cNvSpPr txBox="1"/>
          <p:nvPr/>
        </p:nvSpPr>
        <p:spPr>
          <a:xfrm>
            <a:off x="2891645" y="1200412"/>
            <a:ext cx="1368152" cy="338554"/>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Occurrence</a:t>
            </a:r>
          </a:p>
        </p:txBody>
      </p:sp>
      <p:cxnSp>
        <p:nvCxnSpPr>
          <p:cNvPr id="21" name="Curved Connector 20">
            <a:extLst>
              <a:ext uri="{FF2B5EF4-FFF2-40B4-BE49-F238E27FC236}">
                <a16:creationId xmlns:a16="http://schemas.microsoft.com/office/drawing/2014/main" id="{C674585B-6C00-68A8-B394-742FED4A0F1E}"/>
              </a:ext>
            </a:extLst>
          </p:cNvPr>
          <p:cNvCxnSpPr>
            <a:cxnSpLocks/>
            <a:stCxn id="19" idx="3"/>
            <a:endCxn id="22" idx="0"/>
          </p:cNvCxnSpPr>
          <p:nvPr/>
        </p:nvCxnSpPr>
        <p:spPr>
          <a:xfrm>
            <a:off x="4252574" y="1369691"/>
            <a:ext cx="1046861" cy="691158"/>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21">
            <a:extLst>
              <a:ext uri="{FF2B5EF4-FFF2-40B4-BE49-F238E27FC236}">
                <a16:creationId xmlns:a16="http://schemas.microsoft.com/office/drawing/2014/main" id="{673FE499-6908-735C-55D4-11F61417939D}"/>
              </a:ext>
            </a:extLst>
          </p:cNvPr>
          <p:cNvSpPr/>
          <p:nvPr/>
        </p:nvSpPr>
        <p:spPr>
          <a:xfrm>
            <a:off x="5119415" y="2060849"/>
            <a:ext cx="360040" cy="504056"/>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3" name="Rounded Rectangle 22">
            <a:extLst>
              <a:ext uri="{FF2B5EF4-FFF2-40B4-BE49-F238E27FC236}">
                <a16:creationId xmlns:a16="http://schemas.microsoft.com/office/drawing/2014/main" id="{6E85E345-0106-0457-AFBF-FAC142B9DF04}"/>
              </a:ext>
            </a:extLst>
          </p:cNvPr>
          <p:cNvSpPr/>
          <p:nvPr/>
        </p:nvSpPr>
        <p:spPr>
          <a:xfrm>
            <a:off x="5368699" y="1139502"/>
            <a:ext cx="1368152" cy="460375"/>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4" name="TextBox 23">
            <a:extLst>
              <a:ext uri="{FF2B5EF4-FFF2-40B4-BE49-F238E27FC236}">
                <a16:creationId xmlns:a16="http://schemas.microsoft.com/office/drawing/2014/main" id="{A66FA343-27D4-B6E0-A3A8-061F353D8D88}"/>
              </a:ext>
            </a:extLst>
          </p:cNvPr>
          <p:cNvSpPr txBox="1"/>
          <p:nvPr/>
        </p:nvSpPr>
        <p:spPr>
          <a:xfrm>
            <a:off x="5472232" y="1200412"/>
            <a:ext cx="1161086" cy="338554"/>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Detection</a:t>
            </a:r>
          </a:p>
        </p:txBody>
      </p:sp>
      <p:cxnSp>
        <p:nvCxnSpPr>
          <p:cNvPr id="25" name="Curved Connector 24">
            <a:extLst>
              <a:ext uri="{FF2B5EF4-FFF2-40B4-BE49-F238E27FC236}">
                <a16:creationId xmlns:a16="http://schemas.microsoft.com/office/drawing/2014/main" id="{79B99427-8A9F-86F4-3ED1-1712D0702128}"/>
              </a:ext>
            </a:extLst>
          </p:cNvPr>
          <p:cNvCxnSpPr>
            <a:cxnSpLocks/>
            <a:stCxn id="23" idx="2"/>
            <a:endCxn id="26" idx="0"/>
          </p:cNvCxnSpPr>
          <p:nvPr/>
        </p:nvCxnSpPr>
        <p:spPr>
          <a:xfrm rot="16200000" flipH="1">
            <a:off x="6085152" y="1567499"/>
            <a:ext cx="460971" cy="525725"/>
          </a:xfrm>
          <a:prstGeom prst="curvedConnector3">
            <a:avLst>
              <a:gd name="adj1" fmla="val 50000"/>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9DCAED2-D343-6EC4-2FFF-158D8D2B7E72}"/>
              </a:ext>
            </a:extLst>
          </p:cNvPr>
          <p:cNvSpPr/>
          <p:nvPr/>
        </p:nvSpPr>
        <p:spPr>
          <a:xfrm>
            <a:off x="6398480" y="2060848"/>
            <a:ext cx="360040" cy="504056"/>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9" name="Rounded Rectangle 28">
            <a:extLst>
              <a:ext uri="{FF2B5EF4-FFF2-40B4-BE49-F238E27FC236}">
                <a16:creationId xmlns:a16="http://schemas.microsoft.com/office/drawing/2014/main" id="{99F9E829-3C07-8658-BD99-6465C4931355}"/>
              </a:ext>
            </a:extLst>
          </p:cNvPr>
          <p:cNvSpPr/>
          <p:nvPr/>
        </p:nvSpPr>
        <p:spPr>
          <a:xfrm>
            <a:off x="7271690" y="927358"/>
            <a:ext cx="1368152" cy="845160"/>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0" name="TextBox 29">
            <a:extLst>
              <a:ext uri="{FF2B5EF4-FFF2-40B4-BE49-F238E27FC236}">
                <a16:creationId xmlns:a16="http://schemas.microsoft.com/office/drawing/2014/main" id="{8206B4A6-E92C-85D2-333B-0F2EAC16F36B}"/>
              </a:ext>
            </a:extLst>
          </p:cNvPr>
          <p:cNvSpPr txBox="1"/>
          <p:nvPr/>
        </p:nvSpPr>
        <p:spPr>
          <a:xfrm>
            <a:off x="7375223" y="941521"/>
            <a:ext cx="1161086" cy="830997"/>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Risk Priority Number</a:t>
            </a:r>
          </a:p>
        </p:txBody>
      </p:sp>
      <p:cxnSp>
        <p:nvCxnSpPr>
          <p:cNvPr id="31" name="Curved Connector 30">
            <a:extLst>
              <a:ext uri="{FF2B5EF4-FFF2-40B4-BE49-F238E27FC236}">
                <a16:creationId xmlns:a16="http://schemas.microsoft.com/office/drawing/2014/main" id="{92316CFC-DEB7-5184-88A2-8FEF8A2BE6B6}"/>
              </a:ext>
            </a:extLst>
          </p:cNvPr>
          <p:cNvCxnSpPr>
            <a:cxnSpLocks/>
            <a:stCxn id="29" idx="3"/>
            <a:endCxn id="32" idx="0"/>
          </p:cNvCxnSpPr>
          <p:nvPr/>
        </p:nvCxnSpPr>
        <p:spPr>
          <a:xfrm flipH="1">
            <a:off x="7203169" y="1349938"/>
            <a:ext cx="1436673" cy="710910"/>
          </a:xfrm>
          <a:prstGeom prst="curvedConnector4">
            <a:avLst>
              <a:gd name="adj1" fmla="val -15912"/>
              <a:gd name="adj2" fmla="val 79721"/>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a:extLst>
              <a:ext uri="{FF2B5EF4-FFF2-40B4-BE49-F238E27FC236}">
                <a16:creationId xmlns:a16="http://schemas.microsoft.com/office/drawing/2014/main" id="{9CEED6E7-1315-1888-2F5A-AE4426B14647}"/>
              </a:ext>
            </a:extLst>
          </p:cNvPr>
          <p:cNvSpPr/>
          <p:nvPr/>
        </p:nvSpPr>
        <p:spPr>
          <a:xfrm>
            <a:off x="7023149" y="2060848"/>
            <a:ext cx="360040" cy="504056"/>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5" name="Rounded Rectangle 34">
            <a:extLst>
              <a:ext uri="{FF2B5EF4-FFF2-40B4-BE49-F238E27FC236}">
                <a16:creationId xmlns:a16="http://schemas.microsoft.com/office/drawing/2014/main" id="{01C8EF31-A0BE-9AC7-A87E-2DD1E22B53AB}"/>
              </a:ext>
            </a:extLst>
          </p:cNvPr>
          <p:cNvSpPr/>
          <p:nvPr/>
        </p:nvSpPr>
        <p:spPr>
          <a:xfrm>
            <a:off x="9592307" y="2060848"/>
            <a:ext cx="2264333" cy="504056"/>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6" name="Rounded Rectangle 35">
            <a:extLst>
              <a:ext uri="{FF2B5EF4-FFF2-40B4-BE49-F238E27FC236}">
                <a16:creationId xmlns:a16="http://schemas.microsoft.com/office/drawing/2014/main" id="{C3399D44-E9B0-DE57-6FC9-C2E2C92F87C1}"/>
              </a:ext>
            </a:extLst>
          </p:cNvPr>
          <p:cNvSpPr/>
          <p:nvPr/>
        </p:nvSpPr>
        <p:spPr>
          <a:xfrm>
            <a:off x="9928533" y="1139502"/>
            <a:ext cx="1593129" cy="460375"/>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7" name="TextBox 36">
            <a:extLst>
              <a:ext uri="{FF2B5EF4-FFF2-40B4-BE49-F238E27FC236}">
                <a16:creationId xmlns:a16="http://schemas.microsoft.com/office/drawing/2014/main" id="{62CBBC69-33D9-9133-4A41-646FD123C0A3}"/>
              </a:ext>
            </a:extLst>
          </p:cNvPr>
          <p:cNvSpPr txBox="1"/>
          <p:nvPr/>
        </p:nvSpPr>
        <p:spPr>
          <a:xfrm>
            <a:off x="10031099" y="1200412"/>
            <a:ext cx="1490563" cy="338554"/>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Action results</a:t>
            </a:r>
          </a:p>
        </p:txBody>
      </p:sp>
      <p:cxnSp>
        <p:nvCxnSpPr>
          <p:cNvPr id="38" name="Curved Connector 37">
            <a:extLst>
              <a:ext uri="{FF2B5EF4-FFF2-40B4-BE49-F238E27FC236}">
                <a16:creationId xmlns:a16="http://schemas.microsoft.com/office/drawing/2014/main" id="{BD2E880E-4902-2A2A-DC63-45964A0428CF}"/>
              </a:ext>
            </a:extLst>
          </p:cNvPr>
          <p:cNvCxnSpPr>
            <a:cxnSpLocks/>
            <a:stCxn id="36" idx="2"/>
          </p:cNvCxnSpPr>
          <p:nvPr/>
        </p:nvCxnSpPr>
        <p:spPr>
          <a:xfrm rot="16200000" flipH="1">
            <a:off x="10494612" y="1830362"/>
            <a:ext cx="460972" cy="1"/>
          </a:xfrm>
          <a:prstGeom prst="curvedConnector3">
            <a:avLst>
              <a:gd name="adj1" fmla="val 50000"/>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DBA38FE5-8AFE-4C7A-E883-B6CE39B76C16}"/>
              </a:ext>
            </a:extLst>
          </p:cNvPr>
          <p:cNvSpPr txBox="1"/>
          <p:nvPr/>
        </p:nvSpPr>
        <p:spPr>
          <a:xfrm>
            <a:off x="3530500" y="366522"/>
            <a:ext cx="6096000" cy="369332"/>
          </a:xfrm>
          <a:prstGeom prst="rect">
            <a:avLst/>
          </a:prstGeom>
          <a:noFill/>
        </p:spPr>
        <p:txBody>
          <a:bodyPr wrap="square">
            <a:spAutoFit/>
          </a:bodyPr>
          <a:lstStyle/>
          <a:p>
            <a:pPr algn="ctr"/>
            <a:r>
              <a:rPr lang="en-GB" b="1" i="0" dirty="0">
                <a:solidFill>
                  <a:schemeClr val="bg2">
                    <a:lumMod val="25000"/>
                  </a:schemeClr>
                </a:solidFill>
                <a:effectLst/>
                <a:latin typeface="SF Pro Display" pitchFamily="2" charset="0"/>
                <a:ea typeface="SF Pro Display" pitchFamily="2" charset="0"/>
              </a:rPr>
              <a:t>The FMEA – Failure Mode Effect Analysis </a:t>
            </a:r>
            <a:endParaRPr lang="en-FI" b="1" dirty="0"/>
          </a:p>
        </p:txBody>
      </p:sp>
    </p:spTree>
    <p:extLst>
      <p:ext uri="{BB962C8B-B14F-4D97-AF65-F5344CB8AC3E}">
        <p14:creationId xmlns:p14="http://schemas.microsoft.com/office/powerpoint/2010/main" val="9923587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7C481-9CE7-B927-BE1B-E9F472810997}"/>
              </a:ext>
            </a:extLst>
          </p:cNvPr>
          <p:cNvSpPr>
            <a:spLocks noGrp="1"/>
          </p:cNvSpPr>
          <p:nvPr>
            <p:ph type="title"/>
          </p:nvPr>
        </p:nvSpPr>
        <p:spPr>
          <a:xfrm>
            <a:off x="551384" y="305412"/>
            <a:ext cx="6120680" cy="1327735"/>
          </a:xfrm>
        </p:spPr>
        <p:txBody>
          <a:bodyPr/>
          <a:lstStyle/>
          <a:p>
            <a:r>
              <a:rPr lang="en-GB" i="0" dirty="0">
                <a:solidFill>
                  <a:schemeClr val="bg2">
                    <a:lumMod val="25000"/>
                  </a:schemeClr>
                </a:solidFill>
                <a:effectLst/>
                <a:latin typeface="SF Pro Display" pitchFamily="2" charset="0"/>
                <a:ea typeface="SF Pro Display" pitchFamily="2" charset="0"/>
              </a:rPr>
              <a:t>X-Y Matrix – Prioritizing the root causes</a:t>
            </a:r>
            <a:endParaRPr lang="en-FI" dirty="0">
              <a:solidFill>
                <a:schemeClr val="bg2">
                  <a:lumMod val="25000"/>
                </a:schemeClr>
              </a:solidFill>
              <a:latin typeface="SF Pro Display" pitchFamily="2" charset="0"/>
              <a:ea typeface="SF Pro Display" pitchFamily="2" charset="0"/>
            </a:endParaRPr>
          </a:p>
        </p:txBody>
      </p:sp>
      <p:pic>
        <p:nvPicPr>
          <p:cNvPr id="8" name="Picture Placeholder 7" descr="A magnifying glass on a paper&#10;&#10;Description automatically generated">
            <a:extLst>
              <a:ext uri="{FF2B5EF4-FFF2-40B4-BE49-F238E27FC236}">
                <a16:creationId xmlns:a16="http://schemas.microsoft.com/office/drawing/2014/main" id="{3EFACE05-EA09-14FF-72F0-EF9560534D96}"/>
              </a:ext>
            </a:extLst>
          </p:cNvPr>
          <p:cNvPicPr>
            <a:picLocks noGrp="1" noChangeAspect="1"/>
          </p:cNvPicPr>
          <p:nvPr>
            <p:ph type="pic" idx="1"/>
          </p:nvPr>
        </p:nvPicPr>
        <p:blipFill>
          <a:blip r:embed="rId3"/>
          <a:srcRect l="25978" r="25978"/>
          <a:stretch>
            <a:fillRect/>
          </a:stretch>
        </p:blipFill>
        <p:spPr/>
      </p:pic>
      <p:sp>
        <p:nvSpPr>
          <p:cNvPr id="4" name="Text Placeholder 3">
            <a:extLst>
              <a:ext uri="{FF2B5EF4-FFF2-40B4-BE49-F238E27FC236}">
                <a16:creationId xmlns:a16="http://schemas.microsoft.com/office/drawing/2014/main" id="{538045FA-6E86-3233-77DB-3FCACE05234D}"/>
              </a:ext>
            </a:extLst>
          </p:cNvPr>
          <p:cNvSpPr>
            <a:spLocks noGrp="1"/>
          </p:cNvSpPr>
          <p:nvPr>
            <p:ph type="body" sz="half" idx="2"/>
          </p:nvPr>
        </p:nvSpPr>
        <p:spPr>
          <a:xfrm>
            <a:off x="551384" y="1772816"/>
            <a:ext cx="5976664" cy="3454410"/>
          </a:xfrm>
        </p:spPr>
        <p:txBody>
          <a:bodyPr>
            <a:noAutofit/>
          </a:bodyPr>
          <a:lstStyle/>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A tool used to prioritise the potential strength of the relationship between </a:t>
            </a:r>
            <a:r>
              <a:rPr lang="en-GB" sz="1800" dirty="0">
                <a:solidFill>
                  <a:schemeClr val="bg2">
                    <a:lumMod val="25000"/>
                  </a:schemeClr>
                </a:solidFill>
                <a:effectLst/>
                <a:latin typeface="SF Pro Display" pitchFamily="2" charset="0"/>
                <a:ea typeface="SF Pro Display" pitchFamily="2" charset="0"/>
              </a:rPr>
              <a:t>input</a:t>
            </a:r>
            <a:r>
              <a:rPr lang="en-GB" sz="1800" b="0" dirty="0">
                <a:solidFill>
                  <a:schemeClr val="bg2">
                    <a:lumMod val="25000"/>
                  </a:schemeClr>
                </a:solidFill>
                <a:effectLst/>
                <a:latin typeface="SF Pro Display" pitchFamily="2" charset="0"/>
                <a:ea typeface="SF Pro Display" pitchFamily="2" charset="0"/>
              </a:rPr>
              <a:t> </a:t>
            </a:r>
            <a:r>
              <a:rPr lang="en-GB" sz="1800" dirty="0">
                <a:solidFill>
                  <a:schemeClr val="bg2">
                    <a:lumMod val="25000"/>
                  </a:schemeClr>
                </a:solidFill>
                <a:effectLst/>
                <a:latin typeface="SF Pro Display" pitchFamily="2" charset="0"/>
                <a:ea typeface="SF Pro Display" pitchFamily="2" charset="0"/>
              </a:rPr>
              <a:t>and process indicators (</a:t>
            </a:r>
            <a:r>
              <a:rPr lang="en-GB" sz="1800" dirty="0" err="1">
                <a:solidFill>
                  <a:schemeClr val="bg2">
                    <a:lumMod val="25000"/>
                  </a:schemeClr>
                </a:solidFill>
                <a:effectLst/>
                <a:latin typeface="SF Pro Display" pitchFamily="2" charset="0"/>
                <a:ea typeface="SF Pro Display" pitchFamily="2" charset="0"/>
              </a:rPr>
              <a:t>Xs</a:t>
            </a:r>
            <a:r>
              <a:rPr lang="en-GB" sz="1800" dirty="0">
                <a:solidFill>
                  <a:schemeClr val="bg2">
                    <a:lumMod val="25000"/>
                  </a:schemeClr>
                </a:solidFill>
                <a:effectLst/>
                <a:latin typeface="SF Pro Display" pitchFamily="2" charset="0"/>
                <a:ea typeface="SF Pro Display" pitchFamily="2" charset="0"/>
              </a:rPr>
              <a:t>) </a:t>
            </a:r>
            <a:r>
              <a:rPr lang="en-GB" sz="1800" b="0" dirty="0">
                <a:solidFill>
                  <a:schemeClr val="bg2">
                    <a:lumMod val="25000"/>
                  </a:schemeClr>
                </a:solidFill>
                <a:effectLst/>
                <a:latin typeface="SF Pro Display" pitchFamily="2" charset="0"/>
                <a:ea typeface="SF Pro Display" pitchFamily="2" charset="0"/>
              </a:rPr>
              <a:t>and the </a:t>
            </a:r>
            <a:r>
              <a:rPr lang="en-GB" sz="1800" dirty="0">
                <a:solidFill>
                  <a:schemeClr val="bg2">
                    <a:lumMod val="25000"/>
                  </a:schemeClr>
                </a:solidFill>
                <a:effectLst/>
                <a:latin typeface="SF Pro Display" pitchFamily="2" charset="0"/>
                <a:ea typeface="SF Pro Display" pitchFamily="2" charset="0"/>
              </a:rPr>
              <a:t>output indicators (Ys)</a:t>
            </a:r>
          </a:p>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This is a subjective analysis tool that provides structure in team decision making. It’s used to </a:t>
            </a:r>
            <a:r>
              <a:rPr lang="en-GB" sz="1800" dirty="0">
                <a:solidFill>
                  <a:schemeClr val="bg2">
                    <a:lumMod val="25000"/>
                  </a:schemeClr>
                </a:solidFill>
                <a:effectLst/>
                <a:latin typeface="SF Pro Display" pitchFamily="2" charset="0"/>
                <a:ea typeface="SF Pro Display" pitchFamily="2" charset="0"/>
              </a:rPr>
              <a:t>decide what X data to collect.</a:t>
            </a:r>
          </a:p>
          <a:p>
            <a:pPr marL="285750" indent="-285750">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To identify the X in the X-Y Matrix, you use data from three main sources:</a:t>
            </a:r>
          </a:p>
          <a:p>
            <a:pPr marL="285750" indent="-285750">
              <a:lnSpc>
                <a:spcPct val="100000"/>
              </a:lnSpc>
              <a:buFont typeface="Arial" panose="020B0604020202020204" pitchFamily="34" charset="0"/>
              <a:buChar char="•"/>
            </a:pPr>
            <a:endParaRPr lang="en-GB" sz="1800" b="0" dirty="0">
              <a:solidFill>
                <a:schemeClr val="bg2">
                  <a:lumMod val="25000"/>
                </a:schemeClr>
              </a:solidFill>
              <a:effectLst/>
              <a:latin typeface="SF Pro Display" pitchFamily="2" charset="0"/>
              <a:ea typeface="SF Pro Display" pitchFamily="2" charset="0"/>
            </a:endParaRPr>
          </a:p>
        </p:txBody>
      </p:sp>
      <p:sp>
        <p:nvSpPr>
          <p:cNvPr id="7" name="TextBox 6">
            <a:extLst>
              <a:ext uri="{FF2B5EF4-FFF2-40B4-BE49-F238E27FC236}">
                <a16:creationId xmlns:a16="http://schemas.microsoft.com/office/drawing/2014/main" id="{7A2A9E31-A7B6-17F4-1219-4A96547CBC13}"/>
              </a:ext>
            </a:extLst>
          </p:cNvPr>
          <p:cNvSpPr txBox="1"/>
          <p:nvPr/>
        </p:nvSpPr>
        <p:spPr>
          <a:xfrm>
            <a:off x="911424" y="4303896"/>
            <a:ext cx="4374734" cy="923330"/>
          </a:xfrm>
          <a:prstGeom prst="rect">
            <a:avLst/>
          </a:prstGeom>
          <a:noFill/>
        </p:spPr>
        <p:txBody>
          <a:bodyPr wrap="square">
            <a:spAutoFit/>
          </a:bodyPr>
          <a:lstStyle/>
          <a:p>
            <a:pPr marL="285750" indent="-285750">
              <a:lnSpc>
                <a:spcPct val="100000"/>
              </a:lnSpc>
              <a:buFont typeface="Wingdings" pitchFamily="2" charset="2"/>
              <a:buChar char="Ø"/>
            </a:pPr>
            <a:r>
              <a:rPr lang="en-GB" sz="1800" b="1" dirty="0">
                <a:solidFill>
                  <a:schemeClr val="bg2">
                    <a:lumMod val="25000"/>
                  </a:schemeClr>
                </a:solidFill>
                <a:effectLst/>
                <a:latin typeface="SF Pro Display" pitchFamily="2" charset="0"/>
                <a:ea typeface="SF Pro Display" pitchFamily="2" charset="0"/>
              </a:rPr>
              <a:t>process mapping</a:t>
            </a:r>
          </a:p>
          <a:p>
            <a:pPr marL="285750" indent="-285750">
              <a:lnSpc>
                <a:spcPct val="100000"/>
              </a:lnSpc>
              <a:buFont typeface="Wingdings" pitchFamily="2" charset="2"/>
              <a:buChar char="Ø"/>
            </a:pPr>
            <a:r>
              <a:rPr lang="en-GB" sz="1800" b="1" dirty="0">
                <a:solidFill>
                  <a:schemeClr val="bg2">
                    <a:lumMod val="25000"/>
                  </a:schemeClr>
                </a:solidFill>
                <a:effectLst/>
                <a:latin typeface="SF Pro Display" pitchFamily="2" charset="0"/>
                <a:ea typeface="SF Pro Display" pitchFamily="2" charset="0"/>
              </a:rPr>
              <a:t>fishbone diagram</a:t>
            </a:r>
          </a:p>
          <a:p>
            <a:pPr marL="285750" indent="-285750">
              <a:lnSpc>
                <a:spcPct val="100000"/>
              </a:lnSpc>
              <a:buFont typeface="Wingdings" pitchFamily="2" charset="2"/>
              <a:buChar char="Ø"/>
            </a:pPr>
            <a:r>
              <a:rPr lang="en-GB" sz="1800" b="1" dirty="0">
                <a:solidFill>
                  <a:schemeClr val="bg2">
                    <a:lumMod val="25000"/>
                  </a:schemeClr>
                </a:solidFill>
                <a:effectLst/>
                <a:latin typeface="SF Pro Display" pitchFamily="2" charset="0"/>
                <a:ea typeface="SF Pro Display" pitchFamily="2" charset="0"/>
              </a:rPr>
              <a:t>data analysis - graphs and statistics</a:t>
            </a:r>
          </a:p>
        </p:txBody>
      </p:sp>
      <p:sp>
        <p:nvSpPr>
          <p:cNvPr id="9" name="Rectangle 8">
            <a:extLst>
              <a:ext uri="{FF2B5EF4-FFF2-40B4-BE49-F238E27FC236}">
                <a16:creationId xmlns:a16="http://schemas.microsoft.com/office/drawing/2014/main" id="{FB391E6B-892D-21DA-4467-70F39F07E9B0}"/>
              </a:ext>
            </a:extLst>
          </p:cNvPr>
          <p:cNvSpPr/>
          <p:nvPr/>
        </p:nvSpPr>
        <p:spPr>
          <a:xfrm>
            <a:off x="6672064" y="-1"/>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13627027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blank sheet of data&#10;&#10;Description automatically generated with medium confidence">
            <a:extLst>
              <a:ext uri="{FF2B5EF4-FFF2-40B4-BE49-F238E27FC236}">
                <a16:creationId xmlns:a16="http://schemas.microsoft.com/office/drawing/2014/main" id="{027FAC14-3061-59B2-7D31-99FC53043A03}"/>
              </a:ext>
            </a:extLst>
          </p:cNvPr>
          <p:cNvPicPr>
            <a:picLocks noChangeAspect="1"/>
          </p:cNvPicPr>
          <p:nvPr/>
        </p:nvPicPr>
        <p:blipFill>
          <a:blip r:embed="rId3"/>
          <a:stretch>
            <a:fillRect/>
          </a:stretch>
        </p:blipFill>
        <p:spPr>
          <a:xfrm>
            <a:off x="1991544" y="1196752"/>
            <a:ext cx="7772400" cy="5524101"/>
          </a:xfrm>
          <a:prstGeom prst="rect">
            <a:avLst/>
          </a:prstGeom>
        </p:spPr>
      </p:pic>
      <p:sp>
        <p:nvSpPr>
          <p:cNvPr id="27" name="Rounded Rectangle 26">
            <a:extLst>
              <a:ext uri="{FF2B5EF4-FFF2-40B4-BE49-F238E27FC236}">
                <a16:creationId xmlns:a16="http://schemas.microsoft.com/office/drawing/2014/main" id="{F2BFB024-E7EE-B0C7-E0E9-9B083FFFC3CF}"/>
              </a:ext>
            </a:extLst>
          </p:cNvPr>
          <p:cNvSpPr/>
          <p:nvPr/>
        </p:nvSpPr>
        <p:spPr>
          <a:xfrm>
            <a:off x="8330703" y="673449"/>
            <a:ext cx="2120382" cy="837082"/>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8" name="Rounded Rectangle 7">
            <a:extLst>
              <a:ext uri="{FF2B5EF4-FFF2-40B4-BE49-F238E27FC236}">
                <a16:creationId xmlns:a16="http://schemas.microsoft.com/office/drawing/2014/main" id="{37263E8E-4542-7AF1-9304-EF2AF37B780B}"/>
              </a:ext>
            </a:extLst>
          </p:cNvPr>
          <p:cNvSpPr/>
          <p:nvPr/>
        </p:nvSpPr>
        <p:spPr>
          <a:xfrm>
            <a:off x="1991544" y="3894917"/>
            <a:ext cx="1834804" cy="2825935"/>
          </a:xfrm>
          <a:prstGeom prst="roundRect">
            <a:avLst>
              <a:gd name="adj" fmla="val 6851"/>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11" name="Rounded Rectangle 10">
            <a:extLst>
              <a:ext uri="{FF2B5EF4-FFF2-40B4-BE49-F238E27FC236}">
                <a16:creationId xmlns:a16="http://schemas.microsoft.com/office/drawing/2014/main" id="{78D85FCE-ACC3-904F-8096-EE02CAE4AC76}"/>
              </a:ext>
            </a:extLst>
          </p:cNvPr>
          <p:cNvSpPr/>
          <p:nvPr/>
        </p:nvSpPr>
        <p:spPr>
          <a:xfrm>
            <a:off x="3970365" y="2421979"/>
            <a:ext cx="4824536" cy="1656232"/>
          </a:xfrm>
          <a:prstGeom prst="roundRect">
            <a:avLst>
              <a:gd name="adj" fmla="val 4119"/>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3" name="TextBox 22">
            <a:extLst>
              <a:ext uri="{FF2B5EF4-FFF2-40B4-BE49-F238E27FC236}">
                <a16:creationId xmlns:a16="http://schemas.microsoft.com/office/drawing/2014/main" id="{BABD9A4C-B222-97A1-A01B-A9962F601F16}"/>
              </a:ext>
            </a:extLst>
          </p:cNvPr>
          <p:cNvSpPr txBox="1"/>
          <p:nvPr/>
        </p:nvSpPr>
        <p:spPr>
          <a:xfrm>
            <a:off x="8357749" y="795270"/>
            <a:ext cx="2021328" cy="584775"/>
          </a:xfrm>
          <a:prstGeom prst="rect">
            <a:avLst/>
          </a:prstGeom>
          <a:noFill/>
        </p:spPr>
        <p:txBody>
          <a:bodyPr wrap="square">
            <a:spAutoFit/>
          </a:bodyPr>
          <a:lstStyle/>
          <a:p>
            <a:pPr algn="ctr"/>
            <a:r>
              <a:rPr lang="en-GB" sz="1600" dirty="0">
                <a:solidFill>
                  <a:schemeClr val="bg1"/>
                </a:solidFill>
                <a:latin typeface="Helvetica Neue" panose="02000503000000020004" pitchFamily="2" charset="0"/>
              </a:rPr>
              <a:t>2</a:t>
            </a:r>
            <a:r>
              <a:rPr lang="en-GB" sz="1600" dirty="0">
                <a:solidFill>
                  <a:schemeClr val="bg1"/>
                </a:solidFill>
                <a:effectLst/>
                <a:latin typeface="Helvetica Neue" panose="02000503000000020004" pitchFamily="2" charset="0"/>
              </a:rPr>
              <a:t>. List key output indicators</a:t>
            </a:r>
          </a:p>
        </p:txBody>
      </p:sp>
      <p:cxnSp>
        <p:nvCxnSpPr>
          <p:cNvPr id="26" name="Curved Connector 25">
            <a:extLst>
              <a:ext uri="{FF2B5EF4-FFF2-40B4-BE49-F238E27FC236}">
                <a16:creationId xmlns:a16="http://schemas.microsoft.com/office/drawing/2014/main" id="{7B002841-4DAF-D3CD-801A-1E4DC677A7C7}"/>
              </a:ext>
            </a:extLst>
          </p:cNvPr>
          <p:cNvCxnSpPr>
            <a:cxnSpLocks/>
          </p:cNvCxnSpPr>
          <p:nvPr/>
        </p:nvCxnSpPr>
        <p:spPr>
          <a:xfrm rot="10800000" flipV="1">
            <a:off x="6634661" y="979937"/>
            <a:ext cx="1675242" cy="1442042"/>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Rounded Rectangle 27">
            <a:extLst>
              <a:ext uri="{FF2B5EF4-FFF2-40B4-BE49-F238E27FC236}">
                <a16:creationId xmlns:a16="http://schemas.microsoft.com/office/drawing/2014/main" id="{82A135B8-E175-5954-EE5B-87025D8AB085}"/>
              </a:ext>
            </a:extLst>
          </p:cNvPr>
          <p:cNvSpPr/>
          <p:nvPr/>
        </p:nvSpPr>
        <p:spPr>
          <a:xfrm>
            <a:off x="430628" y="2786840"/>
            <a:ext cx="2531625" cy="811923"/>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9" name="TextBox 28">
            <a:extLst>
              <a:ext uri="{FF2B5EF4-FFF2-40B4-BE49-F238E27FC236}">
                <a16:creationId xmlns:a16="http://schemas.microsoft.com/office/drawing/2014/main" id="{4AC78ADB-91D4-C0C8-3E6B-8A85CB862A68}"/>
              </a:ext>
            </a:extLst>
          </p:cNvPr>
          <p:cNvSpPr txBox="1"/>
          <p:nvPr/>
        </p:nvSpPr>
        <p:spPr>
          <a:xfrm>
            <a:off x="430628" y="2908661"/>
            <a:ext cx="2531625" cy="584775"/>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3. Potential input or process indicators</a:t>
            </a:r>
          </a:p>
        </p:txBody>
      </p:sp>
      <p:sp>
        <p:nvSpPr>
          <p:cNvPr id="32" name="Rounded Rectangle 31">
            <a:extLst>
              <a:ext uri="{FF2B5EF4-FFF2-40B4-BE49-F238E27FC236}">
                <a16:creationId xmlns:a16="http://schemas.microsoft.com/office/drawing/2014/main" id="{DB48D186-A1E4-6EAF-77EC-BD8C5AE07889}"/>
              </a:ext>
            </a:extLst>
          </p:cNvPr>
          <p:cNvSpPr/>
          <p:nvPr/>
        </p:nvSpPr>
        <p:spPr>
          <a:xfrm>
            <a:off x="1581091" y="788468"/>
            <a:ext cx="2120382" cy="837082"/>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3" name="TextBox 32">
            <a:extLst>
              <a:ext uri="{FF2B5EF4-FFF2-40B4-BE49-F238E27FC236}">
                <a16:creationId xmlns:a16="http://schemas.microsoft.com/office/drawing/2014/main" id="{0B39879C-F4B9-B46E-CB17-DCA2997E6ED0}"/>
              </a:ext>
            </a:extLst>
          </p:cNvPr>
          <p:cNvSpPr txBox="1"/>
          <p:nvPr/>
        </p:nvSpPr>
        <p:spPr>
          <a:xfrm>
            <a:off x="1608137" y="910289"/>
            <a:ext cx="2021328" cy="584775"/>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1. List key output indicators</a:t>
            </a:r>
          </a:p>
        </p:txBody>
      </p:sp>
      <p:cxnSp>
        <p:nvCxnSpPr>
          <p:cNvPr id="34" name="Curved Connector 33">
            <a:extLst>
              <a:ext uri="{FF2B5EF4-FFF2-40B4-BE49-F238E27FC236}">
                <a16:creationId xmlns:a16="http://schemas.microsoft.com/office/drawing/2014/main" id="{E81622A8-7E6A-FC75-011E-EA7C9F4207DA}"/>
              </a:ext>
            </a:extLst>
          </p:cNvPr>
          <p:cNvCxnSpPr>
            <a:cxnSpLocks/>
            <a:endCxn id="36" idx="0"/>
          </p:cNvCxnSpPr>
          <p:nvPr/>
        </p:nvCxnSpPr>
        <p:spPr>
          <a:xfrm>
            <a:off x="3722273" y="1272117"/>
            <a:ext cx="893888" cy="766266"/>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41A8638B-B305-43D8-5E4B-4872DF26E6F3}"/>
              </a:ext>
            </a:extLst>
          </p:cNvPr>
          <p:cNvSpPr/>
          <p:nvPr/>
        </p:nvSpPr>
        <p:spPr>
          <a:xfrm>
            <a:off x="4436706" y="2038383"/>
            <a:ext cx="358909" cy="358909"/>
          </a:xfrm>
          <a:prstGeom prst="ellipse">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8" name="Rounded Rectangle 37">
            <a:extLst>
              <a:ext uri="{FF2B5EF4-FFF2-40B4-BE49-F238E27FC236}">
                <a16:creationId xmlns:a16="http://schemas.microsoft.com/office/drawing/2014/main" id="{63491477-06DB-DA90-C2CA-9AF9B0CC1AAD}"/>
              </a:ext>
            </a:extLst>
          </p:cNvPr>
          <p:cNvSpPr/>
          <p:nvPr/>
        </p:nvSpPr>
        <p:spPr>
          <a:xfrm>
            <a:off x="5530820" y="4737753"/>
            <a:ext cx="2120382" cy="837082"/>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39" name="TextBox 38">
            <a:extLst>
              <a:ext uri="{FF2B5EF4-FFF2-40B4-BE49-F238E27FC236}">
                <a16:creationId xmlns:a16="http://schemas.microsoft.com/office/drawing/2014/main" id="{AA1C07A3-54B0-BD7F-4A89-B605CA360D1D}"/>
              </a:ext>
            </a:extLst>
          </p:cNvPr>
          <p:cNvSpPr txBox="1"/>
          <p:nvPr/>
        </p:nvSpPr>
        <p:spPr>
          <a:xfrm>
            <a:off x="5623997" y="4749493"/>
            <a:ext cx="2021328" cy="769441"/>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4. </a:t>
            </a:r>
            <a:r>
              <a:rPr lang="en-GB" sz="1400" dirty="0">
                <a:solidFill>
                  <a:schemeClr val="bg1"/>
                </a:solidFill>
                <a:effectLst/>
                <a:latin typeface="SF Pro Display" pitchFamily="2" charset="0"/>
                <a:ea typeface="SF Pro Display" pitchFamily="2" charset="0"/>
              </a:rPr>
              <a:t>Rate the effect or correlation of each input to output. </a:t>
            </a:r>
          </a:p>
        </p:txBody>
      </p:sp>
      <p:sp>
        <p:nvSpPr>
          <p:cNvPr id="40" name="Oval 39">
            <a:extLst>
              <a:ext uri="{FF2B5EF4-FFF2-40B4-BE49-F238E27FC236}">
                <a16:creationId xmlns:a16="http://schemas.microsoft.com/office/drawing/2014/main" id="{5EDF24D1-BACC-5359-B999-3F9434673FF1}"/>
              </a:ext>
            </a:extLst>
          </p:cNvPr>
          <p:cNvSpPr/>
          <p:nvPr/>
        </p:nvSpPr>
        <p:spPr>
          <a:xfrm>
            <a:off x="4416134" y="4173769"/>
            <a:ext cx="358909" cy="358909"/>
          </a:xfrm>
          <a:prstGeom prst="ellipse">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cxnSp>
        <p:nvCxnSpPr>
          <p:cNvPr id="41" name="Curved Connector 40">
            <a:extLst>
              <a:ext uri="{FF2B5EF4-FFF2-40B4-BE49-F238E27FC236}">
                <a16:creationId xmlns:a16="http://schemas.microsoft.com/office/drawing/2014/main" id="{DC53C34A-570E-41C8-974C-F2E4DE7F40A7}"/>
              </a:ext>
            </a:extLst>
          </p:cNvPr>
          <p:cNvCxnSpPr>
            <a:cxnSpLocks/>
            <a:endCxn id="38" idx="0"/>
          </p:cNvCxnSpPr>
          <p:nvPr/>
        </p:nvCxnSpPr>
        <p:spPr>
          <a:xfrm>
            <a:off x="4795615" y="4295026"/>
            <a:ext cx="1795396" cy="442727"/>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F7DB78FD-5822-D756-DAEB-E3EF79C68537}"/>
              </a:ext>
            </a:extLst>
          </p:cNvPr>
          <p:cNvSpPr txBox="1"/>
          <p:nvPr/>
        </p:nvSpPr>
        <p:spPr>
          <a:xfrm>
            <a:off x="3053421" y="453651"/>
            <a:ext cx="6096000" cy="400110"/>
          </a:xfrm>
          <a:prstGeom prst="rect">
            <a:avLst/>
          </a:prstGeom>
          <a:noFill/>
        </p:spPr>
        <p:txBody>
          <a:bodyPr wrap="square">
            <a:spAutoFit/>
          </a:bodyPr>
          <a:lstStyle/>
          <a:p>
            <a:pPr algn="ctr"/>
            <a:r>
              <a:rPr lang="en-GB" sz="2000" b="1" i="0" dirty="0">
                <a:solidFill>
                  <a:schemeClr val="bg2">
                    <a:lumMod val="25000"/>
                  </a:schemeClr>
                </a:solidFill>
                <a:effectLst/>
                <a:latin typeface="SF Pro Display" pitchFamily="2" charset="0"/>
                <a:ea typeface="SF Pro Display" pitchFamily="2" charset="0"/>
              </a:rPr>
              <a:t>X-Y Matrix</a:t>
            </a:r>
            <a:endParaRPr lang="en-FI" sz="2000" b="1" dirty="0"/>
          </a:p>
        </p:txBody>
      </p:sp>
      <p:sp>
        <p:nvSpPr>
          <p:cNvPr id="50" name="Oval 49">
            <a:extLst>
              <a:ext uri="{FF2B5EF4-FFF2-40B4-BE49-F238E27FC236}">
                <a16:creationId xmlns:a16="http://schemas.microsoft.com/office/drawing/2014/main" id="{43CD757F-B98F-7DF9-B7CE-4EE24BA012DE}"/>
              </a:ext>
            </a:extLst>
          </p:cNvPr>
          <p:cNvSpPr/>
          <p:nvPr/>
        </p:nvSpPr>
        <p:spPr>
          <a:xfrm>
            <a:off x="9415321" y="4157480"/>
            <a:ext cx="358909" cy="358909"/>
          </a:xfrm>
          <a:prstGeom prst="ellipse">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52" name="Rounded Rectangle 51">
            <a:extLst>
              <a:ext uri="{FF2B5EF4-FFF2-40B4-BE49-F238E27FC236}">
                <a16:creationId xmlns:a16="http://schemas.microsoft.com/office/drawing/2014/main" id="{6445B512-E8ED-A1C3-8B84-8EEEC930D3C7}"/>
              </a:ext>
            </a:extLst>
          </p:cNvPr>
          <p:cNvSpPr/>
          <p:nvPr/>
        </p:nvSpPr>
        <p:spPr>
          <a:xfrm>
            <a:off x="8773633" y="5178374"/>
            <a:ext cx="2120382" cy="837082"/>
          </a:xfrm>
          <a:prstGeom prst="roundRect">
            <a:avLst/>
          </a:prstGeom>
          <a:solidFill>
            <a:srgbClr val="87DBFC"/>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53" name="TextBox 52">
            <a:extLst>
              <a:ext uri="{FF2B5EF4-FFF2-40B4-BE49-F238E27FC236}">
                <a16:creationId xmlns:a16="http://schemas.microsoft.com/office/drawing/2014/main" id="{06C115C9-D9CA-9459-DC39-A6322C2AF8D7}"/>
              </a:ext>
            </a:extLst>
          </p:cNvPr>
          <p:cNvSpPr txBox="1"/>
          <p:nvPr/>
        </p:nvSpPr>
        <p:spPr>
          <a:xfrm>
            <a:off x="8846457" y="5282447"/>
            <a:ext cx="2021328" cy="584775"/>
          </a:xfrm>
          <a:prstGeom prst="rect">
            <a:avLst/>
          </a:prstGeom>
          <a:noFill/>
        </p:spPr>
        <p:txBody>
          <a:bodyPr wrap="square">
            <a:spAutoFit/>
          </a:bodyPr>
          <a:lstStyle/>
          <a:p>
            <a:pPr algn="ctr"/>
            <a:r>
              <a:rPr lang="en-GB" sz="1600" dirty="0">
                <a:solidFill>
                  <a:schemeClr val="bg1"/>
                </a:solidFill>
                <a:effectLst/>
                <a:latin typeface="Helvetica Neue" panose="02000503000000020004" pitchFamily="2" charset="0"/>
              </a:rPr>
              <a:t>5. Sort the results high to low </a:t>
            </a:r>
            <a:endParaRPr lang="en-GB" sz="1400" dirty="0">
              <a:solidFill>
                <a:schemeClr val="bg1"/>
              </a:solidFill>
              <a:effectLst/>
              <a:latin typeface="SF Pro Display" pitchFamily="2" charset="0"/>
              <a:ea typeface="SF Pro Display" pitchFamily="2" charset="0"/>
            </a:endParaRPr>
          </a:p>
        </p:txBody>
      </p:sp>
      <p:sp>
        <p:nvSpPr>
          <p:cNvPr id="54" name="Oval 53">
            <a:extLst>
              <a:ext uri="{FF2B5EF4-FFF2-40B4-BE49-F238E27FC236}">
                <a16:creationId xmlns:a16="http://schemas.microsoft.com/office/drawing/2014/main" id="{4074FF30-37D0-0147-FAE2-4A9017E9981A}"/>
              </a:ext>
            </a:extLst>
          </p:cNvPr>
          <p:cNvSpPr/>
          <p:nvPr/>
        </p:nvSpPr>
        <p:spPr>
          <a:xfrm>
            <a:off x="8969966" y="4430347"/>
            <a:ext cx="358909" cy="358909"/>
          </a:xfrm>
          <a:prstGeom prst="ellipse">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cxnSp>
        <p:nvCxnSpPr>
          <p:cNvPr id="55" name="Curved Connector 54">
            <a:extLst>
              <a:ext uri="{FF2B5EF4-FFF2-40B4-BE49-F238E27FC236}">
                <a16:creationId xmlns:a16="http://schemas.microsoft.com/office/drawing/2014/main" id="{F1CA6E43-BB6F-65D1-139F-7BAFE07AB8DB}"/>
              </a:ext>
            </a:extLst>
          </p:cNvPr>
          <p:cNvCxnSpPr>
            <a:cxnSpLocks/>
          </p:cNvCxnSpPr>
          <p:nvPr/>
        </p:nvCxnSpPr>
        <p:spPr>
          <a:xfrm rot="10800000" flipV="1">
            <a:off x="6634661" y="4305443"/>
            <a:ext cx="2780660" cy="444049"/>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Curved Connector 55">
            <a:extLst>
              <a:ext uri="{FF2B5EF4-FFF2-40B4-BE49-F238E27FC236}">
                <a16:creationId xmlns:a16="http://schemas.microsoft.com/office/drawing/2014/main" id="{6332C035-71D5-733B-5619-82BB6E89333A}"/>
              </a:ext>
            </a:extLst>
          </p:cNvPr>
          <p:cNvCxnSpPr>
            <a:cxnSpLocks/>
            <a:stCxn id="52" idx="0"/>
            <a:endCxn id="54" idx="6"/>
          </p:cNvCxnSpPr>
          <p:nvPr/>
        </p:nvCxnSpPr>
        <p:spPr>
          <a:xfrm rot="16200000" flipV="1">
            <a:off x="9297064" y="4641613"/>
            <a:ext cx="568572" cy="504949"/>
          </a:xfrm>
          <a:prstGeom prst="curvedConnector2">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6074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946CC1-E45B-9776-E939-803C15FAAE8C}"/>
              </a:ext>
            </a:extLst>
          </p:cNvPr>
          <p:cNvSpPr/>
          <p:nvPr/>
        </p:nvSpPr>
        <p:spPr>
          <a:xfrm>
            <a:off x="4655840" y="-1"/>
            <a:ext cx="75361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4" name="Text Placeholder 3">
            <a:extLst>
              <a:ext uri="{FF2B5EF4-FFF2-40B4-BE49-F238E27FC236}">
                <a16:creationId xmlns:a16="http://schemas.microsoft.com/office/drawing/2014/main" id="{90730308-9D3E-26A1-0579-810E456D99C3}"/>
              </a:ext>
            </a:extLst>
          </p:cNvPr>
          <p:cNvSpPr txBox="1">
            <a:spLocks/>
          </p:cNvSpPr>
          <p:nvPr/>
        </p:nvSpPr>
        <p:spPr>
          <a:xfrm>
            <a:off x="5618384" y="2015805"/>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200" b="1" dirty="0">
                <a:effectLst/>
                <a:latin typeface="SF Pro Display" pitchFamily="2" charset="0"/>
                <a:ea typeface="SF Pro Display" pitchFamily="2" charset="0"/>
              </a:rPr>
              <a:t>Brainstorming, idea generation &amp; idea challenges </a:t>
            </a:r>
          </a:p>
          <a:p>
            <a:pPr>
              <a:lnSpc>
                <a:spcPct val="100000"/>
              </a:lnSpc>
            </a:pPr>
            <a:r>
              <a:rPr lang="en-US" sz="2200" dirty="0">
                <a:solidFill>
                  <a:schemeClr val="bg2">
                    <a:lumMod val="25000"/>
                  </a:schemeClr>
                </a:solidFill>
                <a:latin typeface="SF Pro Display" pitchFamily="2" charset="0"/>
                <a:ea typeface="SF Pro Display" pitchFamily="2" charset="0"/>
              </a:rPr>
              <a:t>Design for Experiments (DOE)</a:t>
            </a:r>
          </a:p>
          <a:p>
            <a:pPr>
              <a:lnSpc>
                <a:spcPct val="100000"/>
              </a:lnSpc>
            </a:pPr>
            <a:r>
              <a:rPr lang="en-US" sz="2200" b="1" dirty="0">
                <a:solidFill>
                  <a:schemeClr val="bg2">
                    <a:lumMod val="25000"/>
                  </a:schemeClr>
                </a:solidFill>
                <a:latin typeface="SF Pro Display" pitchFamily="2" charset="0"/>
                <a:ea typeface="SF Pro Display" pitchFamily="2" charset="0"/>
              </a:rPr>
              <a:t>How Might We Statements (HMW)</a:t>
            </a:r>
          </a:p>
          <a:p>
            <a:pPr>
              <a:lnSpc>
                <a:spcPct val="100000"/>
              </a:lnSpc>
            </a:pPr>
            <a:r>
              <a:rPr lang="en-US" sz="2200" b="1" dirty="0">
                <a:solidFill>
                  <a:schemeClr val="bg2">
                    <a:lumMod val="25000"/>
                  </a:schemeClr>
                </a:solidFill>
                <a:latin typeface="SF Pro Display" pitchFamily="2" charset="0"/>
                <a:ea typeface="SF Pro Display" pitchFamily="2" charset="0"/>
              </a:rPr>
              <a:t>5S</a:t>
            </a:r>
          </a:p>
          <a:p>
            <a:pPr>
              <a:lnSpc>
                <a:spcPct val="100000"/>
              </a:lnSpc>
            </a:pPr>
            <a:r>
              <a:rPr lang="en-GB" sz="2200" b="1" i="0" dirty="0">
                <a:solidFill>
                  <a:schemeClr val="bg2">
                    <a:lumMod val="25000"/>
                  </a:schemeClr>
                </a:solidFill>
                <a:effectLst/>
                <a:latin typeface="SF Pro Display" pitchFamily="2" charset="0"/>
                <a:ea typeface="SF Pro Display" pitchFamily="2" charset="0"/>
              </a:rPr>
              <a:t>Failure Mode Effect Analysis (</a:t>
            </a:r>
            <a:r>
              <a:rPr lang="en-US" sz="2200" b="1" dirty="0">
                <a:solidFill>
                  <a:schemeClr val="bg2">
                    <a:lumMod val="25000"/>
                  </a:schemeClr>
                </a:solidFill>
                <a:latin typeface="SF Pro Display" pitchFamily="2" charset="0"/>
                <a:ea typeface="SF Pro Display" pitchFamily="2" charset="0"/>
              </a:rPr>
              <a:t>FMEA)</a:t>
            </a:r>
          </a:p>
        </p:txBody>
      </p:sp>
      <p:sp>
        <p:nvSpPr>
          <p:cNvPr id="5" name="Text Placeholder 1">
            <a:extLst>
              <a:ext uri="{FF2B5EF4-FFF2-40B4-BE49-F238E27FC236}">
                <a16:creationId xmlns:a16="http://schemas.microsoft.com/office/drawing/2014/main" id="{5324BF34-066B-37C2-FAD6-EBB6E662945C}"/>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bg2">
                    <a:lumMod val="25000"/>
                  </a:schemeClr>
                </a:solidFill>
                <a:latin typeface="SF Pro Display" pitchFamily="2" charset="0"/>
                <a:ea typeface="SF Pro Display" pitchFamily="2" charset="0"/>
                <a:cs typeface="Noto Sans Adlam" panose="020B0502040504020204" pitchFamily="34" charset="0"/>
              </a:rPr>
              <a:t>Tools</a:t>
            </a:r>
            <a:endParaRPr lang="fi-FI" sz="3500" dirty="0">
              <a:solidFill>
                <a:schemeClr val="bg2">
                  <a:lumMod val="25000"/>
                </a:schemeClr>
              </a:solidFill>
              <a:latin typeface="SF Pro Display" pitchFamily="2" charset="0"/>
              <a:ea typeface="SF Pro Display" pitchFamily="2" charset="0"/>
              <a:cs typeface="Noto Sans Adlam" panose="020B0502040504020204" pitchFamily="34" charset="0"/>
            </a:endParaRPr>
          </a:p>
        </p:txBody>
      </p:sp>
      <p:sp>
        <p:nvSpPr>
          <p:cNvPr id="8" name="Text Placeholder 1">
            <a:extLst>
              <a:ext uri="{FF2B5EF4-FFF2-40B4-BE49-F238E27FC236}">
                <a16:creationId xmlns:a16="http://schemas.microsoft.com/office/drawing/2014/main" id="{52702784-B039-413B-8136-500FB96204F1}"/>
              </a:ext>
            </a:extLst>
          </p:cNvPr>
          <p:cNvSpPr txBox="1">
            <a:spLocks/>
          </p:cNvSpPr>
          <p:nvPr/>
        </p:nvSpPr>
        <p:spPr>
          <a:xfrm>
            <a:off x="502160" y="907753"/>
            <a:ext cx="2160240" cy="108108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SF Pro Display" pitchFamily="2" charset="0"/>
                <a:ea typeface="SF Pro Display" pitchFamily="2" charset="0"/>
              </a:rPr>
              <a:t>IMPROVE</a:t>
            </a:r>
          </a:p>
        </p:txBody>
      </p:sp>
      <p:sp>
        <p:nvSpPr>
          <p:cNvPr id="9" name="TextBox 8">
            <a:extLst>
              <a:ext uri="{FF2B5EF4-FFF2-40B4-BE49-F238E27FC236}">
                <a16:creationId xmlns:a16="http://schemas.microsoft.com/office/drawing/2014/main" id="{64069444-76E9-0AD5-3292-D1CDB405B48B}"/>
              </a:ext>
            </a:extLst>
          </p:cNvPr>
          <p:cNvSpPr txBox="1"/>
          <p:nvPr/>
        </p:nvSpPr>
        <p:spPr>
          <a:xfrm>
            <a:off x="502160" y="1988840"/>
            <a:ext cx="3672408" cy="3477875"/>
          </a:xfrm>
          <a:prstGeom prst="rect">
            <a:avLst/>
          </a:prstGeom>
          <a:noFill/>
        </p:spPr>
        <p:txBody>
          <a:bodyPr wrap="square">
            <a:spAutoFit/>
          </a:bodyPr>
          <a:lstStyle/>
          <a:p>
            <a:pPr algn="l">
              <a:spcBef>
                <a:spcPts val="600"/>
              </a:spcBef>
              <a:spcAft>
                <a:spcPts val="600"/>
              </a:spcAft>
            </a:pPr>
            <a:r>
              <a:rPr lang="en-US" b="1" dirty="0">
                <a:solidFill>
                  <a:schemeClr val="bg1"/>
                </a:solidFill>
                <a:latin typeface="SF Pro Display" pitchFamily="2" charset="0"/>
                <a:ea typeface="SF Pro Display" pitchFamily="2" charset="0"/>
              </a:rPr>
              <a:t>In this phase you:</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Devise a plan to address the identified root causes</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Proposing and choosing a solution to improve the system</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Identify new methods to do things better, cheaper, faster</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After figuring out the solutions, put them in action, track and measure the progress</a:t>
            </a:r>
          </a:p>
        </p:txBody>
      </p:sp>
    </p:spTree>
    <p:extLst>
      <p:ext uri="{BB962C8B-B14F-4D97-AF65-F5344CB8AC3E}">
        <p14:creationId xmlns:p14="http://schemas.microsoft.com/office/powerpoint/2010/main" val="8405127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3F529-F99F-0FDA-8D28-7B70F8C7052B}"/>
              </a:ext>
            </a:extLst>
          </p:cNvPr>
          <p:cNvSpPr>
            <a:spLocks noGrp="1"/>
          </p:cNvSpPr>
          <p:nvPr>
            <p:ph type="title"/>
          </p:nvPr>
        </p:nvSpPr>
        <p:spPr/>
        <p:txBody>
          <a:bodyPr/>
          <a:lstStyle/>
          <a:p>
            <a:r>
              <a:rPr lang="en-US" dirty="0">
                <a:solidFill>
                  <a:schemeClr val="bg2">
                    <a:lumMod val="25000"/>
                  </a:schemeClr>
                </a:solidFill>
                <a:latin typeface="SF Pro Display" pitchFamily="2" charset="0"/>
                <a:ea typeface="SF Pro Display" pitchFamily="2" charset="0"/>
              </a:rPr>
              <a:t>Brainstorming techniques</a:t>
            </a:r>
          </a:p>
        </p:txBody>
      </p:sp>
      <p:sp>
        <p:nvSpPr>
          <p:cNvPr id="4" name="Text Placeholder 3">
            <a:extLst>
              <a:ext uri="{FF2B5EF4-FFF2-40B4-BE49-F238E27FC236}">
                <a16:creationId xmlns:a16="http://schemas.microsoft.com/office/drawing/2014/main" id="{9E5EC243-4A63-05D8-99B2-F09131ACF4FD}"/>
              </a:ext>
            </a:extLst>
          </p:cNvPr>
          <p:cNvSpPr>
            <a:spLocks noGrp="1"/>
          </p:cNvSpPr>
          <p:nvPr>
            <p:ph type="body" sz="half" idx="2"/>
          </p:nvPr>
        </p:nvSpPr>
        <p:spPr>
          <a:xfrm>
            <a:off x="551384" y="1772816"/>
            <a:ext cx="5688632" cy="4401184"/>
          </a:xfrm>
        </p:spPr>
        <p:txBody>
          <a:bodyPr>
            <a:noAutofit/>
          </a:bodyPr>
          <a:lstStyle/>
          <a:p>
            <a:pPr marL="0" indent="0">
              <a:lnSpc>
                <a:spcPct val="100000"/>
              </a:lnSpc>
              <a:buNone/>
            </a:pPr>
            <a:r>
              <a:rPr lang="en-US" sz="1800">
                <a:solidFill>
                  <a:schemeClr val="bg2">
                    <a:lumMod val="25000"/>
                  </a:schemeClr>
                </a:solidFill>
                <a:latin typeface="SF Pro Display" pitchFamily="2" charset="0"/>
                <a:ea typeface="SF Pro Display" pitchFamily="2" charset="0"/>
              </a:rPr>
              <a:t>Brainstorm</a:t>
            </a:r>
            <a:r>
              <a:rPr lang="en-US" sz="1800" b="0">
                <a:solidFill>
                  <a:schemeClr val="bg2">
                    <a:lumMod val="25000"/>
                  </a:schemeClr>
                </a:solidFill>
                <a:latin typeface="SF Pro Display" pitchFamily="2" charset="0"/>
                <a:ea typeface="SF Pro Display" pitchFamily="2" charset="0"/>
              </a:rPr>
              <a:t> </a:t>
            </a:r>
            <a:r>
              <a:rPr lang="en-US" sz="1800">
                <a:solidFill>
                  <a:schemeClr val="bg2">
                    <a:lumMod val="25000"/>
                  </a:schemeClr>
                </a:solidFill>
                <a:latin typeface="SF Pro Display" pitchFamily="2" charset="0"/>
                <a:ea typeface="SF Pro Display" pitchFamily="2" charset="0"/>
              </a:rPr>
              <a:t>cards</a:t>
            </a:r>
            <a:r>
              <a:rPr lang="en-US" sz="1800" b="0">
                <a:solidFill>
                  <a:schemeClr val="bg2">
                    <a:lumMod val="25000"/>
                  </a:schemeClr>
                </a:solidFill>
                <a:latin typeface="SF Pro Display" pitchFamily="2" charset="0"/>
                <a:ea typeface="SF Pro Display" pitchFamily="2" charset="0"/>
              </a:rPr>
              <a:t> are a useful tool created by the </a:t>
            </a:r>
            <a:r>
              <a:rPr lang="en-US" sz="1800" b="0">
                <a:solidFill>
                  <a:schemeClr val="bg2">
                    <a:lumMod val="25000"/>
                  </a:schemeClr>
                </a:solidFill>
                <a:latin typeface="SF Pro Display" pitchFamily="2" charset="0"/>
                <a:ea typeface="SF Pro Display" pitchFamily="2" charset="0"/>
                <a:hlinkClick r:id="rId3">
                  <a:extLst>
                    <a:ext uri="{A12FA001-AC4F-418D-AE19-62706E023703}">
                      <ahyp:hlinkClr xmlns:ahyp="http://schemas.microsoft.com/office/drawing/2018/hyperlinkcolor" val="tx"/>
                    </a:ext>
                  </a:extLst>
                </a:hlinkClick>
              </a:rPr>
              <a:t>Board of Innovation</a:t>
            </a:r>
            <a:r>
              <a:rPr lang="en-US" sz="1800" b="0">
                <a:solidFill>
                  <a:schemeClr val="bg2">
                    <a:lumMod val="25000"/>
                  </a:schemeClr>
                </a:solidFill>
                <a:latin typeface="SF Pro Display" pitchFamily="2" charset="0"/>
                <a:ea typeface="SF Pro Display" pitchFamily="2" charset="0"/>
              </a:rPr>
              <a:t> for coming up with dozens of new ideas related to whatever challenge or problem you are currently working with. </a:t>
            </a:r>
          </a:p>
          <a:p>
            <a:pPr marL="0" indent="0">
              <a:lnSpc>
                <a:spcPct val="100000"/>
              </a:lnSpc>
              <a:buNone/>
            </a:pPr>
            <a:r>
              <a:rPr lang="en-US" sz="1800" b="0">
                <a:solidFill>
                  <a:schemeClr val="bg2">
                    <a:lumMod val="25000"/>
                  </a:schemeClr>
                </a:solidFill>
                <a:latin typeface="SF Pro Display" pitchFamily="2" charset="0"/>
                <a:ea typeface="SF Pro Display" pitchFamily="2" charset="0"/>
              </a:rPr>
              <a:t>Brainstorm cards help you consider external factors such as: societal trends, new technologies, and regulation in the context of your business.</a:t>
            </a:r>
            <a:endParaRPr lang="en-US" sz="1800" b="0">
              <a:solidFill>
                <a:schemeClr val="bg2">
                  <a:lumMod val="25000"/>
                </a:schemeClr>
              </a:solidFill>
              <a:latin typeface="SF Pro Display" pitchFamily="2" charset="0"/>
              <a:ea typeface="SF Pro Display" pitchFamily="2" charset="0"/>
              <a:cs typeface="Noto Sans" panose="020B0502040504020204" pitchFamily="34" charset="0"/>
            </a:endParaRPr>
          </a:p>
        </p:txBody>
      </p:sp>
      <p:pic>
        <p:nvPicPr>
          <p:cNvPr id="3" name="Picture 2" descr="A screenshot of a cell phone&#10;&#10;Description automatically generated">
            <a:extLst>
              <a:ext uri="{FF2B5EF4-FFF2-40B4-BE49-F238E27FC236}">
                <a16:creationId xmlns:a16="http://schemas.microsoft.com/office/drawing/2014/main" id="{A604246E-B9C9-6093-2F7E-357407AE04D9}"/>
              </a:ext>
            </a:extLst>
          </p:cNvPr>
          <p:cNvPicPr>
            <a:picLocks noChangeAspect="1"/>
          </p:cNvPicPr>
          <p:nvPr/>
        </p:nvPicPr>
        <p:blipFill>
          <a:blip r:embed="rId4"/>
          <a:stretch>
            <a:fillRect/>
          </a:stretch>
        </p:blipFill>
        <p:spPr>
          <a:xfrm>
            <a:off x="6485581" y="1535645"/>
            <a:ext cx="5676728" cy="3765563"/>
          </a:xfrm>
          <a:prstGeom prst="rect">
            <a:avLst/>
          </a:prstGeom>
          <a:effectLst>
            <a:outerShdw blurRad="50800" dist="38100" dir="2700000" algn="tl" rotWithShape="0">
              <a:schemeClr val="tx2">
                <a:lumMod val="20000"/>
                <a:lumOff val="80000"/>
                <a:alpha val="40000"/>
              </a:schemeClr>
            </a:outerShdw>
          </a:effectLst>
        </p:spPr>
      </p:pic>
      <p:sp>
        <p:nvSpPr>
          <p:cNvPr id="5" name="Rectangle 4">
            <a:extLst>
              <a:ext uri="{FF2B5EF4-FFF2-40B4-BE49-F238E27FC236}">
                <a16:creationId xmlns:a16="http://schemas.microsoft.com/office/drawing/2014/main" id="{BB3A7746-5534-70E6-6FB7-A78986BFD572}"/>
              </a:ext>
            </a:extLst>
          </p:cNvPr>
          <p:cNvSpPr/>
          <p:nvPr/>
        </p:nvSpPr>
        <p:spPr>
          <a:xfrm>
            <a:off x="383407" y="6178515"/>
            <a:ext cx="6096000" cy="261610"/>
          </a:xfrm>
          <a:prstGeom prst="rect">
            <a:avLst/>
          </a:prstGeom>
        </p:spPr>
        <p:txBody>
          <a:bodyPr>
            <a:spAutoFit/>
          </a:bodyPr>
          <a:lstStyle/>
          <a:p>
            <a:r>
              <a:rPr lang="en-US" sz="1050">
                <a:solidFill>
                  <a:schemeClr val="tx2">
                    <a:lumMod val="60000"/>
                    <a:lumOff val="40000"/>
                  </a:schemeClr>
                </a:solidFill>
              </a:rPr>
              <a:t>Read more: </a:t>
            </a:r>
            <a:r>
              <a:rPr lang="en-US" sz="1050">
                <a:solidFill>
                  <a:schemeClr val="tx1">
                    <a:lumMod val="50000"/>
                    <a:lumOff val="50000"/>
                  </a:schemeClr>
                </a:solidFill>
                <a:hlinkClick r:id="rId5"/>
              </a:rPr>
              <a:t>Idea Generation – Brainstorm Cards</a:t>
            </a:r>
            <a:endParaRPr lang="en-US" sz="1050">
              <a:solidFill>
                <a:schemeClr val="tx1">
                  <a:lumMod val="50000"/>
                  <a:lumOff val="50000"/>
                </a:schemeClr>
              </a:solidFill>
            </a:endParaRPr>
          </a:p>
        </p:txBody>
      </p:sp>
      <p:pic>
        <p:nvPicPr>
          <p:cNvPr id="7" name="Picture 6" descr="A picture containing object, clock, device&#10;&#10;Description automatically generated">
            <a:extLst>
              <a:ext uri="{FF2B5EF4-FFF2-40B4-BE49-F238E27FC236}">
                <a16:creationId xmlns:a16="http://schemas.microsoft.com/office/drawing/2014/main" id="{2DD604EE-73FC-A805-FB66-27C7C7028C60}"/>
              </a:ext>
            </a:extLst>
          </p:cNvPr>
          <p:cNvPicPr>
            <a:picLocks noChangeAspect="1"/>
          </p:cNvPicPr>
          <p:nvPr/>
        </p:nvPicPr>
        <p:blipFill>
          <a:blip r:embed="rId6"/>
          <a:stretch>
            <a:fillRect/>
          </a:stretch>
        </p:blipFill>
        <p:spPr>
          <a:xfrm>
            <a:off x="6669460" y="5588389"/>
            <a:ext cx="1048328" cy="620702"/>
          </a:xfrm>
          <a:prstGeom prst="rect">
            <a:avLst/>
          </a:prstGeom>
        </p:spPr>
      </p:pic>
    </p:spTree>
    <p:extLst>
      <p:ext uri="{BB962C8B-B14F-4D97-AF65-F5344CB8AC3E}">
        <p14:creationId xmlns:p14="http://schemas.microsoft.com/office/powerpoint/2010/main" val="2378677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3F8AFD95-1F56-DCAA-7E08-0778ECF4781E}"/>
              </a:ext>
            </a:extLst>
          </p:cNvPr>
          <p:cNvGraphicFramePr/>
          <p:nvPr>
            <p:extLst>
              <p:ext uri="{D42A27DB-BD31-4B8C-83A1-F6EECF244321}">
                <p14:modId xmlns:p14="http://schemas.microsoft.com/office/powerpoint/2010/main" val="2784876731"/>
              </p:ext>
            </p:extLst>
          </p:nvPr>
        </p:nvGraphicFramePr>
        <p:xfrm>
          <a:off x="2110313" y="2006821"/>
          <a:ext cx="9319874" cy="5411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a:extLst>
              <a:ext uri="{FF2B5EF4-FFF2-40B4-BE49-F238E27FC236}">
                <a16:creationId xmlns:a16="http://schemas.microsoft.com/office/drawing/2014/main" id="{65E32F16-4FC4-20B9-961A-A353BCF21FB4}"/>
              </a:ext>
            </a:extLst>
          </p:cNvPr>
          <p:cNvSpPr/>
          <p:nvPr/>
        </p:nvSpPr>
        <p:spPr>
          <a:xfrm>
            <a:off x="789655" y="2609932"/>
            <a:ext cx="1413647" cy="856876"/>
          </a:xfrm>
          <a:prstGeom prst="roundRect">
            <a:avLst>
              <a:gd name="adj" fmla="val 5129"/>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1600" dirty="0">
                <a:latin typeface="SF Pro Display" pitchFamily="2" charset="0"/>
                <a:ea typeface="SF Pro Display" pitchFamily="2" charset="0"/>
                <a:cs typeface="Noto Sans" panose="020B0502040504020204" pitchFamily="34" charset="0"/>
              </a:rPr>
              <a:t>Objective</a:t>
            </a:r>
          </a:p>
        </p:txBody>
      </p:sp>
      <p:sp>
        <p:nvSpPr>
          <p:cNvPr id="8" name="Rounded Rectangle 7">
            <a:extLst>
              <a:ext uri="{FF2B5EF4-FFF2-40B4-BE49-F238E27FC236}">
                <a16:creationId xmlns:a16="http://schemas.microsoft.com/office/drawing/2014/main" id="{DEC2FF77-C00A-FE2A-8760-F68125D93E1B}"/>
              </a:ext>
            </a:extLst>
          </p:cNvPr>
          <p:cNvSpPr/>
          <p:nvPr/>
        </p:nvSpPr>
        <p:spPr>
          <a:xfrm>
            <a:off x="789655" y="3500672"/>
            <a:ext cx="1413647" cy="856876"/>
          </a:xfrm>
          <a:prstGeom prst="roundRect">
            <a:avLst>
              <a:gd name="adj" fmla="val 5129"/>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1600" dirty="0">
                <a:latin typeface="SF Pro Display" pitchFamily="2" charset="0"/>
                <a:ea typeface="SF Pro Display" pitchFamily="2" charset="0"/>
                <a:cs typeface="Noto Sans" panose="020B0502040504020204" pitchFamily="34" charset="0"/>
              </a:rPr>
              <a:t>Knowledge</a:t>
            </a:r>
          </a:p>
        </p:txBody>
      </p:sp>
      <p:sp>
        <p:nvSpPr>
          <p:cNvPr id="9" name="Rounded Rectangle 8">
            <a:extLst>
              <a:ext uri="{FF2B5EF4-FFF2-40B4-BE49-F238E27FC236}">
                <a16:creationId xmlns:a16="http://schemas.microsoft.com/office/drawing/2014/main" id="{0ABC9B24-84D6-0C9C-C474-416DEF909FDA}"/>
              </a:ext>
            </a:extLst>
          </p:cNvPr>
          <p:cNvSpPr/>
          <p:nvPr/>
        </p:nvSpPr>
        <p:spPr>
          <a:xfrm>
            <a:off x="2237169" y="2609932"/>
            <a:ext cx="1754293" cy="852642"/>
          </a:xfrm>
          <a:prstGeom prst="roundRect">
            <a:avLst>
              <a:gd name="adj" fmla="val 512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sz="1200" dirty="0">
                <a:solidFill>
                  <a:schemeClr val="bg1">
                    <a:lumMod val="50000"/>
                  </a:schemeClr>
                </a:solidFill>
                <a:latin typeface="SF Pro Display" pitchFamily="2" charset="0"/>
                <a:ea typeface="SF Pro Display" pitchFamily="2" charset="0"/>
                <a:cs typeface="Noto Sans" panose="020B0502040504020204" pitchFamily="34" charset="0"/>
              </a:rPr>
              <a:t>Define the problem and set up project goals</a:t>
            </a:r>
          </a:p>
        </p:txBody>
      </p:sp>
      <p:sp>
        <p:nvSpPr>
          <p:cNvPr id="10" name="Rounded Rectangle 9">
            <a:extLst>
              <a:ext uri="{FF2B5EF4-FFF2-40B4-BE49-F238E27FC236}">
                <a16:creationId xmlns:a16="http://schemas.microsoft.com/office/drawing/2014/main" id="{549AF456-400A-7D56-37EC-3CA55DD8F32A}"/>
              </a:ext>
            </a:extLst>
          </p:cNvPr>
          <p:cNvSpPr/>
          <p:nvPr/>
        </p:nvSpPr>
        <p:spPr>
          <a:xfrm>
            <a:off x="2237169" y="3504906"/>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r>
              <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rPr>
              <a:t>Understanding of project scope, goals, and objectives. outcomes.</a:t>
            </a:r>
            <a:endParaRPr lang="en-FI"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endParaRPr lang="en-FI" sz="1200" dirty="0">
              <a:solidFill>
                <a:schemeClr val="bg1">
                  <a:lumMod val="50000"/>
                </a:schemeClr>
              </a:solidFill>
              <a:latin typeface="SF Pro Display" pitchFamily="2" charset="0"/>
              <a:ea typeface="SF Pro Display" pitchFamily="2" charset="0"/>
              <a:cs typeface="Noto Sans" panose="020B0502040504020204" pitchFamily="34" charset="0"/>
            </a:endParaRPr>
          </a:p>
        </p:txBody>
      </p:sp>
      <p:sp>
        <p:nvSpPr>
          <p:cNvPr id="11" name="Rounded Rectangle 10">
            <a:extLst>
              <a:ext uri="{FF2B5EF4-FFF2-40B4-BE49-F238E27FC236}">
                <a16:creationId xmlns:a16="http://schemas.microsoft.com/office/drawing/2014/main" id="{9EC27D55-A86D-28E1-F636-D3784F5104CC}"/>
              </a:ext>
            </a:extLst>
          </p:cNvPr>
          <p:cNvSpPr/>
          <p:nvPr/>
        </p:nvSpPr>
        <p:spPr>
          <a:xfrm>
            <a:off x="789655" y="4391412"/>
            <a:ext cx="1413647" cy="856876"/>
          </a:xfrm>
          <a:prstGeom prst="roundRect">
            <a:avLst>
              <a:gd name="adj" fmla="val 5129"/>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1600" dirty="0">
                <a:latin typeface="SF Pro Display" pitchFamily="2" charset="0"/>
                <a:ea typeface="SF Pro Display" pitchFamily="2" charset="0"/>
                <a:cs typeface="Noto Sans" panose="020B0502040504020204" pitchFamily="34" charset="0"/>
              </a:rPr>
              <a:t>Skills</a:t>
            </a:r>
          </a:p>
        </p:txBody>
      </p:sp>
      <p:sp>
        <p:nvSpPr>
          <p:cNvPr id="12" name="Rounded Rectangle 11">
            <a:extLst>
              <a:ext uri="{FF2B5EF4-FFF2-40B4-BE49-F238E27FC236}">
                <a16:creationId xmlns:a16="http://schemas.microsoft.com/office/drawing/2014/main" id="{F15283E0-700C-E14F-6A7A-BAA2C3DA53C4}"/>
              </a:ext>
            </a:extLst>
          </p:cNvPr>
          <p:cNvSpPr/>
          <p:nvPr/>
        </p:nvSpPr>
        <p:spPr>
          <a:xfrm>
            <a:off x="789654" y="5282152"/>
            <a:ext cx="1413647" cy="856876"/>
          </a:xfrm>
          <a:prstGeom prst="roundRect">
            <a:avLst>
              <a:gd name="adj" fmla="val 5129"/>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1600" dirty="0">
                <a:latin typeface="SF Pro Display" pitchFamily="2" charset="0"/>
                <a:ea typeface="SF Pro Display" pitchFamily="2" charset="0"/>
                <a:cs typeface="Noto Sans" panose="020B0502040504020204" pitchFamily="34" charset="0"/>
              </a:rPr>
              <a:t>Tools</a:t>
            </a:r>
          </a:p>
        </p:txBody>
      </p:sp>
      <p:sp>
        <p:nvSpPr>
          <p:cNvPr id="13" name="Rounded Rectangle 12">
            <a:extLst>
              <a:ext uri="{FF2B5EF4-FFF2-40B4-BE49-F238E27FC236}">
                <a16:creationId xmlns:a16="http://schemas.microsoft.com/office/drawing/2014/main" id="{EDDA846B-D30D-81C4-0291-A17427C7BE7B}"/>
              </a:ext>
            </a:extLst>
          </p:cNvPr>
          <p:cNvSpPr/>
          <p:nvPr/>
        </p:nvSpPr>
        <p:spPr>
          <a:xfrm>
            <a:off x="2237169" y="4399880"/>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Problem definition, stakeholder management, project scoping.</a:t>
            </a:r>
          </a:p>
        </p:txBody>
      </p:sp>
      <p:sp>
        <p:nvSpPr>
          <p:cNvPr id="14" name="Rounded Rectangle 13">
            <a:extLst>
              <a:ext uri="{FF2B5EF4-FFF2-40B4-BE49-F238E27FC236}">
                <a16:creationId xmlns:a16="http://schemas.microsoft.com/office/drawing/2014/main" id="{36D6F1C6-440A-6C1D-59F5-24F73A82BEA2}"/>
              </a:ext>
            </a:extLst>
          </p:cNvPr>
          <p:cNvSpPr/>
          <p:nvPr/>
        </p:nvSpPr>
        <p:spPr>
          <a:xfrm>
            <a:off x="2237169" y="5294854"/>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Project Charter,</a:t>
            </a:r>
          </a:p>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SIPOC diagram, Voice of the Customer (VOC) analysis, JBTD</a:t>
            </a:r>
          </a:p>
        </p:txBody>
      </p:sp>
      <p:sp>
        <p:nvSpPr>
          <p:cNvPr id="15" name="Rounded Rectangle 14">
            <a:extLst>
              <a:ext uri="{FF2B5EF4-FFF2-40B4-BE49-F238E27FC236}">
                <a16:creationId xmlns:a16="http://schemas.microsoft.com/office/drawing/2014/main" id="{2ADACD7F-D76A-6345-8C20-BD2F2BE2268E}"/>
              </a:ext>
            </a:extLst>
          </p:cNvPr>
          <p:cNvSpPr/>
          <p:nvPr/>
        </p:nvSpPr>
        <p:spPr>
          <a:xfrm>
            <a:off x="4025329" y="2609932"/>
            <a:ext cx="1754293" cy="852642"/>
          </a:xfrm>
          <a:prstGeom prst="roundRect">
            <a:avLst>
              <a:gd name="adj" fmla="val 512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sz="1200" dirty="0">
                <a:solidFill>
                  <a:schemeClr val="bg1">
                    <a:lumMod val="50000"/>
                  </a:schemeClr>
                </a:solidFill>
                <a:latin typeface="SF Pro Display" pitchFamily="2" charset="0"/>
                <a:ea typeface="SF Pro Display" pitchFamily="2" charset="0"/>
                <a:cs typeface="Noto Sans" panose="020B0502040504020204" pitchFamily="34" charset="0"/>
              </a:rPr>
              <a:t>Measure current performance &amp; look for potential causes of the problem</a:t>
            </a:r>
          </a:p>
        </p:txBody>
      </p:sp>
      <p:sp>
        <p:nvSpPr>
          <p:cNvPr id="16" name="Rounded Rectangle 15">
            <a:extLst>
              <a:ext uri="{FF2B5EF4-FFF2-40B4-BE49-F238E27FC236}">
                <a16:creationId xmlns:a16="http://schemas.microsoft.com/office/drawing/2014/main" id="{06EFF287-D1CD-3DD9-86E8-D4767D891EFE}"/>
              </a:ext>
            </a:extLst>
          </p:cNvPr>
          <p:cNvSpPr/>
          <p:nvPr/>
        </p:nvSpPr>
        <p:spPr>
          <a:xfrm>
            <a:off x="4025329" y="3504906"/>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rPr>
              <a:t>Data collection methods, basic descriptive statistics.</a:t>
            </a:r>
          </a:p>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p:txBody>
      </p:sp>
      <p:sp>
        <p:nvSpPr>
          <p:cNvPr id="17" name="Rounded Rectangle 16">
            <a:extLst>
              <a:ext uri="{FF2B5EF4-FFF2-40B4-BE49-F238E27FC236}">
                <a16:creationId xmlns:a16="http://schemas.microsoft.com/office/drawing/2014/main" id="{87876EC0-5A2C-1AD7-B890-93F462E5E4EE}"/>
              </a:ext>
            </a:extLst>
          </p:cNvPr>
          <p:cNvSpPr/>
          <p:nvPr/>
        </p:nvSpPr>
        <p:spPr>
          <a:xfrm>
            <a:off x="4025329" y="4399880"/>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Data gathering, process mapping, measurement systems. </a:t>
            </a:r>
          </a:p>
        </p:txBody>
      </p:sp>
      <p:sp>
        <p:nvSpPr>
          <p:cNvPr id="18" name="Rounded Rectangle 17">
            <a:extLst>
              <a:ext uri="{FF2B5EF4-FFF2-40B4-BE49-F238E27FC236}">
                <a16:creationId xmlns:a16="http://schemas.microsoft.com/office/drawing/2014/main" id="{0E0BF34C-675E-5C37-FF16-7728E2D4057C}"/>
              </a:ext>
            </a:extLst>
          </p:cNvPr>
          <p:cNvSpPr/>
          <p:nvPr/>
        </p:nvSpPr>
        <p:spPr>
          <a:xfrm>
            <a:off x="4025329" y="5294854"/>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100" dirty="0">
                <a:solidFill>
                  <a:schemeClr val="bg1">
                    <a:lumMod val="50000"/>
                  </a:schemeClr>
                </a:solidFill>
                <a:latin typeface="SF Pro Display" pitchFamily="2" charset="0"/>
                <a:ea typeface="SF Pro Display" pitchFamily="2" charset="0"/>
                <a:cs typeface="Noto Sans" panose="020B0502040504020204" pitchFamily="34" charset="0"/>
              </a:rPr>
              <a:t>Data collection plan, Gage R&amp;R study, Process Map, Histogram, Pareto Chart.</a:t>
            </a:r>
          </a:p>
        </p:txBody>
      </p:sp>
      <p:sp>
        <p:nvSpPr>
          <p:cNvPr id="19" name="Rounded Rectangle 18">
            <a:extLst>
              <a:ext uri="{FF2B5EF4-FFF2-40B4-BE49-F238E27FC236}">
                <a16:creationId xmlns:a16="http://schemas.microsoft.com/office/drawing/2014/main" id="{BBDAD5C2-1B2E-F782-DDB1-0C2716EF87F0}"/>
              </a:ext>
            </a:extLst>
          </p:cNvPr>
          <p:cNvSpPr/>
          <p:nvPr/>
        </p:nvSpPr>
        <p:spPr>
          <a:xfrm>
            <a:off x="5813489" y="2601464"/>
            <a:ext cx="1754293" cy="852642"/>
          </a:xfrm>
          <a:prstGeom prst="roundRect">
            <a:avLst>
              <a:gd name="adj" fmla="val 512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sz="1200" dirty="0">
                <a:solidFill>
                  <a:schemeClr val="bg1">
                    <a:lumMod val="50000"/>
                  </a:schemeClr>
                </a:solidFill>
                <a:latin typeface="SF Pro Display" pitchFamily="2" charset="0"/>
                <a:ea typeface="SF Pro Display" pitchFamily="2" charset="0"/>
                <a:cs typeface="Noto Sans" panose="020B0502040504020204" pitchFamily="34" charset="0"/>
              </a:rPr>
              <a:t>Analyze the data and identify the root cause of the problem</a:t>
            </a:r>
          </a:p>
        </p:txBody>
      </p:sp>
      <p:sp>
        <p:nvSpPr>
          <p:cNvPr id="20" name="Rounded Rectangle 19">
            <a:extLst>
              <a:ext uri="{FF2B5EF4-FFF2-40B4-BE49-F238E27FC236}">
                <a16:creationId xmlns:a16="http://schemas.microsoft.com/office/drawing/2014/main" id="{F039309F-01C1-3AA3-440B-9D54F6E28483}"/>
              </a:ext>
            </a:extLst>
          </p:cNvPr>
          <p:cNvSpPr/>
          <p:nvPr/>
        </p:nvSpPr>
        <p:spPr>
          <a:xfrm>
            <a:off x="5813489" y="3496438"/>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r>
              <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rPr>
              <a:t>Statistical analysis techniques, root cause analysis methods.</a:t>
            </a:r>
            <a:endParaRPr lang="en-FI"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p:txBody>
      </p:sp>
      <p:sp>
        <p:nvSpPr>
          <p:cNvPr id="21" name="Rounded Rectangle 20">
            <a:extLst>
              <a:ext uri="{FF2B5EF4-FFF2-40B4-BE49-F238E27FC236}">
                <a16:creationId xmlns:a16="http://schemas.microsoft.com/office/drawing/2014/main" id="{98ABD4FA-19F3-E494-9980-FCBAE7F8CAE3}"/>
              </a:ext>
            </a:extLst>
          </p:cNvPr>
          <p:cNvSpPr/>
          <p:nvPr/>
        </p:nvSpPr>
        <p:spPr>
          <a:xfrm>
            <a:off x="5813489" y="4391412"/>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Identifying patterns, </a:t>
            </a:r>
            <a:r>
              <a:rPr lang="en-GB" sz="1200" dirty="0" err="1">
                <a:solidFill>
                  <a:schemeClr val="bg1">
                    <a:lumMod val="50000"/>
                  </a:schemeClr>
                </a:solidFill>
                <a:latin typeface="SF Pro Display" pitchFamily="2" charset="0"/>
                <a:ea typeface="SF Pro Display" pitchFamily="2" charset="0"/>
                <a:cs typeface="Noto Sans" panose="020B0502040504020204" pitchFamily="34" charset="0"/>
              </a:rPr>
              <a:t>analyzing</a:t>
            </a:r>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 data, finding root causes.</a:t>
            </a:r>
          </a:p>
          <a:p>
            <a:endParaRPr lang="en-GB" sz="1200" dirty="0">
              <a:solidFill>
                <a:schemeClr val="bg1">
                  <a:lumMod val="50000"/>
                </a:schemeClr>
              </a:solidFill>
              <a:latin typeface="SF Pro Display" pitchFamily="2" charset="0"/>
              <a:ea typeface="SF Pro Display" pitchFamily="2" charset="0"/>
              <a:cs typeface="Noto Sans" panose="020B0502040504020204" pitchFamily="34" charset="0"/>
            </a:endParaRPr>
          </a:p>
        </p:txBody>
      </p:sp>
      <p:sp>
        <p:nvSpPr>
          <p:cNvPr id="22" name="Rounded Rectangle 21">
            <a:extLst>
              <a:ext uri="{FF2B5EF4-FFF2-40B4-BE49-F238E27FC236}">
                <a16:creationId xmlns:a16="http://schemas.microsoft.com/office/drawing/2014/main" id="{6B3077C2-14AC-4B7F-0A76-989132F61657}"/>
              </a:ext>
            </a:extLst>
          </p:cNvPr>
          <p:cNvSpPr/>
          <p:nvPr/>
        </p:nvSpPr>
        <p:spPr>
          <a:xfrm>
            <a:off x="5813489" y="5286386"/>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100" dirty="0">
                <a:solidFill>
                  <a:schemeClr val="bg1">
                    <a:lumMod val="50000"/>
                  </a:schemeClr>
                </a:solidFill>
                <a:latin typeface="SF Pro Display" pitchFamily="2" charset="0"/>
                <a:ea typeface="SF Pro Display" pitchFamily="2" charset="0"/>
                <a:cs typeface="Noto Sans" panose="020B0502040504020204" pitchFamily="34" charset="0"/>
              </a:rPr>
              <a:t>Fishbone Diagram, 5 Whys, Scatter Plot, Regression Analysis. Quantitative and Qualitative tools</a:t>
            </a:r>
          </a:p>
        </p:txBody>
      </p:sp>
      <p:sp>
        <p:nvSpPr>
          <p:cNvPr id="23" name="Rounded Rectangle 22">
            <a:extLst>
              <a:ext uri="{FF2B5EF4-FFF2-40B4-BE49-F238E27FC236}">
                <a16:creationId xmlns:a16="http://schemas.microsoft.com/office/drawing/2014/main" id="{A827ECD4-B3F3-89DC-5277-BA7CC5A659C3}"/>
              </a:ext>
            </a:extLst>
          </p:cNvPr>
          <p:cNvSpPr/>
          <p:nvPr/>
        </p:nvSpPr>
        <p:spPr>
          <a:xfrm>
            <a:off x="7635516" y="2601464"/>
            <a:ext cx="1754293" cy="852642"/>
          </a:xfrm>
          <a:prstGeom prst="roundRect">
            <a:avLst>
              <a:gd name="adj" fmla="val 512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sz="1200" dirty="0">
                <a:solidFill>
                  <a:schemeClr val="bg1">
                    <a:lumMod val="50000"/>
                  </a:schemeClr>
                </a:solidFill>
                <a:latin typeface="SF Pro Display" pitchFamily="2" charset="0"/>
                <a:ea typeface="SF Pro Display" pitchFamily="2" charset="0"/>
                <a:cs typeface="Noto Sans" panose="020B0502040504020204" pitchFamily="34" charset="0"/>
              </a:rPr>
              <a:t>Develop solutions to address the root causes</a:t>
            </a:r>
          </a:p>
        </p:txBody>
      </p:sp>
      <p:sp>
        <p:nvSpPr>
          <p:cNvPr id="24" name="Rounded Rectangle 23">
            <a:extLst>
              <a:ext uri="{FF2B5EF4-FFF2-40B4-BE49-F238E27FC236}">
                <a16:creationId xmlns:a16="http://schemas.microsoft.com/office/drawing/2014/main" id="{75F940AF-BC8B-3D23-4A4D-F3656E399FEE}"/>
              </a:ext>
            </a:extLst>
          </p:cNvPr>
          <p:cNvSpPr/>
          <p:nvPr/>
        </p:nvSpPr>
        <p:spPr>
          <a:xfrm>
            <a:off x="7635516" y="3496438"/>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r>
              <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rPr>
              <a:t>Creativity techniques, process redesign concepts.</a:t>
            </a:r>
            <a:endParaRPr lang="en-FI"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endParaRPr lang="en-FI" sz="1200" kern="100" dirty="0">
              <a:solidFill>
                <a:schemeClr val="bg1">
                  <a:lumMod val="50000"/>
                </a:schemeClr>
              </a:solidFill>
              <a:latin typeface="SF Pro Display" pitchFamily="2" charset="0"/>
              <a:ea typeface="SF Pro Display" pitchFamily="2" charset="0"/>
              <a:cs typeface="Noto Sans" panose="020B0502040504020204" pitchFamily="34" charset="0"/>
            </a:endParaRPr>
          </a:p>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p:txBody>
      </p:sp>
      <p:sp>
        <p:nvSpPr>
          <p:cNvPr id="25" name="Rounded Rectangle 24">
            <a:extLst>
              <a:ext uri="{FF2B5EF4-FFF2-40B4-BE49-F238E27FC236}">
                <a16:creationId xmlns:a16="http://schemas.microsoft.com/office/drawing/2014/main" id="{DAC39C9E-527B-8FAA-52C3-CB386717E2F9}"/>
              </a:ext>
            </a:extLst>
          </p:cNvPr>
          <p:cNvSpPr/>
          <p:nvPr/>
        </p:nvSpPr>
        <p:spPr>
          <a:xfrm>
            <a:off x="7635516" y="4391412"/>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Generating solutions, piloting changes, evaluating alternatives.</a:t>
            </a:r>
          </a:p>
        </p:txBody>
      </p:sp>
      <p:sp>
        <p:nvSpPr>
          <p:cNvPr id="26" name="Rounded Rectangle 25">
            <a:extLst>
              <a:ext uri="{FF2B5EF4-FFF2-40B4-BE49-F238E27FC236}">
                <a16:creationId xmlns:a16="http://schemas.microsoft.com/office/drawing/2014/main" id="{4A90F4FE-3046-3A9F-49B0-3267BBC4660E}"/>
              </a:ext>
            </a:extLst>
          </p:cNvPr>
          <p:cNvSpPr/>
          <p:nvPr/>
        </p:nvSpPr>
        <p:spPr>
          <a:xfrm>
            <a:off x="7635516" y="5286386"/>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Brainstorming, DOE, Simulation, How might we statements, idea challenges</a:t>
            </a:r>
          </a:p>
        </p:txBody>
      </p:sp>
      <p:sp>
        <p:nvSpPr>
          <p:cNvPr id="27" name="Rounded Rectangle 26">
            <a:extLst>
              <a:ext uri="{FF2B5EF4-FFF2-40B4-BE49-F238E27FC236}">
                <a16:creationId xmlns:a16="http://schemas.microsoft.com/office/drawing/2014/main" id="{E0518BF7-9CA8-07B1-EA67-18975F17E3EA}"/>
              </a:ext>
            </a:extLst>
          </p:cNvPr>
          <p:cNvSpPr/>
          <p:nvPr/>
        </p:nvSpPr>
        <p:spPr>
          <a:xfrm>
            <a:off x="9457543" y="2609932"/>
            <a:ext cx="1754293" cy="852642"/>
          </a:xfrm>
          <a:prstGeom prst="roundRect">
            <a:avLst>
              <a:gd name="adj" fmla="val 512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sz="1200" dirty="0">
                <a:solidFill>
                  <a:schemeClr val="bg1">
                    <a:lumMod val="50000"/>
                  </a:schemeClr>
                </a:solidFill>
                <a:latin typeface="SF Pro Display" pitchFamily="2" charset="0"/>
                <a:ea typeface="SF Pro Display" pitchFamily="2" charset="0"/>
                <a:cs typeface="Noto Sans" panose="020B0502040504020204" pitchFamily="34" charset="0"/>
              </a:rPr>
              <a:t>Monitor and continuously improve</a:t>
            </a:r>
          </a:p>
        </p:txBody>
      </p:sp>
      <p:sp>
        <p:nvSpPr>
          <p:cNvPr id="28" name="Rounded Rectangle 27">
            <a:extLst>
              <a:ext uri="{FF2B5EF4-FFF2-40B4-BE49-F238E27FC236}">
                <a16:creationId xmlns:a16="http://schemas.microsoft.com/office/drawing/2014/main" id="{3B7B4DD8-05F9-6AD7-7C23-1BD1C8805111}"/>
              </a:ext>
            </a:extLst>
          </p:cNvPr>
          <p:cNvSpPr/>
          <p:nvPr/>
        </p:nvSpPr>
        <p:spPr>
          <a:xfrm>
            <a:off x="9457543" y="3504906"/>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endParaRPr>
          </a:p>
          <a:p>
            <a:r>
              <a:rPr lang="en-US" sz="1200" kern="100" dirty="0">
                <a:solidFill>
                  <a:schemeClr val="bg1">
                    <a:lumMod val="50000"/>
                  </a:schemeClr>
                </a:solidFill>
                <a:effectLst/>
                <a:latin typeface="SF Pro Display" pitchFamily="2" charset="0"/>
                <a:ea typeface="SF Pro Display" pitchFamily="2" charset="0"/>
                <a:cs typeface="Noto Sans" panose="020B0502040504020204" pitchFamily="34" charset="0"/>
              </a:rPr>
              <a:t>Process control concepts, mistake-proofing methods.</a:t>
            </a:r>
          </a:p>
          <a:p>
            <a:endParaRPr lang="en-FI" sz="1200" dirty="0">
              <a:solidFill>
                <a:schemeClr val="bg1">
                  <a:lumMod val="50000"/>
                </a:schemeClr>
              </a:solidFill>
              <a:latin typeface="SF Pro Display" pitchFamily="2" charset="0"/>
              <a:ea typeface="SF Pro Display" pitchFamily="2" charset="0"/>
              <a:cs typeface="Noto Sans" panose="020B0502040504020204" pitchFamily="34" charset="0"/>
            </a:endParaRPr>
          </a:p>
          <a:p>
            <a:endParaRPr lang="en-FI" sz="1200" dirty="0">
              <a:solidFill>
                <a:schemeClr val="bg1">
                  <a:lumMod val="50000"/>
                </a:schemeClr>
              </a:solidFill>
              <a:latin typeface="SF Pro Display" pitchFamily="2" charset="0"/>
              <a:ea typeface="SF Pro Display" pitchFamily="2" charset="0"/>
              <a:cs typeface="Noto Sans" panose="020B0502040504020204" pitchFamily="34" charset="0"/>
            </a:endParaRPr>
          </a:p>
        </p:txBody>
      </p:sp>
      <p:sp>
        <p:nvSpPr>
          <p:cNvPr id="29" name="Rounded Rectangle 28">
            <a:extLst>
              <a:ext uri="{FF2B5EF4-FFF2-40B4-BE49-F238E27FC236}">
                <a16:creationId xmlns:a16="http://schemas.microsoft.com/office/drawing/2014/main" id="{94828C5C-5817-4E22-3AFB-E773BDC5CC6F}"/>
              </a:ext>
            </a:extLst>
          </p:cNvPr>
          <p:cNvSpPr/>
          <p:nvPr/>
        </p:nvSpPr>
        <p:spPr>
          <a:xfrm>
            <a:off x="9457543" y="4399880"/>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dirty="0">
                <a:solidFill>
                  <a:schemeClr val="bg1">
                    <a:lumMod val="50000"/>
                  </a:schemeClr>
                </a:solidFill>
                <a:latin typeface="SF Pro Display" pitchFamily="2" charset="0"/>
                <a:ea typeface="SF Pro Display" pitchFamily="2" charset="0"/>
                <a:cs typeface="Noto Sans" panose="020B0502040504020204" pitchFamily="34" charset="0"/>
              </a:rPr>
              <a:t>Implement, sustain improvements, develop control plans.</a:t>
            </a:r>
          </a:p>
        </p:txBody>
      </p:sp>
      <p:sp>
        <p:nvSpPr>
          <p:cNvPr id="30" name="Rounded Rectangle 29">
            <a:extLst>
              <a:ext uri="{FF2B5EF4-FFF2-40B4-BE49-F238E27FC236}">
                <a16:creationId xmlns:a16="http://schemas.microsoft.com/office/drawing/2014/main" id="{3F2C5A19-94A0-70B0-BF8B-A5C9ECA83293}"/>
              </a:ext>
            </a:extLst>
          </p:cNvPr>
          <p:cNvSpPr/>
          <p:nvPr/>
        </p:nvSpPr>
        <p:spPr>
          <a:xfrm>
            <a:off x="9457543" y="5294854"/>
            <a:ext cx="1754293" cy="852642"/>
          </a:xfrm>
          <a:prstGeom prst="roundRect">
            <a:avLst>
              <a:gd name="adj" fmla="val 169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100" dirty="0">
                <a:solidFill>
                  <a:schemeClr val="bg1">
                    <a:lumMod val="50000"/>
                  </a:schemeClr>
                </a:solidFill>
                <a:latin typeface="SF Pro Display" pitchFamily="2" charset="0"/>
                <a:ea typeface="SF Pro Display" pitchFamily="2" charset="0"/>
                <a:cs typeface="Noto Sans" panose="020B0502040504020204" pitchFamily="34" charset="0"/>
              </a:rPr>
              <a:t>Control Plan, Statistical Process Control (SPC) charts, Standard Operating Procedures (SOPs)</a:t>
            </a:r>
          </a:p>
        </p:txBody>
      </p:sp>
      <p:sp>
        <p:nvSpPr>
          <p:cNvPr id="31" name="TextBox 30">
            <a:extLst>
              <a:ext uri="{FF2B5EF4-FFF2-40B4-BE49-F238E27FC236}">
                <a16:creationId xmlns:a16="http://schemas.microsoft.com/office/drawing/2014/main" id="{2988C1CC-7024-D8D3-334A-8BA0A1DF6A87}"/>
              </a:ext>
            </a:extLst>
          </p:cNvPr>
          <p:cNvSpPr txBox="1"/>
          <p:nvPr/>
        </p:nvSpPr>
        <p:spPr>
          <a:xfrm>
            <a:off x="3055088" y="885323"/>
            <a:ext cx="6081823" cy="769441"/>
          </a:xfrm>
          <a:prstGeom prst="rect">
            <a:avLst/>
          </a:prstGeom>
          <a:noFill/>
        </p:spPr>
        <p:txBody>
          <a:bodyPr wrap="square" rtlCol="0">
            <a:spAutoFit/>
          </a:bodyPr>
          <a:lstStyle/>
          <a:p>
            <a:pPr algn="ctr"/>
            <a:r>
              <a:rPr lang="en-FI" sz="2200" b="1" dirty="0">
                <a:solidFill>
                  <a:schemeClr val="bg2">
                    <a:lumMod val="25000"/>
                  </a:schemeClr>
                </a:solidFill>
                <a:latin typeface="SF Pro Display" pitchFamily="2" charset="0"/>
                <a:ea typeface="SF Pro Display" pitchFamily="2" charset="0"/>
                <a:cs typeface="Noto Sans" panose="020B0502040504020204" pitchFamily="34" charset="0"/>
              </a:rPr>
              <a:t>Lean Six Sigma </a:t>
            </a:r>
          </a:p>
          <a:p>
            <a:pPr algn="ctr"/>
            <a:r>
              <a:rPr lang="en-FI" sz="2200" b="1" dirty="0">
                <a:solidFill>
                  <a:schemeClr val="bg2">
                    <a:lumMod val="25000"/>
                  </a:schemeClr>
                </a:solidFill>
                <a:latin typeface="SF Pro Display" pitchFamily="2" charset="0"/>
                <a:ea typeface="SF Pro Display" pitchFamily="2" charset="0"/>
                <a:cs typeface="Noto Sans" panose="020B0502040504020204" pitchFamily="34" charset="0"/>
              </a:rPr>
              <a:t>DMAIC framework</a:t>
            </a:r>
          </a:p>
        </p:txBody>
      </p:sp>
    </p:spTree>
    <p:extLst>
      <p:ext uri="{BB962C8B-B14F-4D97-AF65-F5344CB8AC3E}">
        <p14:creationId xmlns:p14="http://schemas.microsoft.com/office/powerpoint/2010/main" val="34435110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3F529-F99F-0FDA-8D28-7B70F8C7052B}"/>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Analogy thinking</a:t>
            </a:r>
          </a:p>
        </p:txBody>
      </p:sp>
      <p:sp>
        <p:nvSpPr>
          <p:cNvPr id="4" name="Text Placeholder 3">
            <a:extLst>
              <a:ext uri="{FF2B5EF4-FFF2-40B4-BE49-F238E27FC236}">
                <a16:creationId xmlns:a16="http://schemas.microsoft.com/office/drawing/2014/main" id="{9E5EC243-4A63-05D8-99B2-F09131ACF4FD}"/>
              </a:ext>
            </a:extLst>
          </p:cNvPr>
          <p:cNvSpPr>
            <a:spLocks noGrp="1"/>
          </p:cNvSpPr>
          <p:nvPr>
            <p:ph type="body" sz="half" idx="2"/>
          </p:nvPr>
        </p:nvSpPr>
        <p:spPr/>
        <p:txBody>
          <a:bodyPr>
            <a:noAutofit/>
          </a:bodyPr>
          <a:lstStyle/>
          <a:p>
            <a:pPr marL="0" indent="0">
              <a:lnSpc>
                <a:spcPct val="100000"/>
              </a:lnSpc>
              <a:buNone/>
            </a:pPr>
            <a:r>
              <a:rPr lang="en-US" sz="1800" b="0" dirty="0">
                <a:solidFill>
                  <a:schemeClr val="bg2">
                    <a:lumMod val="25000"/>
                  </a:schemeClr>
                </a:solidFill>
                <a:latin typeface="SF Pro Display" pitchFamily="2" charset="0"/>
                <a:ea typeface="SF Pro Display" pitchFamily="2" charset="0"/>
                <a:hlinkClick r:id="rId3">
                  <a:extLst>
                    <a:ext uri="{A12FA001-AC4F-418D-AE19-62706E023703}">
                      <ahyp:hlinkClr xmlns:ahyp="http://schemas.microsoft.com/office/drawing/2018/hyperlinkcolor" val="tx"/>
                    </a:ext>
                  </a:extLst>
                </a:hlinkClick>
              </a:rPr>
              <a:t>Analogy thinking</a:t>
            </a:r>
            <a:r>
              <a:rPr lang="en-US" sz="1800" b="0" dirty="0">
                <a:solidFill>
                  <a:schemeClr val="bg2">
                    <a:lumMod val="25000"/>
                  </a:schemeClr>
                </a:solidFill>
                <a:latin typeface="SF Pro Display" pitchFamily="2" charset="0"/>
                <a:ea typeface="SF Pro Display" pitchFamily="2" charset="0"/>
              </a:rPr>
              <a:t> is a technique for using information from one source to solve a problem in another context. Often one solution to a problem or opportunity can be used to solve another problem.</a:t>
            </a:r>
            <a:br>
              <a:rPr lang="en-US" sz="1800" b="0" dirty="0">
                <a:solidFill>
                  <a:schemeClr val="bg2">
                    <a:lumMod val="25000"/>
                  </a:schemeClr>
                </a:solidFill>
                <a:latin typeface="SF Pro Display" pitchFamily="2" charset="0"/>
                <a:ea typeface="SF Pro Display" pitchFamily="2" charset="0"/>
              </a:rPr>
            </a:br>
            <a:endParaRPr lang="en-US" sz="1800" b="0" dirty="0">
              <a:solidFill>
                <a:schemeClr val="bg2">
                  <a:lumMod val="25000"/>
                </a:schemeClr>
              </a:solidFill>
              <a:latin typeface="SF Pro Display" pitchFamily="2" charset="0"/>
              <a:ea typeface="SF Pro Display" pitchFamily="2" charset="0"/>
            </a:endParaRPr>
          </a:p>
          <a:p>
            <a:pPr marL="0" indent="0">
              <a:lnSpc>
                <a:spcPct val="100000"/>
              </a:lnSpc>
              <a:buNone/>
            </a:pPr>
            <a:r>
              <a:rPr lang="en-US" sz="1800" b="0" dirty="0">
                <a:solidFill>
                  <a:schemeClr val="bg2">
                    <a:lumMod val="25000"/>
                  </a:schemeClr>
                </a:solidFill>
                <a:latin typeface="SF Pro Display" pitchFamily="2" charset="0"/>
                <a:ea typeface="SF Pro Display" pitchFamily="2" charset="0"/>
              </a:rPr>
              <a:t>Analogy thinking can, for example, be used for analyzing a successful business, identifying what makes it great, and then applying those same principles for your business. This is an effortless method for coming up with new ideas that are pre-validated.</a:t>
            </a:r>
            <a:br>
              <a:rPr lang="en-US" sz="1800" b="0" dirty="0">
                <a:solidFill>
                  <a:schemeClr val="bg2">
                    <a:lumMod val="25000"/>
                  </a:schemeClr>
                </a:solidFill>
                <a:latin typeface="SF Pro Display" pitchFamily="2" charset="0"/>
                <a:ea typeface="SF Pro Display" pitchFamily="2" charset="0"/>
              </a:rPr>
            </a:br>
            <a:endParaRPr lang="en-US" sz="1800" b="0" dirty="0">
              <a:solidFill>
                <a:schemeClr val="bg2">
                  <a:lumMod val="25000"/>
                </a:schemeClr>
              </a:solidFill>
              <a:latin typeface="SF Pro Display" pitchFamily="2" charset="0"/>
              <a:ea typeface="SF Pro Display" pitchFamily="2" charset="0"/>
            </a:endParaRPr>
          </a:p>
          <a:p>
            <a:pPr marL="0" indent="0">
              <a:lnSpc>
                <a:spcPct val="100000"/>
              </a:lnSpc>
              <a:buNone/>
            </a:pPr>
            <a:r>
              <a:rPr lang="en-US" sz="1800" b="0" dirty="0">
                <a:solidFill>
                  <a:schemeClr val="bg2">
                    <a:lumMod val="25000"/>
                  </a:schemeClr>
                </a:solidFill>
                <a:latin typeface="SF Pro Display" pitchFamily="2" charset="0"/>
                <a:ea typeface="SF Pro Display" pitchFamily="2" charset="0"/>
              </a:rPr>
              <a:t>You can use The Analogy Thinking Canvas to map your ideas.</a:t>
            </a:r>
          </a:p>
          <a:p>
            <a:pPr marL="0" indent="0" algn="ctr">
              <a:lnSpc>
                <a:spcPct val="100000"/>
              </a:lnSpc>
              <a:buNone/>
            </a:pPr>
            <a:endParaRPr lang="en-US" sz="1800" b="0" dirty="0">
              <a:solidFill>
                <a:schemeClr val="bg2">
                  <a:lumMod val="25000"/>
                </a:schemeClr>
              </a:solidFill>
              <a:latin typeface="SF Pro Display" pitchFamily="2" charset="0"/>
              <a:ea typeface="SF Pro Display" pitchFamily="2" charset="0"/>
              <a:cs typeface="Noto Sans" panose="020B0502040504020204" pitchFamily="34" charset="0"/>
            </a:endParaRPr>
          </a:p>
          <a:p>
            <a:pPr marL="0" indent="0">
              <a:lnSpc>
                <a:spcPct val="100000"/>
              </a:lnSpc>
              <a:buNone/>
            </a:pPr>
            <a:endParaRPr lang="en-FI" sz="1800" b="0" dirty="0">
              <a:solidFill>
                <a:schemeClr val="bg2">
                  <a:lumMod val="25000"/>
                </a:schemeClr>
              </a:solidFill>
              <a:latin typeface="SF Pro Display" pitchFamily="2" charset="0"/>
              <a:ea typeface="SF Pro Display" pitchFamily="2" charset="0"/>
            </a:endParaRPr>
          </a:p>
        </p:txBody>
      </p:sp>
      <p:pic>
        <p:nvPicPr>
          <p:cNvPr id="6" name="Picture 5" descr="A close up of a device&#10;&#10;Description automatically generated">
            <a:extLst>
              <a:ext uri="{FF2B5EF4-FFF2-40B4-BE49-F238E27FC236}">
                <a16:creationId xmlns:a16="http://schemas.microsoft.com/office/drawing/2014/main" id="{62A1167B-17BD-E8C4-2820-A296CA12BFBB}"/>
              </a:ext>
            </a:extLst>
          </p:cNvPr>
          <p:cNvPicPr>
            <a:picLocks noChangeAspect="1"/>
          </p:cNvPicPr>
          <p:nvPr/>
        </p:nvPicPr>
        <p:blipFill>
          <a:blip r:embed="rId4"/>
          <a:stretch>
            <a:fillRect/>
          </a:stretch>
        </p:blipFill>
        <p:spPr>
          <a:xfrm>
            <a:off x="7394679" y="1527633"/>
            <a:ext cx="4445721" cy="4106944"/>
          </a:xfrm>
          <a:prstGeom prst="rect">
            <a:avLst/>
          </a:prstGeom>
        </p:spPr>
      </p:pic>
      <p:sp>
        <p:nvSpPr>
          <p:cNvPr id="8" name="TextBox 7">
            <a:extLst>
              <a:ext uri="{FF2B5EF4-FFF2-40B4-BE49-F238E27FC236}">
                <a16:creationId xmlns:a16="http://schemas.microsoft.com/office/drawing/2014/main" id="{676F716B-B610-D3F3-A8CE-A9CA70D44CC3}"/>
              </a:ext>
            </a:extLst>
          </p:cNvPr>
          <p:cNvSpPr txBox="1"/>
          <p:nvPr/>
        </p:nvSpPr>
        <p:spPr>
          <a:xfrm>
            <a:off x="604243" y="6193270"/>
            <a:ext cx="5635773" cy="369332"/>
          </a:xfrm>
          <a:prstGeom prst="rect">
            <a:avLst/>
          </a:prstGeom>
          <a:noFill/>
        </p:spPr>
        <p:txBody>
          <a:bodyPr wrap="square">
            <a:spAutoFit/>
          </a:bodyPr>
          <a:lstStyle/>
          <a:p>
            <a:r>
              <a:rPr lang="en-US" sz="1800" dirty="0">
                <a:solidFill>
                  <a:schemeClr val="tx2">
                    <a:lumMod val="60000"/>
                    <a:lumOff val="40000"/>
                  </a:schemeClr>
                </a:solidFill>
              </a:rPr>
              <a:t>Read more: </a:t>
            </a:r>
            <a:r>
              <a:rPr lang="en-US" sz="1800" dirty="0">
                <a:solidFill>
                  <a:schemeClr val="tx1">
                    <a:lumMod val="50000"/>
                    <a:lumOff val="50000"/>
                  </a:schemeClr>
                </a:solidFill>
                <a:hlinkClick r:id="rId5"/>
              </a:rPr>
              <a:t>Idea Generation – Analogy Thinking</a:t>
            </a:r>
            <a:endParaRPr lang="en-US" sz="1800" dirty="0">
              <a:solidFill>
                <a:schemeClr val="tx1">
                  <a:lumMod val="50000"/>
                  <a:lumOff val="50000"/>
                </a:schemeClr>
              </a:solidFill>
            </a:endParaRPr>
          </a:p>
        </p:txBody>
      </p:sp>
      <p:pic>
        <p:nvPicPr>
          <p:cNvPr id="10" name="Picture 9" descr="A picture containing object, clock, device&#10;&#10;Description automatically generated">
            <a:extLst>
              <a:ext uri="{FF2B5EF4-FFF2-40B4-BE49-F238E27FC236}">
                <a16:creationId xmlns:a16="http://schemas.microsoft.com/office/drawing/2014/main" id="{966462BA-DA12-33EF-416D-F7A28C621853}"/>
              </a:ext>
            </a:extLst>
          </p:cNvPr>
          <p:cNvPicPr>
            <a:picLocks noChangeAspect="1"/>
          </p:cNvPicPr>
          <p:nvPr/>
        </p:nvPicPr>
        <p:blipFill>
          <a:blip r:embed="rId6"/>
          <a:stretch>
            <a:fillRect/>
          </a:stretch>
        </p:blipFill>
        <p:spPr>
          <a:xfrm>
            <a:off x="7394679" y="5553298"/>
            <a:ext cx="1048328" cy="620702"/>
          </a:xfrm>
          <a:prstGeom prst="rect">
            <a:avLst/>
          </a:prstGeom>
        </p:spPr>
      </p:pic>
    </p:spTree>
    <p:extLst>
      <p:ext uri="{BB962C8B-B14F-4D97-AF65-F5344CB8AC3E}">
        <p14:creationId xmlns:p14="http://schemas.microsoft.com/office/powerpoint/2010/main" val="23673275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3F529-F99F-0FDA-8D28-7B70F8C7052B}"/>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Opposite thinking</a:t>
            </a:r>
          </a:p>
        </p:txBody>
      </p:sp>
      <p:sp>
        <p:nvSpPr>
          <p:cNvPr id="4" name="Text Placeholder 3">
            <a:extLst>
              <a:ext uri="{FF2B5EF4-FFF2-40B4-BE49-F238E27FC236}">
                <a16:creationId xmlns:a16="http://schemas.microsoft.com/office/drawing/2014/main" id="{9E5EC243-4A63-05D8-99B2-F09131ACF4FD}"/>
              </a:ext>
            </a:extLst>
          </p:cNvPr>
          <p:cNvSpPr>
            <a:spLocks noGrp="1"/>
          </p:cNvSpPr>
          <p:nvPr>
            <p:ph type="body" sz="half" idx="2"/>
          </p:nvPr>
        </p:nvSpPr>
        <p:spPr>
          <a:xfrm>
            <a:off x="551384" y="1772816"/>
            <a:ext cx="5688632" cy="4401184"/>
          </a:xfrm>
        </p:spPr>
        <p:txBody>
          <a:bodyPr>
            <a:noAutofit/>
          </a:bodyPr>
          <a:lstStyle/>
          <a:p>
            <a:pPr marL="0" indent="0">
              <a:lnSpc>
                <a:spcPct val="100000"/>
              </a:lnSpc>
              <a:buNone/>
            </a:pPr>
            <a:r>
              <a:rPr lang="en-US" sz="1800" dirty="0">
                <a:solidFill>
                  <a:schemeClr val="bg2">
                    <a:lumMod val="25000"/>
                  </a:schemeClr>
                </a:solidFill>
                <a:latin typeface="SF Pro Display" pitchFamily="2" charset="0"/>
                <a:ea typeface="SF Pro Display" pitchFamily="2" charset="0"/>
                <a:hlinkClick r:id="rId3">
                  <a:extLst>
                    <a:ext uri="{A12FA001-AC4F-418D-AE19-62706E023703}">
                      <ahyp:hlinkClr xmlns:ahyp="http://schemas.microsoft.com/office/drawing/2018/hyperlinkcolor" val="tx"/>
                    </a:ext>
                  </a:extLst>
                </a:hlinkClick>
              </a:rPr>
              <a:t>Opposite/reverse thinking</a:t>
            </a:r>
            <a:r>
              <a:rPr lang="en-US" sz="1800" dirty="0">
                <a:solidFill>
                  <a:schemeClr val="bg2">
                    <a:lumMod val="25000"/>
                  </a:schemeClr>
                </a:solidFill>
                <a:latin typeface="SF Pro Display" pitchFamily="2" charset="0"/>
                <a:ea typeface="SF Pro Display" pitchFamily="2" charset="0"/>
              </a:rPr>
              <a:t> </a:t>
            </a:r>
            <a:r>
              <a:rPr lang="en-US" sz="1800" b="0" dirty="0">
                <a:solidFill>
                  <a:schemeClr val="bg2">
                    <a:lumMod val="25000"/>
                  </a:schemeClr>
                </a:solidFill>
                <a:latin typeface="SF Pro Display" pitchFamily="2" charset="0"/>
                <a:ea typeface="SF Pro Display" pitchFamily="2" charset="0"/>
              </a:rPr>
              <a:t>is a technique that can help you question long-held assumptions related to your business. </a:t>
            </a:r>
          </a:p>
          <a:p>
            <a:pPr marL="0" indent="0">
              <a:lnSpc>
                <a:spcPct val="100000"/>
              </a:lnSpc>
              <a:buNone/>
            </a:pPr>
            <a:r>
              <a:rPr lang="en-US" sz="1800" b="0" dirty="0">
                <a:solidFill>
                  <a:schemeClr val="bg2">
                    <a:lumMod val="25000"/>
                  </a:schemeClr>
                </a:solidFill>
                <a:latin typeface="SF Pro Display" pitchFamily="2" charset="0"/>
                <a:ea typeface="SF Pro Display" pitchFamily="2" charset="0"/>
              </a:rPr>
              <a:t>It’s a useful tool to consider if you feel your team is stuck with the conventional mindset and coming up with those </a:t>
            </a:r>
            <a:r>
              <a:rPr lang="en-US" sz="1800" dirty="0">
                <a:solidFill>
                  <a:schemeClr val="bg2">
                    <a:lumMod val="25000"/>
                  </a:schemeClr>
                </a:solidFill>
                <a:latin typeface="SF Pro Display" pitchFamily="2" charset="0"/>
                <a:ea typeface="SF Pro Display" pitchFamily="2" charset="0"/>
              </a:rPr>
              <a:t>“out-of-the-box ideas</a:t>
            </a:r>
            <a:r>
              <a:rPr lang="en-US" sz="1800" b="0" dirty="0">
                <a:solidFill>
                  <a:schemeClr val="bg2">
                    <a:lumMod val="25000"/>
                  </a:schemeClr>
                </a:solidFill>
                <a:latin typeface="SF Pro Display" pitchFamily="2" charset="0"/>
                <a:ea typeface="SF Pro Display" pitchFamily="2" charset="0"/>
              </a:rPr>
              <a:t>” seems to be difficult.</a:t>
            </a:r>
          </a:p>
          <a:p>
            <a:pPr marL="0" indent="0">
              <a:lnSpc>
                <a:spcPct val="100000"/>
              </a:lnSpc>
              <a:buNone/>
            </a:pPr>
            <a:r>
              <a:rPr lang="en-US" sz="1800" b="0" dirty="0">
                <a:solidFill>
                  <a:schemeClr val="bg2">
                    <a:lumMod val="25000"/>
                  </a:schemeClr>
                </a:solidFill>
                <a:latin typeface="SF Pro Display" pitchFamily="2" charset="0"/>
                <a:ea typeface="SF Pro Display" pitchFamily="2" charset="0"/>
              </a:rPr>
              <a:t>Often, the best solutions aren’t found through a linear thought process. Although our brains are wired that way, </a:t>
            </a:r>
            <a:r>
              <a:rPr lang="en-US" sz="1800" b="0" dirty="0" err="1">
                <a:solidFill>
                  <a:schemeClr val="bg2">
                    <a:lumMod val="25000"/>
                  </a:schemeClr>
                </a:solidFill>
                <a:latin typeface="SF Pro Display" pitchFamily="2" charset="0"/>
                <a:ea typeface="SF Pro Display" pitchFamily="2" charset="0"/>
              </a:rPr>
              <a:t>aopposite</a:t>
            </a:r>
            <a:r>
              <a:rPr lang="en-US" sz="1800" b="0" dirty="0">
                <a:solidFill>
                  <a:schemeClr val="bg2">
                    <a:lumMod val="25000"/>
                  </a:schemeClr>
                </a:solidFill>
                <a:latin typeface="SF Pro Display" pitchFamily="2" charset="0"/>
                <a:ea typeface="SF Pro Display" pitchFamily="2" charset="0"/>
              </a:rPr>
              <a:t> thinking can help us question the norm.</a:t>
            </a:r>
          </a:p>
          <a:p>
            <a:pPr marL="0" indent="0">
              <a:lnSpc>
                <a:spcPct val="100000"/>
              </a:lnSpc>
              <a:buNone/>
            </a:pPr>
            <a:r>
              <a:rPr lang="en-US" sz="1800" b="0" dirty="0">
                <a:solidFill>
                  <a:schemeClr val="bg2">
                    <a:lumMod val="25000"/>
                  </a:schemeClr>
                </a:solidFill>
                <a:latin typeface="SF Pro Display" pitchFamily="2" charset="0"/>
                <a:ea typeface="SF Pro Display" pitchFamily="2" charset="0"/>
              </a:rPr>
              <a:t>With this type of thinking, you consider the exact opposite of what’s normal. </a:t>
            </a:r>
          </a:p>
        </p:txBody>
      </p:sp>
      <p:pic>
        <p:nvPicPr>
          <p:cNvPr id="7" name="Picture 6" descr="A picture containing object, clock, device&#10;&#10;Description automatically generated">
            <a:extLst>
              <a:ext uri="{FF2B5EF4-FFF2-40B4-BE49-F238E27FC236}">
                <a16:creationId xmlns:a16="http://schemas.microsoft.com/office/drawing/2014/main" id="{2DD604EE-73FC-A805-FB66-27C7C7028C60}"/>
              </a:ext>
            </a:extLst>
          </p:cNvPr>
          <p:cNvPicPr>
            <a:picLocks noChangeAspect="1"/>
          </p:cNvPicPr>
          <p:nvPr/>
        </p:nvPicPr>
        <p:blipFill>
          <a:blip r:embed="rId4"/>
          <a:stretch>
            <a:fillRect/>
          </a:stretch>
        </p:blipFill>
        <p:spPr>
          <a:xfrm>
            <a:off x="6809494" y="5588389"/>
            <a:ext cx="1048328" cy="620702"/>
          </a:xfrm>
          <a:prstGeom prst="rect">
            <a:avLst/>
          </a:prstGeom>
        </p:spPr>
      </p:pic>
      <p:sp>
        <p:nvSpPr>
          <p:cNvPr id="6" name="Rectangle 5">
            <a:extLst>
              <a:ext uri="{FF2B5EF4-FFF2-40B4-BE49-F238E27FC236}">
                <a16:creationId xmlns:a16="http://schemas.microsoft.com/office/drawing/2014/main" id="{DDE9AC94-687B-02EC-D926-3759B310EB4D}"/>
              </a:ext>
            </a:extLst>
          </p:cNvPr>
          <p:cNvSpPr/>
          <p:nvPr/>
        </p:nvSpPr>
        <p:spPr>
          <a:xfrm>
            <a:off x="704441" y="6186720"/>
            <a:ext cx="6096000" cy="261610"/>
          </a:xfrm>
          <a:prstGeom prst="rect">
            <a:avLst/>
          </a:prstGeom>
        </p:spPr>
        <p:txBody>
          <a:bodyPr>
            <a:spAutoFit/>
          </a:bodyPr>
          <a:lstStyle/>
          <a:p>
            <a:r>
              <a:rPr lang="en-US" sz="1050" dirty="0">
                <a:solidFill>
                  <a:schemeClr val="tx2">
                    <a:lumMod val="60000"/>
                    <a:lumOff val="40000"/>
                  </a:schemeClr>
                </a:solidFill>
              </a:rPr>
              <a:t>Read more: </a:t>
            </a:r>
            <a:r>
              <a:rPr lang="en-US" sz="1050" dirty="0">
                <a:solidFill>
                  <a:schemeClr val="tx1">
                    <a:lumMod val="50000"/>
                    <a:lumOff val="50000"/>
                  </a:schemeClr>
                </a:solidFill>
                <a:hlinkClick r:id="rId5"/>
              </a:rPr>
              <a:t>Idea Generation – Opposite Thinking</a:t>
            </a:r>
            <a:endParaRPr lang="en-US" sz="1050" dirty="0">
              <a:solidFill>
                <a:schemeClr val="tx1">
                  <a:lumMod val="50000"/>
                  <a:lumOff val="50000"/>
                </a:schemeClr>
              </a:solidFill>
            </a:endParaRPr>
          </a:p>
        </p:txBody>
      </p:sp>
      <p:pic>
        <p:nvPicPr>
          <p:cNvPr id="8" name="Picture 7" descr="A picture containing sky&#10;&#10;Description automatically generated">
            <a:extLst>
              <a:ext uri="{FF2B5EF4-FFF2-40B4-BE49-F238E27FC236}">
                <a16:creationId xmlns:a16="http://schemas.microsoft.com/office/drawing/2014/main" id="{44FDDE91-03B0-A957-295D-51D55ADF5FA6}"/>
              </a:ext>
            </a:extLst>
          </p:cNvPr>
          <p:cNvPicPr>
            <a:picLocks noChangeAspect="1"/>
          </p:cNvPicPr>
          <p:nvPr/>
        </p:nvPicPr>
        <p:blipFill>
          <a:blip r:embed="rId6"/>
          <a:stretch>
            <a:fillRect/>
          </a:stretch>
        </p:blipFill>
        <p:spPr>
          <a:xfrm>
            <a:off x="7668552" y="1276517"/>
            <a:ext cx="4496031" cy="4311872"/>
          </a:xfrm>
          <a:prstGeom prst="rect">
            <a:avLst/>
          </a:prstGeom>
        </p:spPr>
      </p:pic>
    </p:spTree>
    <p:extLst>
      <p:ext uri="{BB962C8B-B14F-4D97-AF65-F5344CB8AC3E}">
        <p14:creationId xmlns:p14="http://schemas.microsoft.com/office/powerpoint/2010/main" val="17458436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00BB2-C6AB-E58D-F0F0-5D1145D2A95A}"/>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Idea Challenges</a:t>
            </a:r>
          </a:p>
        </p:txBody>
      </p:sp>
      <p:sp>
        <p:nvSpPr>
          <p:cNvPr id="4" name="Text Placeholder 3">
            <a:extLst>
              <a:ext uri="{FF2B5EF4-FFF2-40B4-BE49-F238E27FC236}">
                <a16:creationId xmlns:a16="http://schemas.microsoft.com/office/drawing/2014/main" id="{B7564A31-A86E-6F93-9C50-B37FA0E0C42B}"/>
              </a:ext>
            </a:extLst>
          </p:cNvPr>
          <p:cNvSpPr>
            <a:spLocks noGrp="1"/>
          </p:cNvSpPr>
          <p:nvPr>
            <p:ph type="body" sz="half" idx="2"/>
          </p:nvPr>
        </p:nvSpPr>
        <p:spPr/>
        <p:txBody>
          <a:bodyPr>
            <a:normAutofit/>
          </a:bodyPr>
          <a:lstStyle/>
          <a:p>
            <a:pPr>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An </a:t>
            </a:r>
            <a:r>
              <a:rPr lang="en-GB" sz="1800" b="0" dirty="0">
                <a:solidFill>
                  <a:schemeClr val="bg2">
                    <a:lumMod val="25000"/>
                  </a:schemeClr>
                </a:solidFill>
                <a:effectLst/>
                <a:latin typeface="SF Pro Display" pitchFamily="2" charset="0"/>
                <a:ea typeface="SF Pro Display" pitchFamily="2" charset="0"/>
                <a:hlinkClick r:id="rId3">
                  <a:extLst>
                    <a:ext uri="{A12FA001-AC4F-418D-AE19-62706E023703}">
                      <ahyp:hlinkClr xmlns:ahyp="http://schemas.microsoft.com/office/drawing/2018/hyperlinkcolor" val="tx"/>
                    </a:ext>
                  </a:extLst>
                </a:hlinkClick>
              </a:rPr>
              <a:t>idea challenge </a:t>
            </a:r>
            <a:r>
              <a:rPr lang="en-GB" sz="1800" b="0" dirty="0">
                <a:solidFill>
                  <a:schemeClr val="bg2">
                    <a:lumMod val="25000"/>
                  </a:schemeClr>
                </a:solidFill>
                <a:effectLst/>
                <a:latin typeface="SF Pro Display" pitchFamily="2" charset="0"/>
                <a:ea typeface="SF Pro Display" pitchFamily="2" charset="0"/>
              </a:rPr>
              <a:t>is a focused form of innovation where you raise a desire, concern, or area of improvement with the hopes of finding creative solutions. </a:t>
            </a:r>
          </a:p>
          <a:p>
            <a:pPr>
              <a:lnSpc>
                <a:spcPct val="100000"/>
              </a:lnSpc>
              <a:buFont typeface="Arial" panose="020B0604020202020204" pitchFamily="34" charset="0"/>
              <a:buChar char="•"/>
            </a:pPr>
            <a:r>
              <a:rPr lang="en-GB" sz="1800" b="0" dirty="0">
                <a:solidFill>
                  <a:schemeClr val="bg2">
                    <a:lumMod val="25000"/>
                  </a:schemeClr>
                </a:solidFill>
                <a:effectLst/>
                <a:latin typeface="SF Pro Display" pitchFamily="2" charset="0"/>
                <a:ea typeface="SF Pro Display" pitchFamily="2" charset="0"/>
              </a:rPr>
              <a:t>It usually starts off in the form of a question and is guided towards a specific audience, mandated by other </a:t>
            </a:r>
            <a:r>
              <a:rPr lang="en-GB" sz="1800" b="0" dirty="0" err="1">
                <a:solidFill>
                  <a:schemeClr val="bg2">
                    <a:lumMod val="25000"/>
                  </a:schemeClr>
                </a:solidFill>
                <a:effectLst/>
                <a:latin typeface="SF Pro Display" pitchFamily="2" charset="0"/>
                <a:ea typeface="SF Pro Display" pitchFamily="2" charset="0"/>
              </a:rPr>
              <a:t>preset</a:t>
            </a:r>
            <a:r>
              <a:rPr lang="en-GB" sz="1800" b="0" dirty="0">
                <a:solidFill>
                  <a:schemeClr val="bg2">
                    <a:lumMod val="25000"/>
                  </a:schemeClr>
                </a:solidFill>
                <a:effectLst/>
                <a:latin typeface="SF Pro Display" pitchFamily="2" charset="0"/>
                <a:ea typeface="SF Pro Display" pitchFamily="2" charset="0"/>
              </a:rPr>
              <a:t> parameters.</a:t>
            </a:r>
          </a:p>
          <a:p>
            <a:pPr>
              <a:lnSpc>
                <a:spcPct val="100000"/>
              </a:lnSpc>
              <a:buFont typeface="Arial" panose="020B0604020202020204" pitchFamily="34" charset="0"/>
              <a:buChar char="•"/>
            </a:pPr>
            <a:r>
              <a:rPr lang="en-GB" sz="1800" b="0" i="0" u="none" strike="noStrike" dirty="0">
                <a:solidFill>
                  <a:schemeClr val="bg2">
                    <a:lumMod val="25000"/>
                  </a:schemeClr>
                </a:solidFill>
                <a:effectLst/>
                <a:latin typeface="SF Pro Display" pitchFamily="2" charset="0"/>
                <a:ea typeface="SF Pro Display" pitchFamily="2" charset="0"/>
                <a:hlinkClick r:id="rId3">
                  <a:extLst>
                    <a:ext uri="{A12FA001-AC4F-418D-AE19-62706E023703}">
                      <ahyp:hlinkClr xmlns:ahyp="http://schemas.microsoft.com/office/drawing/2018/hyperlinkcolor" val="tx"/>
                    </a:ext>
                  </a:extLst>
                </a:hlinkClick>
              </a:rPr>
              <a:t>Idea challenges</a:t>
            </a:r>
            <a:r>
              <a:rPr lang="en-GB" sz="1800" b="0" i="0" dirty="0">
                <a:solidFill>
                  <a:schemeClr val="bg2">
                    <a:lumMod val="25000"/>
                  </a:schemeClr>
                </a:solidFill>
                <a:effectLst/>
                <a:latin typeface="SF Pro Display" pitchFamily="2" charset="0"/>
                <a:ea typeface="SF Pro Display" pitchFamily="2" charset="0"/>
              </a:rPr>
              <a:t> are a very versatile and useful in a variety of situations. By setting different specifications and parameters, you can customize idea challenges to fit a variety of different use cases.</a:t>
            </a:r>
            <a:endParaRPr lang="en-FI" sz="1800" b="0" dirty="0">
              <a:solidFill>
                <a:schemeClr val="bg2">
                  <a:lumMod val="25000"/>
                </a:schemeClr>
              </a:solidFill>
              <a:latin typeface="SF Pro Display" pitchFamily="2" charset="0"/>
              <a:ea typeface="SF Pro Display" pitchFamily="2" charset="0"/>
            </a:endParaRPr>
          </a:p>
        </p:txBody>
      </p:sp>
      <p:grpSp>
        <p:nvGrpSpPr>
          <p:cNvPr id="9" name="Group 8">
            <a:extLst>
              <a:ext uri="{FF2B5EF4-FFF2-40B4-BE49-F238E27FC236}">
                <a16:creationId xmlns:a16="http://schemas.microsoft.com/office/drawing/2014/main" id="{7E716B4A-0AA6-4917-C955-40044195B7E8}"/>
              </a:ext>
            </a:extLst>
          </p:cNvPr>
          <p:cNvGrpSpPr/>
          <p:nvPr/>
        </p:nvGrpSpPr>
        <p:grpSpPr>
          <a:xfrm>
            <a:off x="6384032" y="1772816"/>
            <a:ext cx="6264696" cy="3790831"/>
            <a:chOff x="5663952" y="2086441"/>
            <a:chExt cx="6749677" cy="4076805"/>
          </a:xfrm>
        </p:grpSpPr>
        <p:pic>
          <p:nvPicPr>
            <p:cNvPr id="6" name="Picture 5" descr="A screenshot of a computer&#10;&#10;Description automatically generated">
              <a:extLst>
                <a:ext uri="{FF2B5EF4-FFF2-40B4-BE49-F238E27FC236}">
                  <a16:creationId xmlns:a16="http://schemas.microsoft.com/office/drawing/2014/main" id="{BE44F423-1BA1-3F6F-FE92-45BD2B47E6A3}"/>
                </a:ext>
              </a:extLst>
            </p:cNvPr>
            <p:cNvPicPr>
              <a:picLocks noChangeAspect="1"/>
            </p:cNvPicPr>
            <p:nvPr/>
          </p:nvPicPr>
          <p:blipFill>
            <a:blip r:embed="rId4"/>
            <a:stretch>
              <a:fillRect/>
            </a:stretch>
          </p:blipFill>
          <p:spPr>
            <a:xfrm>
              <a:off x="5663952" y="2086441"/>
              <a:ext cx="6749677" cy="4076805"/>
            </a:xfrm>
            <a:prstGeom prst="rect">
              <a:avLst/>
            </a:prstGeom>
          </p:spPr>
        </p:pic>
        <p:pic>
          <p:nvPicPr>
            <p:cNvPr id="8" name="Picture 7" descr="A screenshot of a computer&#10;&#10;Description automatically generated">
              <a:hlinkClick r:id="rId3"/>
              <a:extLst>
                <a:ext uri="{FF2B5EF4-FFF2-40B4-BE49-F238E27FC236}">
                  <a16:creationId xmlns:a16="http://schemas.microsoft.com/office/drawing/2014/main" id="{03DFA75A-ADB6-B590-2218-D718323FDB3B}"/>
                </a:ext>
              </a:extLst>
            </p:cNvPr>
            <p:cNvPicPr>
              <a:picLocks noChangeAspect="1"/>
            </p:cNvPicPr>
            <p:nvPr/>
          </p:nvPicPr>
          <p:blipFill>
            <a:blip r:embed="rId5"/>
            <a:stretch>
              <a:fillRect/>
            </a:stretch>
          </p:blipFill>
          <p:spPr>
            <a:xfrm>
              <a:off x="6816080" y="2665400"/>
              <a:ext cx="4392488" cy="2852793"/>
            </a:xfrm>
            <a:prstGeom prst="rect">
              <a:avLst/>
            </a:prstGeom>
          </p:spPr>
        </p:pic>
      </p:grpSp>
    </p:spTree>
    <p:extLst>
      <p:ext uri="{BB962C8B-B14F-4D97-AF65-F5344CB8AC3E}">
        <p14:creationId xmlns:p14="http://schemas.microsoft.com/office/powerpoint/2010/main" val="34232945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iagram of a diagram&#10;&#10;Description automatically generated">
            <a:extLst>
              <a:ext uri="{FF2B5EF4-FFF2-40B4-BE49-F238E27FC236}">
                <a16:creationId xmlns:a16="http://schemas.microsoft.com/office/drawing/2014/main" id="{B49B130B-453E-B3F3-E3B1-8894E698E20F}"/>
              </a:ext>
            </a:extLst>
          </p:cNvPr>
          <p:cNvPicPr>
            <a:picLocks noChangeAspect="1"/>
          </p:cNvPicPr>
          <p:nvPr/>
        </p:nvPicPr>
        <p:blipFill>
          <a:blip r:embed="rId3"/>
          <a:stretch>
            <a:fillRect/>
          </a:stretch>
        </p:blipFill>
        <p:spPr>
          <a:xfrm>
            <a:off x="615730" y="476672"/>
            <a:ext cx="10960540" cy="6165304"/>
          </a:xfrm>
          <a:prstGeom prst="rect">
            <a:avLst/>
          </a:prstGeom>
        </p:spPr>
      </p:pic>
    </p:spTree>
    <p:extLst>
      <p:ext uri="{BB962C8B-B14F-4D97-AF65-F5344CB8AC3E}">
        <p14:creationId xmlns:p14="http://schemas.microsoft.com/office/powerpoint/2010/main" val="37015880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0810F-3A24-73E1-7342-F6443909A839}"/>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Design of Experiments (DOE)</a:t>
            </a:r>
          </a:p>
        </p:txBody>
      </p:sp>
      <p:pic>
        <p:nvPicPr>
          <p:cNvPr id="7" name="Picture Placeholder 6" descr="A close-up of several beakers&#10;&#10;Description automatically generated">
            <a:extLst>
              <a:ext uri="{FF2B5EF4-FFF2-40B4-BE49-F238E27FC236}">
                <a16:creationId xmlns:a16="http://schemas.microsoft.com/office/drawing/2014/main" id="{78654495-BD3C-FB84-E6C0-6B0798963E7E}"/>
              </a:ext>
            </a:extLst>
          </p:cNvPr>
          <p:cNvPicPr>
            <a:picLocks noGrp="1" noChangeAspect="1"/>
          </p:cNvPicPr>
          <p:nvPr>
            <p:ph type="pic" idx="1"/>
          </p:nvPr>
        </p:nvPicPr>
        <p:blipFill>
          <a:blip r:embed="rId3"/>
          <a:srcRect l="25978" r="25978"/>
          <a:stretch>
            <a:fillRect/>
          </a:stretch>
        </p:blipFill>
        <p:spPr/>
      </p:pic>
      <p:sp>
        <p:nvSpPr>
          <p:cNvPr id="4" name="Text Placeholder 3">
            <a:extLst>
              <a:ext uri="{FF2B5EF4-FFF2-40B4-BE49-F238E27FC236}">
                <a16:creationId xmlns:a16="http://schemas.microsoft.com/office/drawing/2014/main" id="{CBFB60C1-E880-A43B-74EB-47E2411906D8}"/>
              </a:ext>
            </a:extLst>
          </p:cNvPr>
          <p:cNvSpPr>
            <a:spLocks noGrp="1"/>
          </p:cNvSpPr>
          <p:nvPr>
            <p:ph type="body" sz="half" idx="2"/>
          </p:nvPr>
        </p:nvSpPr>
        <p:spPr>
          <a:xfrm>
            <a:off x="551384" y="1772816"/>
            <a:ext cx="5904656" cy="4401184"/>
          </a:xfrm>
        </p:spPr>
        <p:txBody>
          <a:bodyPr>
            <a:noAutofit/>
          </a:bodyPr>
          <a:lstStyle/>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DOE is a powerful </a:t>
            </a:r>
            <a:r>
              <a:rPr lang="en-GB" sz="1800" dirty="0">
                <a:solidFill>
                  <a:schemeClr val="bg2">
                    <a:lumMod val="25000"/>
                  </a:schemeClr>
                </a:solidFill>
                <a:effectLst/>
                <a:latin typeface="SF Pro Display" pitchFamily="2" charset="0"/>
                <a:ea typeface="SF Pro Display" pitchFamily="2" charset="0"/>
              </a:rPr>
              <a:t>data collection and analysis tool </a:t>
            </a:r>
            <a:r>
              <a:rPr lang="en-GB" sz="1800" b="0" dirty="0">
                <a:solidFill>
                  <a:schemeClr val="bg2">
                    <a:lumMod val="25000"/>
                  </a:schemeClr>
                </a:solidFill>
                <a:effectLst/>
                <a:latin typeface="SF Pro Display" pitchFamily="2" charset="0"/>
                <a:ea typeface="SF Pro Display" pitchFamily="2" charset="0"/>
              </a:rPr>
              <a:t>that can be used in a variety of experimental situations.</a:t>
            </a:r>
          </a:p>
          <a:p>
            <a:pPr marL="0" indent="0">
              <a:lnSpc>
                <a:spcPct val="100000"/>
              </a:lnSpc>
              <a:buNone/>
            </a:pPr>
            <a:r>
              <a:rPr lang="en-GB" sz="1800" b="0" dirty="0">
                <a:solidFill>
                  <a:schemeClr val="bg2">
                    <a:lumMod val="25000"/>
                  </a:schemeClr>
                </a:solidFill>
                <a:latin typeface="SF Pro Display" pitchFamily="2" charset="0"/>
                <a:ea typeface="SF Pro Display" pitchFamily="2" charset="0"/>
              </a:rPr>
              <a:t>DOE </a:t>
            </a:r>
            <a:r>
              <a:rPr lang="en-GB" sz="1800" b="0" i="0" dirty="0">
                <a:solidFill>
                  <a:schemeClr val="bg2">
                    <a:lumMod val="25000"/>
                  </a:schemeClr>
                </a:solidFill>
                <a:effectLst/>
                <a:latin typeface="SF Pro Display" pitchFamily="2" charset="0"/>
                <a:ea typeface="SF Pro Display" pitchFamily="2" charset="0"/>
              </a:rPr>
              <a:t> allows for multiple input factors to be manipulated, determining their effect on a desired output (response). By manipulating multiple inputs at the same time, DOE can identify important interactions that may be missed when experimenting with one factor at a time. </a:t>
            </a:r>
            <a:endParaRPr lang="en-GB" sz="1800" b="0" dirty="0">
              <a:solidFill>
                <a:schemeClr val="bg2">
                  <a:lumMod val="25000"/>
                </a:schemeClr>
              </a:solidFill>
              <a:latin typeface="SF Pro Display" pitchFamily="2" charset="0"/>
              <a:ea typeface="SF Pro Display" pitchFamily="2" charset="0"/>
            </a:endParaRP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When we think that more than one input factor might affect the output, DOE comes in handy. For instance, if we want to know how both temperature and pressure impact the strength of a glue bond.</a:t>
            </a:r>
          </a:p>
          <a:p>
            <a:pPr marL="0" indent="0">
              <a:lnSpc>
                <a:spcPct val="100000"/>
              </a:lnSpc>
              <a:buNone/>
            </a:pPr>
            <a:r>
              <a:rPr lang="en-GB" sz="1800" b="0" dirty="0">
                <a:solidFill>
                  <a:schemeClr val="bg2">
                    <a:lumMod val="25000"/>
                  </a:schemeClr>
                </a:solidFill>
                <a:effectLst/>
                <a:latin typeface="SF Pro Display" pitchFamily="2" charset="0"/>
                <a:ea typeface="SF Pro Display" pitchFamily="2" charset="0"/>
              </a:rPr>
              <a:t>DOE can also be used to confirm </a:t>
            </a:r>
            <a:r>
              <a:rPr lang="en-GB" sz="1800" dirty="0">
                <a:solidFill>
                  <a:schemeClr val="bg2">
                    <a:lumMod val="25000"/>
                  </a:schemeClr>
                </a:solidFill>
                <a:effectLst/>
                <a:latin typeface="SF Pro Display" pitchFamily="2" charset="0"/>
                <a:ea typeface="SF Pro Display" pitchFamily="2" charset="0"/>
              </a:rPr>
              <a:t>suspected input/output relationships</a:t>
            </a:r>
            <a:r>
              <a:rPr lang="en-GB" sz="1800" b="0" dirty="0">
                <a:solidFill>
                  <a:schemeClr val="bg2">
                    <a:lumMod val="25000"/>
                  </a:schemeClr>
                </a:solidFill>
                <a:effectLst/>
                <a:latin typeface="SF Pro Display" pitchFamily="2" charset="0"/>
                <a:ea typeface="SF Pro Display" pitchFamily="2" charset="0"/>
              </a:rPr>
              <a:t> and to </a:t>
            </a:r>
            <a:r>
              <a:rPr lang="en-GB" sz="1800" dirty="0">
                <a:solidFill>
                  <a:schemeClr val="bg2">
                    <a:lumMod val="25000"/>
                  </a:schemeClr>
                </a:solidFill>
                <a:effectLst/>
                <a:latin typeface="SF Pro Display" pitchFamily="2" charset="0"/>
                <a:ea typeface="SF Pro Display" pitchFamily="2" charset="0"/>
              </a:rPr>
              <a:t>develop a predictive equation</a:t>
            </a:r>
            <a:r>
              <a:rPr lang="en-GB" sz="1800" b="0" dirty="0">
                <a:solidFill>
                  <a:schemeClr val="bg2">
                    <a:lumMod val="25000"/>
                  </a:schemeClr>
                </a:solidFill>
                <a:effectLst/>
                <a:latin typeface="SF Pro Display" pitchFamily="2" charset="0"/>
                <a:ea typeface="SF Pro Display" pitchFamily="2" charset="0"/>
              </a:rPr>
              <a:t> suitable for performing what-if analysis.</a:t>
            </a:r>
          </a:p>
          <a:p>
            <a:pPr marL="0" indent="0">
              <a:lnSpc>
                <a:spcPct val="100000"/>
              </a:lnSpc>
              <a:buNone/>
            </a:pPr>
            <a:br>
              <a:rPr lang="en-GB" sz="1800" b="0" dirty="0">
                <a:solidFill>
                  <a:schemeClr val="bg2">
                    <a:lumMod val="25000"/>
                  </a:schemeClr>
                </a:solidFill>
                <a:latin typeface="SF Pro Display" pitchFamily="2" charset="0"/>
                <a:ea typeface="SF Pro Display" pitchFamily="2" charset="0"/>
              </a:rPr>
            </a:br>
            <a:endParaRPr lang="en-FI" sz="1800" b="0" dirty="0">
              <a:solidFill>
                <a:schemeClr val="bg2">
                  <a:lumMod val="25000"/>
                </a:schemeClr>
              </a:solidFill>
              <a:latin typeface="SF Pro Display" pitchFamily="2" charset="0"/>
              <a:ea typeface="SF Pro Display" pitchFamily="2" charset="0"/>
            </a:endParaRPr>
          </a:p>
        </p:txBody>
      </p:sp>
      <p:sp>
        <p:nvSpPr>
          <p:cNvPr id="8" name="Rectangle 7">
            <a:extLst>
              <a:ext uri="{FF2B5EF4-FFF2-40B4-BE49-F238E27FC236}">
                <a16:creationId xmlns:a16="http://schemas.microsoft.com/office/drawing/2014/main" id="{F84FFA5E-6960-605A-9BFD-4478FD091D81}"/>
              </a:ext>
            </a:extLst>
          </p:cNvPr>
          <p:cNvSpPr/>
          <p:nvPr/>
        </p:nvSpPr>
        <p:spPr>
          <a:xfrm>
            <a:off x="6696744" y="0"/>
            <a:ext cx="549525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36713345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D2C30-6328-007B-7D92-A0BF557AFA1E}"/>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Example</a:t>
            </a:r>
          </a:p>
        </p:txBody>
      </p:sp>
      <p:sp>
        <p:nvSpPr>
          <p:cNvPr id="4" name="Text Placeholder 3">
            <a:extLst>
              <a:ext uri="{FF2B5EF4-FFF2-40B4-BE49-F238E27FC236}">
                <a16:creationId xmlns:a16="http://schemas.microsoft.com/office/drawing/2014/main" id="{D7D33BB2-5B10-8AF4-D687-426E61B0C8A6}"/>
              </a:ext>
            </a:extLst>
          </p:cNvPr>
          <p:cNvSpPr>
            <a:spLocks noGrp="1"/>
          </p:cNvSpPr>
          <p:nvPr>
            <p:ph type="body" sz="half" idx="2"/>
          </p:nvPr>
        </p:nvSpPr>
        <p:spPr>
          <a:xfrm>
            <a:off x="551384" y="1516375"/>
            <a:ext cx="6120680" cy="5152985"/>
          </a:xfrm>
        </p:spPr>
        <p:txBody>
          <a:bodyPr>
            <a:noAutofit/>
          </a:bodyPr>
          <a:lstStyle/>
          <a:p>
            <a:pPr marL="0" indent="0">
              <a:lnSpc>
                <a:spcPct val="100000"/>
              </a:lnSpc>
              <a:spcBef>
                <a:spcPts val="0"/>
              </a:spcBef>
              <a:buNone/>
            </a:pPr>
            <a:br>
              <a:rPr lang="en-GB" sz="1800" dirty="0">
                <a:solidFill>
                  <a:schemeClr val="bg2">
                    <a:lumMod val="25000"/>
                  </a:schemeClr>
                </a:solidFill>
                <a:latin typeface="SF Pro Display" pitchFamily="2" charset="0"/>
                <a:ea typeface="SF Pro Display" pitchFamily="2" charset="0"/>
              </a:rPr>
            </a:br>
            <a:r>
              <a:rPr lang="en-GB" sz="1800" dirty="0">
                <a:solidFill>
                  <a:schemeClr val="bg2">
                    <a:lumMod val="25000"/>
                  </a:schemeClr>
                </a:solidFill>
                <a:effectLst/>
                <a:latin typeface="SF Pro Display" pitchFamily="2" charset="0"/>
                <a:ea typeface="SF Pro Display" pitchFamily="2" charset="0"/>
              </a:rPr>
              <a:t>Factors and Levels:</a:t>
            </a:r>
          </a:p>
          <a:p>
            <a:pPr marL="0" indent="0">
              <a:lnSpc>
                <a:spcPct val="100000"/>
              </a:lnSpc>
              <a:spcBef>
                <a:spcPts val="0"/>
              </a:spcBef>
              <a:buNone/>
            </a:pPr>
            <a:r>
              <a:rPr lang="en-GB" sz="1800" b="0" dirty="0">
                <a:solidFill>
                  <a:schemeClr val="bg2">
                    <a:lumMod val="25000"/>
                  </a:schemeClr>
                </a:solidFill>
                <a:effectLst/>
                <a:latin typeface="SF Pro Display" pitchFamily="2" charset="0"/>
                <a:ea typeface="SF Pro Display" pitchFamily="2" charset="0"/>
              </a:rPr>
              <a:t>Factor 1: Baking Temperature (Low, Medium, High)</a:t>
            </a:r>
          </a:p>
          <a:p>
            <a:pPr marL="0" indent="0">
              <a:lnSpc>
                <a:spcPct val="100000"/>
              </a:lnSpc>
              <a:spcBef>
                <a:spcPts val="0"/>
              </a:spcBef>
              <a:buNone/>
            </a:pPr>
            <a:r>
              <a:rPr lang="en-GB" sz="1800" b="0" dirty="0">
                <a:solidFill>
                  <a:schemeClr val="bg2">
                    <a:lumMod val="25000"/>
                  </a:schemeClr>
                </a:solidFill>
                <a:effectLst/>
                <a:latin typeface="SF Pro Display" pitchFamily="2" charset="0"/>
                <a:ea typeface="SF Pro Display" pitchFamily="2" charset="0"/>
              </a:rPr>
              <a:t>Factor 2: Kneading Time (Short, Medium, Long)</a:t>
            </a:r>
            <a:endParaRPr lang="en-GB" sz="1800" dirty="0">
              <a:solidFill>
                <a:schemeClr val="bg2">
                  <a:lumMod val="25000"/>
                </a:schemeClr>
              </a:solidFill>
              <a:effectLst/>
              <a:latin typeface="SF Pro Display" pitchFamily="2" charset="0"/>
              <a:ea typeface="SF Pro Display" pitchFamily="2" charset="0"/>
            </a:endParaRPr>
          </a:p>
          <a:p>
            <a:pPr marL="0" indent="0">
              <a:lnSpc>
                <a:spcPct val="100000"/>
              </a:lnSpc>
              <a:spcBef>
                <a:spcPts val="0"/>
              </a:spcBef>
              <a:buNone/>
            </a:pPr>
            <a:endParaRPr lang="en-GB" sz="1800" dirty="0">
              <a:solidFill>
                <a:schemeClr val="bg2">
                  <a:lumMod val="25000"/>
                </a:schemeClr>
              </a:solidFill>
              <a:effectLst/>
              <a:latin typeface="SF Pro Display" pitchFamily="2" charset="0"/>
              <a:ea typeface="SF Pro Display" pitchFamily="2" charset="0"/>
            </a:endParaRPr>
          </a:p>
          <a:p>
            <a:pPr marL="0" indent="0">
              <a:lnSpc>
                <a:spcPct val="100000"/>
              </a:lnSpc>
              <a:spcBef>
                <a:spcPts val="0"/>
              </a:spcBef>
              <a:buNone/>
            </a:pPr>
            <a:r>
              <a:rPr lang="en-GB" sz="1800" dirty="0">
                <a:solidFill>
                  <a:schemeClr val="bg2">
                    <a:lumMod val="25000"/>
                  </a:schemeClr>
                </a:solidFill>
                <a:effectLst/>
                <a:latin typeface="SF Pro Display" pitchFamily="2" charset="0"/>
                <a:ea typeface="SF Pro Display" pitchFamily="2" charset="0"/>
              </a:rPr>
              <a:t>Experimental Design:</a:t>
            </a:r>
          </a:p>
          <a:p>
            <a:pPr marL="0" indent="0">
              <a:lnSpc>
                <a:spcPct val="100000"/>
              </a:lnSpc>
              <a:spcBef>
                <a:spcPts val="0"/>
              </a:spcBef>
              <a:buNone/>
            </a:pPr>
            <a:r>
              <a:rPr lang="en-GB" sz="1800" b="0" dirty="0">
                <a:solidFill>
                  <a:schemeClr val="bg2">
                    <a:lumMod val="25000"/>
                  </a:schemeClr>
                </a:solidFill>
                <a:effectLst/>
                <a:latin typeface="SF Pro Display" pitchFamily="2" charset="0"/>
                <a:ea typeface="SF Pro Display" pitchFamily="2" charset="0"/>
              </a:rPr>
              <a:t>Full Factorial Design (Test all combinations of factors and levels)</a:t>
            </a:r>
            <a:endParaRPr lang="en-GB" sz="1800" b="0" dirty="0">
              <a:solidFill>
                <a:schemeClr val="bg2">
                  <a:lumMod val="25000"/>
                </a:schemeClr>
              </a:solidFill>
              <a:latin typeface="SF Pro Display" pitchFamily="2" charset="0"/>
              <a:ea typeface="SF Pro Display" pitchFamily="2" charset="0"/>
            </a:endParaRPr>
          </a:p>
          <a:p>
            <a:pPr marL="0" indent="0">
              <a:lnSpc>
                <a:spcPct val="100000"/>
              </a:lnSpc>
              <a:spcBef>
                <a:spcPts val="0"/>
              </a:spcBef>
              <a:buNone/>
            </a:pPr>
            <a:br>
              <a:rPr lang="en-GB" sz="1800" dirty="0">
                <a:solidFill>
                  <a:schemeClr val="bg2">
                    <a:lumMod val="25000"/>
                  </a:schemeClr>
                </a:solidFill>
                <a:effectLst/>
                <a:latin typeface="SF Pro Display" pitchFamily="2" charset="0"/>
                <a:ea typeface="SF Pro Display" pitchFamily="2" charset="0"/>
              </a:rPr>
            </a:br>
            <a:r>
              <a:rPr lang="en-GB" sz="1800" dirty="0">
                <a:solidFill>
                  <a:schemeClr val="bg2">
                    <a:lumMod val="25000"/>
                  </a:schemeClr>
                </a:solidFill>
                <a:effectLst/>
                <a:latin typeface="SF Pro Display" pitchFamily="2" charset="0"/>
                <a:ea typeface="SF Pro Display" pitchFamily="2" charset="0"/>
              </a:rPr>
              <a:t>Experiment Setup:</a:t>
            </a:r>
          </a:p>
          <a:p>
            <a:pPr>
              <a:lnSpc>
                <a:spcPct val="100000"/>
              </a:lnSpc>
              <a:spcBef>
                <a:spcPts val="0"/>
              </a:spcBef>
            </a:pPr>
            <a:r>
              <a:rPr lang="en-GB" sz="1800" b="0" dirty="0">
                <a:solidFill>
                  <a:schemeClr val="bg2">
                    <a:lumMod val="25000"/>
                  </a:schemeClr>
                </a:solidFill>
                <a:effectLst/>
                <a:latin typeface="SF Pro Display" pitchFamily="2" charset="0"/>
                <a:ea typeface="SF Pro Display" pitchFamily="2" charset="0"/>
              </a:rPr>
              <a:t>Prepare batches of bread dough.</a:t>
            </a:r>
          </a:p>
          <a:p>
            <a:pPr>
              <a:lnSpc>
                <a:spcPct val="100000"/>
              </a:lnSpc>
              <a:spcBef>
                <a:spcPts val="0"/>
              </a:spcBef>
            </a:pPr>
            <a:r>
              <a:rPr lang="en-GB" sz="1800" b="0" dirty="0">
                <a:solidFill>
                  <a:schemeClr val="bg2">
                    <a:lumMod val="25000"/>
                  </a:schemeClr>
                </a:solidFill>
                <a:effectLst/>
                <a:latin typeface="SF Pro Display" pitchFamily="2" charset="0"/>
                <a:ea typeface="SF Pro Display" pitchFamily="2" charset="0"/>
              </a:rPr>
              <a:t>Apply the designated baking temperature and kneading time for each combination.</a:t>
            </a:r>
          </a:p>
          <a:p>
            <a:pPr marL="0" indent="0">
              <a:lnSpc>
                <a:spcPct val="100000"/>
              </a:lnSpc>
              <a:spcBef>
                <a:spcPts val="0"/>
              </a:spcBef>
              <a:buNone/>
            </a:pPr>
            <a:endParaRPr lang="en-GB" sz="1800" dirty="0">
              <a:solidFill>
                <a:schemeClr val="bg2">
                  <a:lumMod val="25000"/>
                </a:schemeClr>
              </a:solidFill>
              <a:effectLst/>
              <a:latin typeface="SF Pro Display" pitchFamily="2" charset="0"/>
              <a:ea typeface="SF Pro Display" pitchFamily="2" charset="0"/>
            </a:endParaRPr>
          </a:p>
          <a:p>
            <a:pPr marL="0" indent="0">
              <a:lnSpc>
                <a:spcPct val="100000"/>
              </a:lnSpc>
              <a:spcBef>
                <a:spcPts val="0"/>
              </a:spcBef>
              <a:buNone/>
            </a:pPr>
            <a:r>
              <a:rPr lang="en-GB" sz="1800" dirty="0">
                <a:solidFill>
                  <a:schemeClr val="bg2">
                    <a:lumMod val="25000"/>
                  </a:schemeClr>
                </a:solidFill>
                <a:effectLst/>
                <a:latin typeface="SF Pro Display" pitchFamily="2" charset="0"/>
                <a:ea typeface="SF Pro Display" pitchFamily="2" charset="0"/>
              </a:rPr>
              <a:t>Data Collection:</a:t>
            </a:r>
          </a:p>
          <a:p>
            <a:pPr marL="0" indent="0">
              <a:lnSpc>
                <a:spcPct val="100000"/>
              </a:lnSpc>
              <a:spcBef>
                <a:spcPts val="0"/>
              </a:spcBef>
              <a:buNone/>
            </a:pPr>
            <a:r>
              <a:rPr lang="en-GB" sz="1800" b="0" dirty="0">
                <a:solidFill>
                  <a:schemeClr val="bg2">
                    <a:lumMod val="25000"/>
                  </a:schemeClr>
                </a:solidFill>
                <a:effectLst/>
                <a:latin typeface="SF Pro Display" pitchFamily="2" charset="0"/>
                <a:ea typeface="SF Pro Display" pitchFamily="2" charset="0"/>
              </a:rPr>
              <a:t>After baking, gather taste testers to rate the texture and taste of each bread batch on a scale of 1 to 5 (1 being poor and 5 being excellent).</a:t>
            </a:r>
          </a:p>
          <a:p>
            <a:pPr marL="0" indent="0">
              <a:lnSpc>
                <a:spcPct val="100000"/>
              </a:lnSpc>
              <a:spcBef>
                <a:spcPts val="0"/>
              </a:spcBef>
              <a:buNone/>
            </a:pPr>
            <a:endParaRPr lang="en-FI" sz="1800" b="0" dirty="0">
              <a:solidFill>
                <a:schemeClr val="bg2">
                  <a:lumMod val="25000"/>
                </a:schemeClr>
              </a:solidFill>
              <a:latin typeface="SF Pro Display" pitchFamily="2" charset="0"/>
              <a:ea typeface="SF Pro Display" pitchFamily="2" charset="0"/>
            </a:endParaRPr>
          </a:p>
        </p:txBody>
      </p:sp>
      <p:sp>
        <p:nvSpPr>
          <p:cNvPr id="7" name="TextBox 6">
            <a:extLst>
              <a:ext uri="{FF2B5EF4-FFF2-40B4-BE49-F238E27FC236}">
                <a16:creationId xmlns:a16="http://schemas.microsoft.com/office/drawing/2014/main" id="{8BAFF8E3-6B3F-DE10-4EB5-3C57AFD2F64A}"/>
              </a:ext>
            </a:extLst>
          </p:cNvPr>
          <p:cNvSpPr txBox="1"/>
          <p:nvPr/>
        </p:nvSpPr>
        <p:spPr>
          <a:xfrm>
            <a:off x="551384" y="1153939"/>
            <a:ext cx="6096000" cy="430887"/>
          </a:xfrm>
          <a:prstGeom prst="rect">
            <a:avLst/>
          </a:prstGeom>
          <a:noFill/>
        </p:spPr>
        <p:txBody>
          <a:bodyPr wrap="square">
            <a:spAutoFit/>
          </a:bodyPr>
          <a:lstStyle/>
          <a:p>
            <a:pPr marL="0" indent="0">
              <a:lnSpc>
                <a:spcPct val="100000"/>
              </a:lnSpc>
              <a:spcBef>
                <a:spcPts val="1200"/>
              </a:spcBef>
              <a:buNone/>
            </a:pPr>
            <a:r>
              <a:rPr lang="en-GB" sz="2200" b="1" i="0" dirty="0">
                <a:solidFill>
                  <a:schemeClr val="bg2">
                    <a:lumMod val="25000"/>
                  </a:schemeClr>
                </a:solidFill>
                <a:effectLst/>
                <a:latin typeface="SF Pro Display" pitchFamily="2" charset="0"/>
                <a:ea typeface="SF Pro Display" pitchFamily="2" charset="0"/>
              </a:rPr>
              <a:t>Test Plan for Bread Quality Improvement</a:t>
            </a:r>
          </a:p>
        </p:txBody>
      </p:sp>
      <p:sp>
        <p:nvSpPr>
          <p:cNvPr id="8" name="Text Placeholder 3">
            <a:extLst>
              <a:ext uri="{FF2B5EF4-FFF2-40B4-BE49-F238E27FC236}">
                <a16:creationId xmlns:a16="http://schemas.microsoft.com/office/drawing/2014/main" id="{F2D39C75-0BF9-8ACC-9FC9-7315AF900FC9}"/>
              </a:ext>
            </a:extLst>
          </p:cNvPr>
          <p:cNvSpPr txBox="1">
            <a:spLocks/>
          </p:cNvSpPr>
          <p:nvPr/>
        </p:nvSpPr>
        <p:spPr>
          <a:xfrm>
            <a:off x="6615047" y="3933165"/>
            <a:ext cx="5362178" cy="3541792"/>
          </a:xfrm>
          <a:prstGeom prst="rect">
            <a:avLst/>
          </a:prstGeom>
        </p:spPr>
        <p:txBody>
          <a:bodyPr vert="horz" lIns="91440" tIns="45720" rIns="91440" bIns="45720" rtlCol="0">
            <a:noAutofit/>
          </a:bodyPr>
          <a:lstStyle>
            <a:lvl1pPr marL="342900" indent="-342900" algn="l" defTabSz="914400" rtl="0" eaLnBrk="1" latinLnBrk="0" hangingPunct="1">
              <a:lnSpc>
                <a:spcPct val="150000"/>
              </a:lnSpc>
              <a:spcBef>
                <a:spcPts val="1000"/>
              </a:spcBef>
              <a:buFont typeface="+mj-lt"/>
              <a:buAutoNum type="arabicPeriod"/>
              <a:defRPr sz="2400" b="1" i="0" kern="1200">
                <a:solidFill>
                  <a:schemeClr val="tx2"/>
                </a:solidFill>
                <a:latin typeface="Noto Sans" panose="020B0502040504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b="0" i="0" kern="1200">
                <a:solidFill>
                  <a:schemeClr val="tx2"/>
                </a:solidFill>
                <a:latin typeface="Noto Sans" panose="020B0502040504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b="0" i="0" kern="1200">
                <a:solidFill>
                  <a:schemeClr val="tx2"/>
                </a:solidFill>
                <a:latin typeface="Noto Sans" panose="020B0502040504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tx2"/>
                </a:solidFill>
                <a:latin typeface="Noto Sans" panose="020B0502040504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lnSpc>
                <a:spcPct val="100000"/>
              </a:lnSpc>
              <a:spcBef>
                <a:spcPts val="0"/>
              </a:spcBef>
              <a:buNone/>
            </a:pPr>
            <a:r>
              <a:rPr lang="en-GB" sz="1800" dirty="0">
                <a:solidFill>
                  <a:schemeClr val="bg2">
                    <a:lumMod val="25000"/>
                  </a:schemeClr>
                </a:solidFill>
                <a:effectLst/>
                <a:latin typeface="SF Pro Display" pitchFamily="2" charset="0"/>
                <a:ea typeface="SF Pro Display" pitchFamily="2" charset="0"/>
              </a:rPr>
              <a:t>Data Analysis:</a:t>
            </a:r>
          </a:p>
          <a:p>
            <a:pPr marL="0" indent="0">
              <a:lnSpc>
                <a:spcPct val="100000"/>
              </a:lnSpc>
              <a:spcBef>
                <a:spcPts val="0"/>
              </a:spcBef>
              <a:buNone/>
            </a:pPr>
            <a:r>
              <a:rPr lang="en-GB" sz="1800" b="0" dirty="0" err="1">
                <a:solidFill>
                  <a:schemeClr val="bg2">
                    <a:lumMod val="25000"/>
                  </a:schemeClr>
                </a:solidFill>
                <a:effectLst/>
                <a:latin typeface="SF Pro Display" pitchFamily="2" charset="0"/>
                <a:ea typeface="SF Pro Display" pitchFamily="2" charset="0"/>
              </a:rPr>
              <a:t>Analyze</a:t>
            </a:r>
            <a:r>
              <a:rPr lang="en-GB" sz="1800" b="0" dirty="0">
                <a:solidFill>
                  <a:schemeClr val="bg2">
                    <a:lumMod val="25000"/>
                  </a:schemeClr>
                </a:solidFill>
                <a:effectLst/>
                <a:latin typeface="SF Pro Display" pitchFamily="2" charset="0"/>
                <a:ea typeface="SF Pro Display" pitchFamily="2" charset="0"/>
              </a:rPr>
              <a:t> the data to understand how baking temperature and kneading time affect texture and taste ratings. Look for patterns and significant effects.</a:t>
            </a:r>
            <a:endParaRPr lang="en-GB" sz="1800" dirty="0">
              <a:solidFill>
                <a:schemeClr val="bg2">
                  <a:lumMod val="25000"/>
                </a:schemeClr>
              </a:solidFill>
              <a:effectLst/>
              <a:latin typeface="SF Pro Display" pitchFamily="2" charset="0"/>
              <a:ea typeface="SF Pro Display" pitchFamily="2" charset="0"/>
            </a:endParaRPr>
          </a:p>
          <a:p>
            <a:pPr marL="0" indent="0">
              <a:lnSpc>
                <a:spcPct val="100000"/>
              </a:lnSpc>
              <a:spcBef>
                <a:spcPts val="0"/>
              </a:spcBef>
              <a:buNone/>
            </a:pPr>
            <a:br>
              <a:rPr lang="en-GB" sz="1800" dirty="0">
                <a:solidFill>
                  <a:schemeClr val="bg2">
                    <a:lumMod val="25000"/>
                  </a:schemeClr>
                </a:solidFill>
                <a:effectLst/>
                <a:latin typeface="SF Pro Display" pitchFamily="2" charset="0"/>
                <a:ea typeface="SF Pro Display" pitchFamily="2" charset="0"/>
              </a:rPr>
            </a:br>
            <a:r>
              <a:rPr lang="en-GB" sz="1800" dirty="0">
                <a:solidFill>
                  <a:schemeClr val="bg2">
                    <a:lumMod val="25000"/>
                  </a:schemeClr>
                </a:solidFill>
                <a:effectLst/>
                <a:latin typeface="SF Pro Display" pitchFamily="2" charset="0"/>
                <a:ea typeface="SF Pro Display" pitchFamily="2" charset="0"/>
              </a:rPr>
              <a:t>Optimization:</a:t>
            </a:r>
          </a:p>
          <a:p>
            <a:pPr marL="0" indent="0">
              <a:lnSpc>
                <a:spcPct val="100000"/>
              </a:lnSpc>
              <a:spcBef>
                <a:spcPts val="0"/>
              </a:spcBef>
              <a:buNone/>
            </a:pPr>
            <a:r>
              <a:rPr lang="en-GB" sz="1800" b="0" dirty="0">
                <a:solidFill>
                  <a:schemeClr val="bg2">
                    <a:lumMod val="25000"/>
                  </a:schemeClr>
                </a:solidFill>
                <a:effectLst/>
                <a:latin typeface="SF Pro Display" pitchFamily="2" charset="0"/>
                <a:ea typeface="SF Pro Display" pitchFamily="2" charset="0"/>
              </a:rPr>
              <a:t>Based on the analysis, determine the optimal combination of baking temperature and kneading time that leads to the highest texture and taste ratings.</a:t>
            </a:r>
          </a:p>
        </p:txBody>
      </p:sp>
      <p:pic>
        <p:nvPicPr>
          <p:cNvPr id="10" name="Picture 9" descr="A screenshot of a screen&#10;&#10;Description automatically generated">
            <a:extLst>
              <a:ext uri="{FF2B5EF4-FFF2-40B4-BE49-F238E27FC236}">
                <a16:creationId xmlns:a16="http://schemas.microsoft.com/office/drawing/2014/main" id="{B2CF993A-FDC4-C572-80BA-88D32121CB7B}"/>
              </a:ext>
            </a:extLst>
          </p:cNvPr>
          <p:cNvPicPr>
            <a:picLocks noChangeAspect="1"/>
          </p:cNvPicPr>
          <p:nvPr/>
        </p:nvPicPr>
        <p:blipFill>
          <a:blip r:embed="rId3"/>
          <a:stretch>
            <a:fillRect/>
          </a:stretch>
        </p:blipFill>
        <p:spPr>
          <a:xfrm>
            <a:off x="6702101" y="1153939"/>
            <a:ext cx="5188069" cy="2617906"/>
          </a:xfrm>
          <a:prstGeom prst="rect">
            <a:avLst/>
          </a:prstGeom>
        </p:spPr>
      </p:pic>
    </p:spTree>
    <p:extLst>
      <p:ext uri="{BB962C8B-B14F-4D97-AF65-F5344CB8AC3E}">
        <p14:creationId xmlns:p14="http://schemas.microsoft.com/office/powerpoint/2010/main" val="12666694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742F3-DF68-3C5B-F314-E48552D8BAE4}"/>
              </a:ext>
            </a:extLst>
          </p:cNvPr>
          <p:cNvSpPr>
            <a:spLocks noGrp="1"/>
          </p:cNvSpPr>
          <p:nvPr>
            <p:ph type="title"/>
          </p:nvPr>
        </p:nvSpPr>
        <p:spPr/>
        <p:txBody>
          <a:bodyPr/>
          <a:lstStyle/>
          <a:p>
            <a:r>
              <a:rPr lang="en-US" sz="3200" dirty="0">
                <a:solidFill>
                  <a:schemeClr val="bg2">
                    <a:lumMod val="25000"/>
                  </a:schemeClr>
                </a:solidFill>
                <a:latin typeface="SF Pro Display" pitchFamily="2" charset="0"/>
                <a:ea typeface="SF Pro Display" pitchFamily="2" charset="0"/>
                <a:cs typeface="Noto Sans Adlam" panose="020B0502040504020204" pitchFamily="34" charset="0"/>
              </a:rPr>
              <a:t>How Might We Statements</a:t>
            </a:r>
            <a:endParaRPr lang="en-FI" dirty="0">
              <a:solidFill>
                <a:schemeClr val="bg2">
                  <a:lumMod val="25000"/>
                </a:schemeClr>
              </a:solidFill>
            </a:endParaRPr>
          </a:p>
        </p:txBody>
      </p:sp>
      <p:sp>
        <p:nvSpPr>
          <p:cNvPr id="3" name="Picture Placeholder 2">
            <a:extLst>
              <a:ext uri="{FF2B5EF4-FFF2-40B4-BE49-F238E27FC236}">
                <a16:creationId xmlns:a16="http://schemas.microsoft.com/office/drawing/2014/main" id="{A230C23D-8EEF-571E-548F-4EA25C73CAD1}"/>
              </a:ext>
            </a:extLst>
          </p:cNvPr>
          <p:cNvSpPr>
            <a:spLocks noGrp="1"/>
          </p:cNvSpPr>
          <p:nvPr>
            <p:ph type="pic" idx="1"/>
          </p:nvPr>
        </p:nvSpPr>
        <p:spPr/>
      </p:sp>
      <p:sp>
        <p:nvSpPr>
          <p:cNvPr id="4" name="Text Placeholder 3">
            <a:extLst>
              <a:ext uri="{FF2B5EF4-FFF2-40B4-BE49-F238E27FC236}">
                <a16:creationId xmlns:a16="http://schemas.microsoft.com/office/drawing/2014/main" id="{4BBF2CA9-003F-643A-F816-D0B08FFC332F}"/>
              </a:ext>
            </a:extLst>
          </p:cNvPr>
          <p:cNvSpPr>
            <a:spLocks noGrp="1"/>
          </p:cNvSpPr>
          <p:nvPr>
            <p:ph type="body" sz="half" idx="2"/>
          </p:nvPr>
        </p:nvSpPr>
        <p:spPr>
          <a:xfrm>
            <a:off x="551384" y="1772816"/>
            <a:ext cx="5904656" cy="4401184"/>
          </a:xfrm>
        </p:spPr>
        <p:txBody>
          <a:bodyPr>
            <a:normAutofit fontScale="77500" lnSpcReduction="20000"/>
          </a:bodyPr>
          <a:lstStyle/>
          <a:p>
            <a:pPr>
              <a:lnSpc>
                <a:spcPct val="120000"/>
              </a:lnSpc>
              <a:buFont typeface="Arial" panose="020B0604020202020204" pitchFamily="34" charset="0"/>
              <a:buChar char="•"/>
            </a:pPr>
            <a:r>
              <a:rPr lang="en-GB" sz="2400" b="0" i="0" dirty="0">
                <a:solidFill>
                  <a:schemeClr val="tx2">
                    <a:lumMod val="50000"/>
                  </a:schemeClr>
                </a:solidFill>
                <a:effectLst/>
                <a:latin typeface="SF Pro Display" pitchFamily="2" charset="0"/>
                <a:ea typeface="SF Pro Display" pitchFamily="2" charset="0"/>
              </a:rPr>
              <a:t>HMW questions is a technique used to </a:t>
            </a:r>
            <a:r>
              <a:rPr lang="en-GB" sz="2400" b="1" i="0" dirty="0">
                <a:solidFill>
                  <a:schemeClr val="tx2">
                    <a:lumMod val="50000"/>
                  </a:schemeClr>
                </a:solidFill>
                <a:effectLst/>
                <a:latin typeface="SF Pro Display" pitchFamily="2" charset="0"/>
                <a:ea typeface="SF Pro Display" pitchFamily="2" charset="0"/>
              </a:rPr>
              <a:t>define solvable problems </a:t>
            </a:r>
            <a:r>
              <a:rPr lang="en-GB" sz="2400" b="0" i="0" dirty="0">
                <a:solidFill>
                  <a:schemeClr val="tx2">
                    <a:lumMod val="50000"/>
                  </a:schemeClr>
                </a:solidFill>
                <a:effectLst/>
                <a:latin typeface="SF Pro Display" pitchFamily="2" charset="0"/>
                <a:ea typeface="SF Pro Display" pitchFamily="2" charset="0"/>
              </a:rPr>
              <a:t>in desig</a:t>
            </a:r>
            <a:r>
              <a:rPr lang="en-GB" sz="2400" dirty="0">
                <a:solidFill>
                  <a:schemeClr val="tx2">
                    <a:lumMod val="50000"/>
                  </a:schemeClr>
                </a:solidFill>
                <a:latin typeface="SF Pro Display" pitchFamily="2" charset="0"/>
                <a:ea typeface="SF Pro Display" pitchFamily="2" charset="0"/>
              </a:rPr>
              <a:t>n thinking or innovation cycles</a:t>
            </a:r>
            <a:r>
              <a:rPr lang="en-GB" sz="2400" b="0" i="0" dirty="0">
                <a:solidFill>
                  <a:schemeClr val="tx2">
                    <a:lumMod val="50000"/>
                  </a:schemeClr>
                </a:solidFill>
                <a:effectLst/>
                <a:latin typeface="SF Pro Display" pitchFamily="2" charset="0"/>
                <a:ea typeface="SF Pro Display" pitchFamily="2" charset="0"/>
              </a:rPr>
              <a:t>.</a:t>
            </a:r>
          </a:p>
          <a:p>
            <a:pPr>
              <a:lnSpc>
                <a:spcPct val="120000"/>
              </a:lnSpc>
              <a:buFont typeface="Arial" panose="020B0604020202020204" pitchFamily="34" charset="0"/>
              <a:buChar char="•"/>
            </a:pPr>
            <a:r>
              <a:rPr lang="en-GB" sz="2400" b="0" dirty="0">
                <a:solidFill>
                  <a:schemeClr val="tx2">
                    <a:lumMod val="50000"/>
                  </a:schemeClr>
                </a:solidFill>
                <a:latin typeface="SF Pro Display" pitchFamily="2" charset="0"/>
                <a:ea typeface="SF Pro Display" pitchFamily="2" charset="0"/>
              </a:rPr>
              <a:t>It turns declarative statements and uncertainties into questions that do not imply judgment or constrains, and do not hint at a solution. Instead, HMW questions provoke creative thinking and invite as many suggestions as possible.</a:t>
            </a:r>
          </a:p>
          <a:p>
            <a:pPr>
              <a:lnSpc>
                <a:spcPct val="120000"/>
              </a:lnSpc>
              <a:buFont typeface="Arial" panose="020B0604020202020204" pitchFamily="34" charset="0"/>
              <a:buChar char="•"/>
            </a:pPr>
            <a:r>
              <a:rPr lang="en-GB" sz="2400" b="0" i="0" dirty="0">
                <a:solidFill>
                  <a:schemeClr val="tx2">
                    <a:lumMod val="50000"/>
                  </a:schemeClr>
                </a:solidFill>
                <a:effectLst/>
                <a:latin typeface="SF Pro Display" pitchFamily="2" charset="0"/>
                <a:ea typeface="SF Pro Display" pitchFamily="2" charset="0"/>
              </a:rPr>
              <a:t>HMW helps you define problems based on initial research or direct customer feedback. So, before you kick off a workshop or brainstorming sessions, make sure to have a solid knowledge base </a:t>
            </a:r>
            <a:r>
              <a:rPr lang="en-GB" sz="2400" b="1" i="0" dirty="0">
                <a:solidFill>
                  <a:schemeClr val="tx2">
                    <a:lumMod val="50000"/>
                  </a:schemeClr>
                </a:solidFill>
                <a:effectLst/>
                <a:latin typeface="SF Pro Display" pitchFamily="2" charset="0"/>
                <a:ea typeface="SF Pro Display" pitchFamily="2" charset="0"/>
              </a:rPr>
              <a:t>on challenges, issues or problems </a:t>
            </a:r>
            <a:r>
              <a:rPr lang="en-GB" sz="2400" i="0" dirty="0">
                <a:solidFill>
                  <a:schemeClr val="tx2">
                    <a:lumMod val="50000"/>
                  </a:schemeClr>
                </a:solidFill>
                <a:effectLst/>
                <a:latin typeface="SF Pro Display" pitchFamily="2" charset="0"/>
                <a:ea typeface="SF Pro Display" pitchFamily="2" charset="0"/>
              </a:rPr>
              <a:t>your organizations is facing. </a:t>
            </a:r>
            <a:endParaRPr lang="en-GB" sz="2400" b="0" i="0" dirty="0">
              <a:solidFill>
                <a:schemeClr val="tx2">
                  <a:lumMod val="50000"/>
                </a:schemeClr>
              </a:solidFill>
              <a:effectLst/>
              <a:latin typeface="SF Pro Display" pitchFamily="2" charset="0"/>
              <a:ea typeface="SF Pro Display" pitchFamily="2" charset="0"/>
            </a:endParaRPr>
          </a:p>
          <a:p>
            <a:pPr>
              <a:lnSpc>
                <a:spcPct val="120000"/>
              </a:lnSpc>
              <a:buFont typeface="Arial" panose="020B0604020202020204" pitchFamily="34" charset="0"/>
              <a:buChar char="•"/>
            </a:pPr>
            <a:endParaRPr lang="en-US" sz="2400" dirty="0">
              <a:solidFill>
                <a:schemeClr val="tx2">
                  <a:lumMod val="50000"/>
                </a:schemeClr>
              </a:solidFill>
              <a:latin typeface="SF Pro Display" pitchFamily="2" charset="0"/>
              <a:ea typeface="SF Pro Display" pitchFamily="2" charset="0"/>
              <a:cs typeface="Noto Sans" panose="020B0502040504020204" pitchFamily="34" charset="0"/>
            </a:endParaRPr>
          </a:p>
        </p:txBody>
      </p:sp>
      <p:pic>
        <p:nvPicPr>
          <p:cNvPr id="8" name="Picture 7">
            <a:extLst>
              <a:ext uri="{FF2B5EF4-FFF2-40B4-BE49-F238E27FC236}">
                <a16:creationId xmlns:a16="http://schemas.microsoft.com/office/drawing/2014/main" id="{C1FDB586-BF69-3AE9-0332-F497682D8CE1}"/>
              </a:ext>
            </a:extLst>
          </p:cNvPr>
          <p:cNvPicPr>
            <a:picLocks noChangeAspect="1"/>
          </p:cNvPicPr>
          <p:nvPr/>
        </p:nvPicPr>
        <p:blipFill rotWithShape="1">
          <a:blip r:embed="rId3"/>
          <a:srcRect t="5261" r="3642" b="5261"/>
          <a:stretch/>
        </p:blipFill>
        <p:spPr>
          <a:xfrm>
            <a:off x="7224736" y="0"/>
            <a:ext cx="4967264" cy="6858000"/>
          </a:xfrm>
          <a:prstGeom prst="rect">
            <a:avLst/>
          </a:prstGeom>
          <a:ln>
            <a:noFill/>
          </a:ln>
        </p:spPr>
      </p:pic>
      <p:sp>
        <p:nvSpPr>
          <p:cNvPr id="10" name="Rectangle 9">
            <a:extLst>
              <a:ext uri="{FF2B5EF4-FFF2-40B4-BE49-F238E27FC236}">
                <a16:creationId xmlns:a16="http://schemas.microsoft.com/office/drawing/2014/main" id="{6E78ABB6-69A3-DDBB-5286-3F3DAEBBFE75}"/>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4283186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32F14AB4-53D8-30C0-C1E7-57634FF00EF5}"/>
              </a:ext>
            </a:extLst>
          </p:cNvPr>
          <p:cNvSpPr txBox="1">
            <a:spLocks/>
          </p:cNvSpPr>
          <p:nvPr/>
        </p:nvSpPr>
        <p:spPr>
          <a:xfrm>
            <a:off x="1055440" y="1700808"/>
            <a:ext cx="7632848" cy="44644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600"/>
              </a:spcAft>
              <a:buNone/>
            </a:pPr>
            <a:r>
              <a:rPr lang="en-GB" sz="1600" b="0" i="0" dirty="0">
                <a:solidFill>
                  <a:schemeClr val="tx2">
                    <a:lumMod val="50000"/>
                  </a:schemeClr>
                </a:solidFill>
                <a:effectLst/>
                <a:latin typeface="SF Pro Display" pitchFamily="2" charset="0"/>
                <a:ea typeface="SF Pro Display" pitchFamily="2" charset="0"/>
              </a:rPr>
              <a:t>1. </a:t>
            </a:r>
            <a:r>
              <a:rPr lang="en-GB" sz="1600" b="1" i="0" dirty="0">
                <a:solidFill>
                  <a:schemeClr val="tx2">
                    <a:lumMod val="50000"/>
                  </a:schemeClr>
                </a:solidFill>
                <a:effectLst/>
                <a:latin typeface="SF Pro Display" pitchFamily="2" charset="0"/>
                <a:ea typeface="SF Pro Display" pitchFamily="2" charset="0"/>
              </a:rPr>
              <a:t>Target audience research </a:t>
            </a:r>
            <a:r>
              <a:rPr lang="en-GB" sz="1600" i="0" dirty="0">
                <a:solidFill>
                  <a:schemeClr val="tx2">
                    <a:lumMod val="50000"/>
                  </a:schemeClr>
                </a:solidFill>
                <a:effectLst/>
                <a:latin typeface="SF Pro Display" pitchFamily="2" charset="0"/>
                <a:ea typeface="SF Pro Display" pitchFamily="2" charset="0"/>
              </a:rPr>
              <a:t>(TA)</a:t>
            </a:r>
            <a:r>
              <a:rPr lang="en-GB" sz="1600" b="0" i="0" dirty="0">
                <a:solidFill>
                  <a:schemeClr val="tx2">
                    <a:lumMod val="50000"/>
                  </a:schemeClr>
                </a:solidFill>
                <a:effectLst/>
                <a:latin typeface="SF Pro Display" pitchFamily="2" charset="0"/>
                <a:ea typeface="SF Pro Display" pitchFamily="2" charset="0"/>
              </a:rPr>
              <a:t>. People are at the core of the HMW technique. Research your customers (users). This step will help you identify your customer’s (user’s) needs and pain points. </a:t>
            </a:r>
            <a:r>
              <a:rPr lang="en-GB" sz="1600" dirty="0">
                <a:solidFill>
                  <a:schemeClr val="tx2">
                    <a:lumMod val="50000"/>
                  </a:schemeClr>
                </a:solidFill>
                <a:latin typeface="SF Pro Display" pitchFamily="2" charset="0"/>
                <a:ea typeface="SF Pro Display" pitchFamily="2" charset="0"/>
              </a:rPr>
              <a:t>K</a:t>
            </a:r>
            <a:r>
              <a:rPr lang="en-GB" sz="1600" b="0" i="0" dirty="0">
                <a:solidFill>
                  <a:schemeClr val="tx2">
                    <a:lumMod val="50000"/>
                  </a:schemeClr>
                </a:solidFill>
                <a:effectLst/>
                <a:latin typeface="SF Pro Display" pitchFamily="2" charset="0"/>
                <a:ea typeface="SF Pro Display" pitchFamily="2" charset="0"/>
              </a:rPr>
              <a:t>eep in mind that the HMW technique is meant to help create the </a:t>
            </a:r>
            <a:r>
              <a:rPr lang="en-GB" sz="1600" b="1" i="0" dirty="0">
                <a:solidFill>
                  <a:schemeClr val="tx2">
                    <a:lumMod val="50000"/>
                  </a:schemeClr>
                </a:solidFill>
                <a:effectLst/>
                <a:latin typeface="SF Pro Display" pitchFamily="2" charset="0"/>
                <a:ea typeface="SF Pro Display" pitchFamily="2" charset="0"/>
              </a:rPr>
              <a:t>best</a:t>
            </a:r>
            <a:r>
              <a:rPr lang="en-GB" sz="1600" b="0" i="0" dirty="0">
                <a:solidFill>
                  <a:schemeClr val="tx2">
                    <a:lumMod val="50000"/>
                  </a:schemeClr>
                </a:solidFill>
                <a:effectLst/>
                <a:latin typeface="SF Pro Display" pitchFamily="2" charset="0"/>
                <a:ea typeface="SF Pro Display" pitchFamily="2" charset="0"/>
              </a:rPr>
              <a:t> </a:t>
            </a:r>
            <a:r>
              <a:rPr lang="en-GB" sz="1600" b="1" i="0" dirty="0">
                <a:solidFill>
                  <a:schemeClr val="tx2">
                    <a:lumMod val="50000"/>
                  </a:schemeClr>
                </a:solidFill>
                <a:effectLst/>
                <a:latin typeface="SF Pro Display" pitchFamily="2" charset="0"/>
                <a:ea typeface="SF Pro Display" pitchFamily="2" charset="0"/>
              </a:rPr>
              <a:t>version</a:t>
            </a:r>
            <a:r>
              <a:rPr lang="en-GB" sz="1600" b="0" i="0" dirty="0">
                <a:solidFill>
                  <a:schemeClr val="tx2">
                    <a:lumMod val="50000"/>
                  </a:schemeClr>
                </a:solidFill>
                <a:effectLst/>
                <a:latin typeface="SF Pro Display" pitchFamily="2" charset="0"/>
                <a:ea typeface="SF Pro Display" pitchFamily="2" charset="0"/>
              </a:rPr>
              <a:t> of your product or service, and here the best means </a:t>
            </a:r>
            <a:r>
              <a:rPr lang="en-GB" sz="1600" b="1" i="0" dirty="0">
                <a:solidFill>
                  <a:schemeClr val="tx2">
                    <a:lumMod val="50000"/>
                  </a:schemeClr>
                </a:solidFill>
                <a:effectLst/>
                <a:latin typeface="SF Pro Display" pitchFamily="2" charset="0"/>
                <a:ea typeface="SF Pro Display" pitchFamily="2" charset="0"/>
              </a:rPr>
              <a:t>created</a:t>
            </a:r>
            <a:r>
              <a:rPr lang="en-GB" sz="1600" b="0" i="0" dirty="0">
                <a:solidFill>
                  <a:schemeClr val="tx2">
                    <a:lumMod val="50000"/>
                  </a:schemeClr>
                </a:solidFill>
                <a:effectLst/>
                <a:latin typeface="SF Pro Display" pitchFamily="2" charset="0"/>
                <a:ea typeface="SF Pro Display" pitchFamily="2" charset="0"/>
              </a:rPr>
              <a:t> </a:t>
            </a:r>
            <a:r>
              <a:rPr lang="en-GB" sz="1600" b="1" i="0" dirty="0">
                <a:solidFill>
                  <a:schemeClr val="tx2">
                    <a:lumMod val="50000"/>
                  </a:schemeClr>
                </a:solidFill>
                <a:effectLst/>
                <a:latin typeface="SF Pro Display" pitchFamily="2" charset="0"/>
                <a:ea typeface="SF Pro Display" pitchFamily="2" charset="0"/>
              </a:rPr>
              <a:t>for</a:t>
            </a:r>
            <a:r>
              <a:rPr lang="en-GB" sz="1600" b="0" i="0" dirty="0">
                <a:solidFill>
                  <a:schemeClr val="tx2">
                    <a:lumMod val="50000"/>
                  </a:schemeClr>
                </a:solidFill>
                <a:effectLst/>
                <a:latin typeface="SF Pro Display" pitchFamily="2" charset="0"/>
                <a:ea typeface="SF Pro Display" pitchFamily="2" charset="0"/>
              </a:rPr>
              <a:t> </a:t>
            </a:r>
            <a:r>
              <a:rPr lang="en-GB" sz="1600" b="1" i="0" dirty="0">
                <a:solidFill>
                  <a:schemeClr val="tx2">
                    <a:lumMod val="50000"/>
                  </a:schemeClr>
                </a:solidFill>
                <a:effectLst/>
                <a:latin typeface="SF Pro Display" pitchFamily="2" charset="0"/>
                <a:ea typeface="SF Pro Display" pitchFamily="2" charset="0"/>
              </a:rPr>
              <a:t>the</a:t>
            </a:r>
            <a:r>
              <a:rPr lang="en-GB" sz="1600" b="0" i="0" dirty="0">
                <a:solidFill>
                  <a:schemeClr val="tx2">
                    <a:lumMod val="50000"/>
                  </a:schemeClr>
                </a:solidFill>
                <a:effectLst/>
                <a:latin typeface="SF Pro Display" pitchFamily="2" charset="0"/>
                <a:ea typeface="SF Pro Display" pitchFamily="2" charset="0"/>
              </a:rPr>
              <a:t> </a:t>
            </a:r>
            <a:r>
              <a:rPr lang="en-GB" sz="1600" b="1" i="0" dirty="0">
                <a:solidFill>
                  <a:schemeClr val="tx2">
                    <a:lumMod val="50000"/>
                  </a:schemeClr>
                </a:solidFill>
                <a:effectLst/>
                <a:latin typeface="SF Pro Display" pitchFamily="2" charset="0"/>
                <a:ea typeface="SF Pro Display" pitchFamily="2" charset="0"/>
              </a:rPr>
              <a:t>target</a:t>
            </a:r>
            <a:r>
              <a:rPr lang="en-GB" sz="1600" b="0" i="0" dirty="0">
                <a:solidFill>
                  <a:schemeClr val="tx2">
                    <a:lumMod val="50000"/>
                  </a:schemeClr>
                </a:solidFill>
                <a:effectLst/>
                <a:latin typeface="SF Pro Display" pitchFamily="2" charset="0"/>
                <a:ea typeface="SF Pro Display" pitchFamily="2" charset="0"/>
              </a:rPr>
              <a:t> </a:t>
            </a:r>
            <a:r>
              <a:rPr lang="en-GB" sz="1600" b="1" i="0" dirty="0">
                <a:solidFill>
                  <a:schemeClr val="tx2">
                    <a:lumMod val="50000"/>
                  </a:schemeClr>
                </a:solidFill>
                <a:effectLst/>
                <a:latin typeface="SF Pro Display" pitchFamily="2" charset="0"/>
                <a:ea typeface="SF Pro Display" pitchFamily="2" charset="0"/>
              </a:rPr>
              <a:t>user</a:t>
            </a:r>
            <a:r>
              <a:rPr lang="en-GB" sz="1600" b="0" i="0" dirty="0">
                <a:solidFill>
                  <a:schemeClr val="tx2">
                    <a:lumMod val="50000"/>
                  </a:schemeClr>
                </a:solidFill>
                <a:effectLst/>
                <a:latin typeface="SF Pro Display" pitchFamily="2" charset="0"/>
                <a:ea typeface="SF Pro Display" pitchFamily="2" charset="0"/>
              </a:rPr>
              <a:t>.</a:t>
            </a:r>
          </a:p>
          <a:p>
            <a:pPr marL="0" indent="0">
              <a:lnSpc>
                <a:spcPct val="100000"/>
              </a:lnSpc>
              <a:spcAft>
                <a:spcPts val="600"/>
              </a:spcAft>
              <a:buNone/>
            </a:pPr>
            <a:r>
              <a:rPr lang="en-GB" sz="1600" b="0" i="0" dirty="0">
                <a:solidFill>
                  <a:schemeClr val="tx2">
                    <a:lumMod val="50000"/>
                  </a:schemeClr>
                </a:solidFill>
                <a:effectLst/>
                <a:latin typeface="SF Pro Display" pitchFamily="2" charset="0"/>
                <a:ea typeface="SF Pro Display" pitchFamily="2" charset="0"/>
              </a:rPr>
              <a:t>2. </a:t>
            </a:r>
            <a:r>
              <a:rPr lang="en-GB" sz="1600" b="1" i="0" dirty="0">
                <a:solidFill>
                  <a:schemeClr val="tx2">
                    <a:lumMod val="50000"/>
                  </a:schemeClr>
                </a:solidFill>
                <a:effectLst/>
                <a:latin typeface="SF Pro Display" pitchFamily="2" charset="0"/>
                <a:ea typeface="SF Pro Display" pitchFamily="2" charset="0"/>
              </a:rPr>
              <a:t>Point of View </a:t>
            </a:r>
            <a:r>
              <a:rPr lang="en-GB" sz="1600" b="0" i="0" dirty="0">
                <a:solidFill>
                  <a:schemeClr val="tx2">
                    <a:lumMod val="50000"/>
                  </a:schemeClr>
                </a:solidFill>
                <a:effectLst/>
                <a:latin typeface="SF Pro Display" pitchFamily="2" charset="0"/>
                <a:ea typeface="SF Pro Display" pitchFamily="2" charset="0"/>
              </a:rPr>
              <a:t>(POV) </a:t>
            </a:r>
            <a:r>
              <a:rPr lang="en-GB" sz="1600" b="1" i="0" dirty="0">
                <a:solidFill>
                  <a:schemeClr val="tx2">
                    <a:lumMod val="50000"/>
                  </a:schemeClr>
                </a:solidFill>
                <a:effectLst/>
                <a:latin typeface="SF Pro Display" pitchFamily="2" charset="0"/>
                <a:ea typeface="SF Pro Display" pitchFamily="2" charset="0"/>
              </a:rPr>
              <a:t>statement</a:t>
            </a:r>
            <a:r>
              <a:rPr lang="en-GB" sz="1600" b="0" i="0" dirty="0">
                <a:solidFill>
                  <a:schemeClr val="tx2">
                    <a:lumMod val="50000"/>
                  </a:schemeClr>
                </a:solidFill>
                <a:effectLst/>
                <a:latin typeface="SF Pro Display" pitchFamily="2" charset="0"/>
                <a:ea typeface="SF Pro Display" pitchFamily="2" charset="0"/>
              </a:rPr>
              <a:t>. POV is a method to reshape challenges into actionable steps. It is a combination of your </a:t>
            </a:r>
            <a:r>
              <a:rPr lang="en-GB" sz="1600" b="1" i="0" dirty="0">
                <a:solidFill>
                  <a:schemeClr val="tx2">
                    <a:lumMod val="50000"/>
                  </a:schemeClr>
                </a:solidFill>
                <a:effectLst/>
                <a:latin typeface="SF Pro Display" pitchFamily="2" charset="0"/>
                <a:ea typeface="SF Pro Display" pitchFamily="2" charset="0"/>
              </a:rPr>
              <a:t>target audience</a:t>
            </a:r>
            <a:r>
              <a:rPr lang="en-GB" sz="1600" b="0" i="0" dirty="0">
                <a:solidFill>
                  <a:schemeClr val="tx2">
                    <a:lumMod val="50000"/>
                  </a:schemeClr>
                </a:solidFill>
                <a:effectLst/>
                <a:latin typeface="SF Pro Display" pitchFamily="2" charset="0"/>
                <a:ea typeface="SF Pro Display" pitchFamily="2" charset="0"/>
              </a:rPr>
              <a:t>, their </a:t>
            </a:r>
            <a:r>
              <a:rPr lang="en-GB" sz="1600" b="1" i="0" dirty="0">
                <a:solidFill>
                  <a:schemeClr val="tx2">
                    <a:lumMod val="50000"/>
                  </a:schemeClr>
                </a:solidFill>
                <a:effectLst/>
                <a:latin typeface="SF Pro Display" pitchFamily="2" charset="0"/>
                <a:ea typeface="SF Pro Display" pitchFamily="2" charset="0"/>
              </a:rPr>
              <a:t>needs</a:t>
            </a:r>
            <a:r>
              <a:rPr lang="en-GB" sz="1600" b="0" i="0" dirty="0">
                <a:solidFill>
                  <a:schemeClr val="tx2">
                    <a:lumMod val="50000"/>
                  </a:schemeClr>
                </a:solidFill>
                <a:effectLst/>
                <a:latin typeface="SF Pro Display" pitchFamily="2" charset="0"/>
                <a:ea typeface="SF Pro Display" pitchFamily="2" charset="0"/>
              </a:rPr>
              <a:t>, and </a:t>
            </a:r>
            <a:r>
              <a:rPr lang="en-GB" sz="1600" b="1" i="0" dirty="0">
                <a:solidFill>
                  <a:schemeClr val="tx2">
                    <a:lumMod val="50000"/>
                  </a:schemeClr>
                </a:solidFill>
                <a:effectLst/>
                <a:latin typeface="SF Pro Display" pitchFamily="2" charset="0"/>
                <a:ea typeface="SF Pro Display" pitchFamily="2" charset="0"/>
              </a:rPr>
              <a:t>insights</a:t>
            </a:r>
            <a:r>
              <a:rPr lang="en-GB" sz="1600" b="0" i="0" dirty="0">
                <a:solidFill>
                  <a:schemeClr val="tx2">
                    <a:lumMod val="50000"/>
                  </a:schemeClr>
                </a:solidFill>
                <a:effectLst/>
                <a:latin typeface="SF Pro Display" pitchFamily="2" charset="0"/>
                <a:ea typeface="SF Pro Display" pitchFamily="2" charset="0"/>
              </a:rPr>
              <a:t> (reasons behind their needs) uncovered during the research phase. Interaction Design </a:t>
            </a:r>
            <a:r>
              <a:rPr lang="en-GB" sz="1600" b="0" i="0" dirty="0">
                <a:solidFill>
                  <a:schemeClr val="tx2">
                    <a:lumMod val="50000"/>
                  </a:schemeClr>
                </a:solidFill>
                <a:effectLst/>
                <a:latin typeface="SF Pro Display" pitchFamily="2" charset="0"/>
                <a:ea typeface="SF Pro Display" pitchFamily="2" charset="0"/>
                <a:hlinkClick r:id="rId3"/>
              </a:rPr>
              <a:t>Foundation</a:t>
            </a:r>
            <a:r>
              <a:rPr lang="en-GB" sz="1600" b="0" i="0" dirty="0">
                <a:solidFill>
                  <a:schemeClr val="tx2">
                    <a:lumMod val="50000"/>
                  </a:schemeClr>
                </a:solidFill>
                <a:effectLst/>
                <a:latin typeface="SF Pro Display" pitchFamily="2" charset="0"/>
                <a:ea typeface="SF Pro Display" pitchFamily="2" charset="0"/>
              </a:rPr>
              <a:t> offers the following formula for a POV statement:</a:t>
            </a:r>
          </a:p>
          <a:p>
            <a:pPr marL="0" indent="0">
              <a:lnSpc>
                <a:spcPct val="100000"/>
              </a:lnSpc>
              <a:spcAft>
                <a:spcPts val="600"/>
              </a:spcAft>
              <a:buNone/>
            </a:pPr>
            <a:br>
              <a:rPr lang="en-GB" sz="1600" dirty="0">
                <a:solidFill>
                  <a:schemeClr val="tx2">
                    <a:lumMod val="50000"/>
                  </a:schemeClr>
                </a:solidFill>
                <a:latin typeface="SF Pro Display" pitchFamily="2" charset="0"/>
                <a:ea typeface="SF Pro Display" pitchFamily="2" charset="0"/>
              </a:rPr>
            </a:br>
            <a:endParaRPr lang="en-GB" sz="1600" dirty="0">
              <a:solidFill>
                <a:srgbClr val="666666"/>
              </a:solidFill>
              <a:latin typeface="SF Pro Display" pitchFamily="2" charset="0"/>
              <a:ea typeface="SF Pro Display" pitchFamily="2" charset="0"/>
            </a:endParaRPr>
          </a:p>
          <a:p>
            <a:pPr marL="0" indent="0">
              <a:lnSpc>
                <a:spcPct val="100000"/>
              </a:lnSpc>
              <a:spcAft>
                <a:spcPts val="600"/>
              </a:spcAft>
              <a:buNone/>
            </a:pPr>
            <a:r>
              <a:rPr lang="en-GB" sz="1600" dirty="0">
                <a:solidFill>
                  <a:schemeClr val="tx2">
                    <a:lumMod val="50000"/>
                  </a:schemeClr>
                </a:solidFill>
                <a:latin typeface="SF Pro Display" pitchFamily="2" charset="0"/>
                <a:ea typeface="SF Pro Display" pitchFamily="2" charset="0"/>
              </a:rPr>
              <a:t>3. </a:t>
            </a:r>
            <a:r>
              <a:rPr lang="en-GB" sz="1600" b="1" i="0" dirty="0">
                <a:solidFill>
                  <a:schemeClr val="tx2">
                    <a:lumMod val="50000"/>
                  </a:schemeClr>
                </a:solidFill>
                <a:effectLst/>
                <a:latin typeface="SF Pro Display" pitchFamily="2" charset="0"/>
                <a:ea typeface="SF Pro Display" pitchFamily="2" charset="0"/>
              </a:rPr>
              <a:t>Frame the challenge</a:t>
            </a:r>
            <a:r>
              <a:rPr lang="en-GB" sz="1600" b="0" i="0" dirty="0">
                <a:solidFill>
                  <a:schemeClr val="tx2">
                    <a:lumMod val="50000"/>
                  </a:schemeClr>
                </a:solidFill>
                <a:effectLst/>
                <a:latin typeface="SF Pro Display" pitchFamily="2" charset="0"/>
                <a:ea typeface="SF Pro Display" pitchFamily="2" charset="0"/>
              </a:rPr>
              <a:t>. With insights into your target audience and their challenges, narrow down the problem that your team will focus on. Anything that your TA addressed as challenging is worth improving and looking at as a target for an HMW session.</a:t>
            </a:r>
          </a:p>
          <a:p>
            <a:pPr marL="0" indent="0">
              <a:lnSpc>
                <a:spcPct val="100000"/>
              </a:lnSpc>
              <a:spcAft>
                <a:spcPts val="600"/>
              </a:spcAft>
              <a:buNone/>
            </a:pPr>
            <a:endParaRPr lang="en-US" sz="1600" dirty="0">
              <a:solidFill>
                <a:schemeClr val="tx1">
                  <a:lumMod val="65000"/>
                  <a:lumOff val="35000"/>
                </a:schemeClr>
              </a:solidFill>
              <a:latin typeface="SF Pro Display" pitchFamily="2" charset="0"/>
              <a:ea typeface="SF Pro Display" pitchFamily="2" charset="0"/>
              <a:cs typeface="Noto Sans" panose="020B0502040504020204" pitchFamily="34" charset="0"/>
            </a:endParaRPr>
          </a:p>
        </p:txBody>
      </p:sp>
      <p:sp>
        <p:nvSpPr>
          <p:cNvPr id="7" name="Text Placeholder 1">
            <a:extLst>
              <a:ext uri="{FF2B5EF4-FFF2-40B4-BE49-F238E27FC236}">
                <a16:creationId xmlns:a16="http://schemas.microsoft.com/office/drawing/2014/main" id="{E014AE63-23EA-1383-78D0-C6513C44B61F}"/>
              </a:ext>
            </a:extLst>
          </p:cNvPr>
          <p:cNvSpPr txBox="1">
            <a:spLocks/>
          </p:cNvSpPr>
          <p:nvPr/>
        </p:nvSpPr>
        <p:spPr>
          <a:xfrm>
            <a:off x="1055440" y="69269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3500" dirty="0">
                <a:solidFill>
                  <a:schemeClr val="tx2">
                    <a:lumMod val="75000"/>
                  </a:schemeClr>
                </a:solidFill>
                <a:latin typeface="SF Pro Display" pitchFamily="2" charset="0"/>
                <a:ea typeface="SF Pro Display" pitchFamily="2" charset="0"/>
                <a:cs typeface="Noto Sans Adlam" panose="020B0502040504020204" pitchFamily="34" charset="0"/>
              </a:rPr>
              <a:t>Steps to consider</a:t>
            </a:r>
            <a:endParaRPr lang="fi-FI" sz="35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2" name="Rounded Rectangle 1">
            <a:extLst>
              <a:ext uri="{FF2B5EF4-FFF2-40B4-BE49-F238E27FC236}">
                <a16:creationId xmlns:a16="http://schemas.microsoft.com/office/drawing/2014/main" id="{446F4EA8-5B0F-6A67-0846-339570385B59}"/>
              </a:ext>
            </a:extLst>
          </p:cNvPr>
          <p:cNvSpPr/>
          <p:nvPr/>
        </p:nvSpPr>
        <p:spPr>
          <a:xfrm>
            <a:off x="1081134" y="4293096"/>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ln>
                  <a:solidFill>
                    <a:schemeClr val="bg1"/>
                  </a:solidFill>
                </a:ln>
                <a:solidFill>
                  <a:schemeClr val="bg1"/>
                </a:solidFill>
                <a:latin typeface="SF Pro Display" pitchFamily="2" charset="0"/>
                <a:ea typeface="SF Pro Display" pitchFamily="2" charset="0"/>
              </a:rPr>
              <a:t>TA (descriptive)</a:t>
            </a:r>
          </a:p>
        </p:txBody>
      </p:sp>
      <p:sp>
        <p:nvSpPr>
          <p:cNvPr id="3" name="Rounded Rectangle 2">
            <a:extLst>
              <a:ext uri="{FF2B5EF4-FFF2-40B4-BE49-F238E27FC236}">
                <a16:creationId xmlns:a16="http://schemas.microsoft.com/office/drawing/2014/main" id="{3458A3A6-04B7-110B-AED1-1C532C9FD80F}"/>
              </a:ext>
            </a:extLst>
          </p:cNvPr>
          <p:cNvSpPr/>
          <p:nvPr/>
        </p:nvSpPr>
        <p:spPr>
          <a:xfrm>
            <a:off x="6616749" y="4293096"/>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ln>
                  <a:solidFill>
                    <a:schemeClr val="bg1"/>
                  </a:solidFill>
                </a:ln>
                <a:latin typeface="SF Pro Display" pitchFamily="2" charset="0"/>
                <a:ea typeface="SF Pro Display" pitchFamily="2" charset="0"/>
              </a:rPr>
              <a:t>BECAUSE</a:t>
            </a:r>
          </a:p>
        </p:txBody>
      </p:sp>
      <p:sp>
        <p:nvSpPr>
          <p:cNvPr id="4" name="Rounded Rectangle 3">
            <a:extLst>
              <a:ext uri="{FF2B5EF4-FFF2-40B4-BE49-F238E27FC236}">
                <a16:creationId xmlns:a16="http://schemas.microsoft.com/office/drawing/2014/main" id="{5826F216-835C-C5A0-CDE1-5819DF053187}"/>
              </a:ext>
            </a:extLst>
          </p:cNvPr>
          <p:cNvSpPr/>
          <p:nvPr/>
        </p:nvSpPr>
        <p:spPr>
          <a:xfrm>
            <a:off x="8461956" y="4293096"/>
            <a:ext cx="1512168"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ln>
                  <a:solidFill>
                    <a:schemeClr val="bg1"/>
                  </a:solidFill>
                </a:ln>
                <a:latin typeface="SF Pro Display" pitchFamily="2" charset="0"/>
                <a:ea typeface="SF Pro Display" pitchFamily="2" charset="0"/>
              </a:rPr>
              <a:t>INSIGHT (compelling)</a:t>
            </a:r>
          </a:p>
        </p:txBody>
      </p:sp>
      <p:sp>
        <p:nvSpPr>
          <p:cNvPr id="5" name="Rounded Rectangle 4">
            <a:extLst>
              <a:ext uri="{FF2B5EF4-FFF2-40B4-BE49-F238E27FC236}">
                <a16:creationId xmlns:a16="http://schemas.microsoft.com/office/drawing/2014/main" id="{7651EE60-9D49-D4E2-B5DA-53F2D2DCA2E2}"/>
              </a:ext>
            </a:extLst>
          </p:cNvPr>
          <p:cNvSpPr/>
          <p:nvPr/>
        </p:nvSpPr>
        <p:spPr>
          <a:xfrm>
            <a:off x="4771544" y="4292239"/>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ln>
                  <a:solidFill>
                    <a:schemeClr val="bg1"/>
                  </a:solidFill>
                </a:ln>
                <a:solidFill>
                  <a:schemeClr val="bg1"/>
                </a:solidFill>
                <a:latin typeface="SF Pro Display" pitchFamily="2" charset="0"/>
                <a:ea typeface="SF Pro Display" pitchFamily="2" charset="0"/>
              </a:rPr>
              <a:t>NEED (verb)</a:t>
            </a:r>
          </a:p>
        </p:txBody>
      </p:sp>
      <p:sp>
        <p:nvSpPr>
          <p:cNvPr id="12" name="Rounded Rectangle 11">
            <a:extLst>
              <a:ext uri="{FF2B5EF4-FFF2-40B4-BE49-F238E27FC236}">
                <a16:creationId xmlns:a16="http://schemas.microsoft.com/office/drawing/2014/main" id="{88B66999-C9E9-0E28-432A-DC31116407CC}"/>
              </a:ext>
            </a:extLst>
          </p:cNvPr>
          <p:cNvSpPr/>
          <p:nvPr/>
        </p:nvSpPr>
        <p:spPr>
          <a:xfrm>
            <a:off x="2926339" y="4292239"/>
            <a:ext cx="1476165"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400" dirty="0">
                <a:ln>
                  <a:solidFill>
                    <a:schemeClr val="bg1"/>
                  </a:solidFill>
                </a:ln>
                <a:solidFill>
                  <a:schemeClr val="bg1"/>
                </a:solidFill>
                <a:latin typeface="SF Pro Display" pitchFamily="2" charset="0"/>
                <a:ea typeface="SF Pro Display" pitchFamily="2" charset="0"/>
              </a:rPr>
              <a:t>NEEDS TO</a:t>
            </a:r>
          </a:p>
        </p:txBody>
      </p:sp>
    </p:spTree>
    <p:extLst>
      <p:ext uri="{BB962C8B-B14F-4D97-AF65-F5344CB8AC3E}">
        <p14:creationId xmlns:p14="http://schemas.microsoft.com/office/powerpoint/2010/main" val="12065744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8C476B69-56DC-D399-2C4D-8B9C1EA46F13}"/>
              </a:ext>
            </a:extLst>
          </p:cNvPr>
          <p:cNvSpPr/>
          <p:nvPr/>
        </p:nvSpPr>
        <p:spPr>
          <a:xfrm>
            <a:off x="767408" y="1490652"/>
            <a:ext cx="2992435"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latin typeface="SF Pro Display" pitchFamily="2" charset="0"/>
                <a:ea typeface="SF Pro Display" pitchFamily="2" charset="0"/>
              </a:rPr>
              <a:t>Pet owner.</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Tourist.</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Innovation manager.</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Person interested in sustainable produce.</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Marketing professional.</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Librarian.</a:t>
            </a:r>
          </a:p>
          <a:p>
            <a:r>
              <a:rPr lang="en-FI" sz="1100" i="1" dirty="0">
                <a:solidFill>
                  <a:schemeClr val="bg2">
                    <a:lumMod val="75000"/>
                  </a:schemeClr>
                </a:solidFill>
                <a:latin typeface="SF Pro Display" pitchFamily="2" charset="0"/>
                <a:ea typeface="SF Pro Display" pitchFamily="2" charset="0"/>
              </a:rPr>
              <a:t>…</a:t>
            </a:r>
          </a:p>
        </p:txBody>
      </p:sp>
      <p:sp>
        <p:nvSpPr>
          <p:cNvPr id="9" name="Rounded Rectangle 8">
            <a:extLst>
              <a:ext uri="{FF2B5EF4-FFF2-40B4-BE49-F238E27FC236}">
                <a16:creationId xmlns:a16="http://schemas.microsoft.com/office/drawing/2014/main" id="{DDF3D16C-9AA7-F65F-6A96-F688388436F9}"/>
              </a:ext>
            </a:extLst>
          </p:cNvPr>
          <p:cNvSpPr/>
          <p:nvPr/>
        </p:nvSpPr>
        <p:spPr>
          <a:xfrm>
            <a:off x="4468489" y="1490652"/>
            <a:ext cx="2992436"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latin typeface="SF Pro Display" pitchFamily="2" charset="0"/>
                <a:ea typeface="SF Pro Display" pitchFamily="2" charset="0"/>
              </a:rPr>
              <a:t>Needs an access to the history of their pet’s veterinary care information.</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Needs access to public transportation tickets.</a:t>
            </a:r>
          </a:p>
          <a:p>
            <a:endParaRPr lang="en-FI" sz="14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Needs a place that would help them with handling employee yearly feedback.</a:t>
            </a:r>
          </a:p>
          <a:p>
            <a:endParaRPr lang="en-FI" sz="1100" i="1" dirty="0">
              <a:solidFill>
                <a:schemeClr val="bg2">
                  <a:lumMod val="75000"/>
                </a:schemeClr>
              </a:solidFill>
              <a:latin typeface="SF Pro Display" pitchFamily="2" charset="0"/>
              <a:ea typeface="SF Pro Display" pitchFamily="2" charset="0"/>
            </a:endParaRPr>
          </a:p>
          <a:p>
            <a:r>
              <a:rPr lang="en-FI" sz="1100" i="1" dirty="0">
                <a:solidFill>
                  <a:schemeClr val="bg2">
                    <a:lumMod val="75000"/>
                  </a:schemeClr>
                </a:solidFill>
                <a:latin typeface="SF Pro Display" pitchFamily="2" charset="0"/>
                <a:ea typeface="SF Pro Display" pitchFamily="2" charset="0"/>
              </a:rPr>
              <a:t>…</a:t>
            </a:r>
          </a:p>
        </p:txBody>
      </p:sp>
      <p:sp>
        <p:nvSpPr>
          <p:cNvPr id="10" name="Rounded Rectangle 9">
            <a:extLst>
              <a:ext uri="{FF2B5EF4-FFF2-40B4-BE49-F238E27FC236}">
                <a16:creationId xmlns:a16="http://schemas.microsoft.com/office/drawing/2014/main" id="{83E66A7D-1D64-4DF8-8E9A-9B902789190B}"/>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latin typeface="SF Pro Display" pitchFamily="2" charset="0"/>
                <a:ea typeface="SF Pro Display" pitchFamily="2" charset="0"/>
              </a:rPr>
              <a:t>Team/Name</a:t>
            </a:r>
          </a:p>
        </p:txBody>
      </p:sp>
      <p:sp>
        <p:nvSpPr>
          <p:cNvPr id="11" name="TextBox 10">
            <a:extLst>
              <a:ext uri="{FF2B5EF4-FFF2-40B4-BE49-F238E27FC236}">
                <a16:creationId xmlns:a16="http://schemas.microsoft.com/office/drawing/2014/main" id="{FA279E30-C10D-6AA6-171F-4F323D7F0CC0}"/>
              </a:ext>
            </a:extLst>
          </p:cNvPr>
          <p:cNvSpPr txBox="1"/>
          <p:nvPr/>
        </p:nvSpPr>
        <p:spPr>
          <a:xfrm>
            <a:off x="767408" y="1027116"/>
            <a:ext cx="1930337" cy="338554"/>
          </a:xfrm>
          <a:prstGeom prst="rect">
            <a:avLst/>
          </a:prstGeom>
          <a:noFill/>
        </p:spPr>
        <p:txBody>
          <a:bodyPr wrap="none" rtlCol="0">
            <a:spAutoFit/>
          </a:bodyPr>
          <a:lstStyle/>
          <a:p>
            <a:r>
              <a:rPr lang="en-FI" sz="1600" b="1" dirty="0">
                <a:solidFill>
                  <a:schemeClr val="tx2">
                    <a:lumMod val="50000"/>
                  </a:schemeClr>
                </a:solidFill>
                <a:latin typeface="SF Pro Display" pitchFamily="2" charset="0"/>
                <a:ea typeface="SF Pro Display" pitchFamily="2" charset="0"/>
              </a:rPr>
              <a:t>1. Target Audience</a:t>
            </a:r>
          </a:p>
        </p:txBody>
      </p:sp>
      <p:sp>
        <p:nvSpPr>
          <p:cNvPr id="12" name="TextBox 11">
            <a:extLst>
              <a:ext uri="{FF2B5EF4-FFF2-40B4-BE49-F238E27FC236}">
                <a16:creationId xmlns:a16="http://schemas.microsoft.com/office/drawing/2014/main" id="{6EC5D5E6-1647-B9F9-E086-3695D029E56A}"/>
              </a:ext>
            </a:extLst>
          </p:cNvPr>
          <p:cNvSpPr txBox="1"/>
          <p:nvPr/>
        </p:nvSpPr>
        <p:spPr>
          <a:xfrm>
            <a:off x="4468489" y="1027116"/>
            <a:ext cx="2459751" cy="338554"/>
          </a:xfrm>
          <a:prstGeom prst="rect">
            <a:avLst/>
          </a:prstGeom>
          <a:noFill/>
        </p:spPr>
        <p:txBody>
          <a:bodyPr wrap="square" rtlCol="0">
            <a:spAutoFit/>
          </a:bodyPr>
          <a:lstStyle/>
          <a:p>
            <a:r>
              <a:rPr lang="en-FI" sz="1600" b="1" dirty="0">
                <a:solidFill>
                  <a:schemeClr val="tx2">
                    <a:lumMod val="50000"/>
                  </a:schemeClr>
                </a:solidFill>
                <a:latin typeface="SF Pro Display" pitchFamily="2" charset="0"/>
                <a:ea typeface="SF Pro Display" pitchFamily="2" charset="0"/>
              </a:rPr>
              <a:t>2. Their Needs</a:t>
            </a:r>
          </a:p>
        </p:txBody>
      </p:sp>
      <p:sp>
        <p:nvSpPr>
          <p:cNvPr id="13" name="Text Placeholder 1">
            <a:extLst>
              <a:ext uri="{FF2B5EF4-FFF2-40B4-BE49-F238E27FC236}">
                <a16:creationId xmlns:a16="http://schemas.microsoft.com/office/drawing/2014/main" id="{C77C37FA-FE02-8C1B-48AF-A3AF37F243AF}"/>
              </a:ext>
            </a:extLst>
          </p:cNvPr>
          <p:cNvSpPr txBox="1">
            <a:spLocks/>
          </p:cNvSpPr>
          <p:nvPr/>
        </p:nvSpPr>
        <p:spPr>
          <a:xfrm>
            <a:off x="767408" y="152104"/>
            <a:ext cx="7030898"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2000" dirty="0">
                <a:solidFill>
                  <a:schemeClr val="tx2">
                    <a:lumMod val="75000"/>
                  </a:schemeClr>
                </a:solidFill>
                <a:effectLst/>
                <a:latin typeface="SF Pro Display" pitchFamily="2" charset="0"/>
                <a:ea typeface="SF Pro Display" pitchFamily="2" charset="0"/>
              </a:rPr>
              <a:t>HMW Questions: Turn POV Challenges into Opportunities</a:t>
            </a:r>
            <a:endParaRPr lang="fi-FI" sz="24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15" name="Rounded Rectangle 14">
            <a:extLst>
              <a:ext uri="{FF2B5EF4-FFF2-40B4-BE49-F238E27FC236}">
                <a16:creationId xmlns:a16="http://schemas.microsoft.com/office/drawing/2014/main" id="{C06F944C-88C9-FEF6-76A4-EEEEA83211F5}"/>
              </a:ext>
            </a:extLst>
          </p:cNvPr>
          <p:cNvSpPr/>
          <p:nvPr/>
        </p:nvSpPr>
        <p:spPr>
          <a:xfrm>
            <a:off x="8169571" y="1490652"/>
            <a:ext cx="2992436" cy="4424383"/>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i="1" dirty="0">
                <a:solidFill>
                  <a:schemeClr val="bg2">
                    <a:lumMod val="75000"/>
                  </a:schemeClr>
                </a:solidFill>
                <a:latin typeface="SF Pro Display" pitchFamily="2" charset="0"/>
                <a:ea typeface="SF Pro Display" pitchFamily="2" charset="0"/>
              </a:rPr>
              <a:t>Pet owner loves their pet and want to be on time for their recommended check-up, but they cannot find the paper reference written by the vet during the last visit.</a:t>
            </a:r>
          </a:p>
          <a:p>
            <a:endParaRPr lang="en-FI" sz="1100" i="1" dirty="0">
              <a:solidFill>
                <a:schemeClr val="bg2">
                  <a:lumMod val="75000"/>
                </a:schemeClr>
              </a:solidFill>
              <a:latin typeface="SF Pro Display" pitchFamily="2" charset="0"/>
              <a:ea typeface="SF Pro Display" pitchFamily="2" charset="0"/>
            </a:endParaRPr>
          </a:p>
          <a:p>
            <a:r>
              <a:rPr lang="en-GB" sz="1100" i="1" dirty="0">
                <a:solidFill>
                  <a:schemeClr val="bg2">
                    <a:lumMod val="75000"/>
                  </a:schemeClr>
                </a:solidFill>
                <a:latin typeface="SF Pro Display" pitchFamily="2" charset="0"/>
                <a:ea typeface="SF Pro Display" pitchFamily="2" charset="0"/>
              </a:rPr>
              <a:t>City visitors feel compelled to take taxis, which are very expensive, because they don’t know how to buy public transportation ticker nor if the short-term tickets even exist.</a:t>
            </a:r>
          </a:p>
          <a:p>
            <a:endParaRPr lang="en-GB" sz="1100" i="1" dirty="0">
              <a:solidFill>
                <a:schemeClr val="bg2">
                  <a:lumMod val="75000"/>
                </a:schemeClr>
              </a:solidFill>
              <a:latin typeface="SF Pro Display" pitchFamily="2" charset="0"/>
              <a:ea typeface="SF Pro Display" pitchFamily="2" charset="0"/>
            </a:endParaRPr>
          </a:p>
          <a:p>
            <a:r>
              <a:rPr lang="en-GB" sz="1100" i="1" dirty="0">
                <a:solidFill>
                  <a:schemeClr val="bg2">
                    <a:lumMod val="75000"/>
                  </a:schemeClr>
                </a:solidFill>
                <a:latin typeface="SF Pro Display" pitchFamily="2" charset="0"/>
                <a:ea typeface="SF Pro Display" pitchFamily="2" charset="0"/>
              </a:rPr>
              <a:t>…</a:t>
            </a:r>
            <a:endParaRPr lang="en-FI" sz="1100" i="1" dirty="0">
              <a:solidFill>
                <a:schemeClr val="bg2">
                  <a:lumMod val="75000"/>
                </a:schemeClr>
              </a:solidFill>
              <a:latin typeface="SF Pro Display" pitchFamily="2" charset="0"/>
              <a:ea typeface="SF Pro Display" pitchFamily="2" charset="0"/>
            </a:endParaRPr>
          </a:p>
        </p:txBody>
      </p:sp>
      <p:sp>
        <p:nvSpPr>
          <p:cNvPr id="16" name="TextBox 15">
            <a:extLst>
              <a:ext uri="{FF2B5EF4-FFF2-40B4-BE49-F238E27FC236}">
                <a16:creationId xmlns:a16="http://schemas.microsoft.com/office/drawing/2014/main" id="{568C1A22-A904-5B8E-5FFC-4BD51294575D}"/>
              </a:ext>
            </a:extLst>
          </p:cNvPr>
          <p:cNvSpPr txBox="1"/>
          <p:nvPr/>
        </p:nvSpPr>
        <p:spPr>
          <a:xfrm>
            <a:off x="8169571" y="1027116"/>
            <a:ext cx="2459751" cy="338554"/>
          </a:xfrm>
          <a:prstGeom prst="rect">
            <a:avLst/>
          </a:prstGeom>
          <a:noFill/>
        </p:spPr>
        <p:txBody>
          <a:bodyPr wrap="square" rtlCol="0">
            <a:spAutoFit/>
          </a:bodyPr>
          <a:lstStyle/>
          <a:p>
            <a:r>
              <a:rPr lang="en-FI" sz="1600" b="1" dirty="0">
                <a:solidFill>
                  <a:schemeClr val="tx2">
                    <a:lumMod val="50000"/>
                  </a:schemeClr>
                </a:solidFill>
                <a:latin typeface="SF Pro Display" pitchFamily="2" charset="0"/>
                <a:ea typeface="SF Pro Display" pitchFamily="2" charset="0"/>
              </a:rPr>
              <a:t>3. Insights</a:t>
            </a:r>
          </a:p>
        </p:txBody>
      </p:sp>
    </p:spTree>
    <p:extLst>
      <p:ext uri="{BB962C8B-B14F-4D97-AF65-F5344CB8AC3E}">
        <p14:creationId xmlns:p14="http://schemas.microsoft.com/office/powerpoint/2010/main" val="33590203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AAFE744D-7350-903B-F825-200915E478FF}"/>
              </a:ext>
            </a:extLst>
          </p:cNvPr>
          <p:cNvSpPr/>
          <p:nvPr/>
        </p:nvSpPr>
        <p:spPr>
          <a:xfrm>
            <a:off x="789725" y="1844824"/>
            <a:ext cx="2448272" cy="179680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000" b="1" dirty="0">
                <a:solidFill>
                  <a:schemeClr val="bg2">
                    <a:lumMod val="75000"/>
                  </a:schemeClr>
                </a:solidFill>
                <a:latin typeface="SF Pro Display" pitchFamily="2" charset="0"/>
                <a:ea typeface="SF Pro Display" pitchFamily="2" charset="0"/>
              </a:rPr>
              <a:t>How Might We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action</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do what</a:t>
            </a:r>
            <a:r>
              <a:rPr lang="en-FI" sz="1000" dirty="0">
                <a:solidFill>
                  <a:schemeClr val="bg2">
                    <a:lumMod val="75000"/>
                  </a:schemeClr>
                </a:solidFill>
                <a:latin typeface="SF Pro Display" pitchFamily="2" charset="0"/>
                <a:ea typeface="SF Pro Display" pitchFamily="2" charset="0"/>
              </a:rPr>
              <a:t>] </a:t>
            </a:r>
            <a:r>
              <a:rPr lang="en-FI" sz="1000" b="1" dirty="0">
                <a:solidFill>
                  <a:schemeClr val="bg2">
                    <a:lumMod val="75000"/>
                  </a:schemeClr>
                </a:solidFill>
                <a:latin typeface="SF Pro Display" pitchFamily="2" charset="0"/>
                <a:ea typeface="SF Pro Display" pitchFamily="2" charset="0"/>
              </a:rPr>
              <a:t>so that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TA</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insight</a:t>
            </a:r>
            <a:r>
              <a:rPr lang="en-FI" sz="1000" dirty="0">
                <a:solidFill>
                  <a:schemeClr val="bg2">
                    <a:lumMod val="75000"/>
                  </a:schemeClr>
                </a:solidFill>
                <a:latin typeface="SF Pro Display" pitchFamily="2" charset="0"/>
                <a:ea typeface="SF Pro Display" pitchFamily="2" charset="0"/>
              </a:rPr>
              <a:t>].</a:t>
            </a:r>
          </a:p>
          <a:p>
            <a:endParaRPr lang="en-FI" sz="1100" dirty="0">
              <a:solidFill>
                <a:schemeClr val="bg2">
                  <a:lumMod val="75000"/>
                </a:schemeClr>
              </a:solidFill>
              <a:latin typeface="SF Pro Display" pitchFamily="2" charset="0"/>
              <a:ea typeface="SF Pro Display" pitchFamily="2" charset="0"/>
            </a:endParaRPr>
          </a:p>
          <a:p>
            <a:r>
              <a:rPr lang="en-FI" sz="1100" b="1" dirty="0">
                <a:solidFill>
                  <a:schemeClr val="tx2">
                    <a:lumMod val="75000"/>
                  </a:schemeClr>
                </a:solidFill>
                <a:latin typeface="SF Pro Display" pitchFamily="2" charset="0"/>
                <a:ea typeface="SF Pro Display" pitchFamily="2" charset="0"/>
              </a:rPr>
              <a:t>How Might We </a:t>
            </a:r>
            <a:r>
              <a:rPr lang="en-FI" sz="1100" dirty="0">
                <a:solidFill>
                  <a:schemeClr val="tx2">
                    <a:lumMod val="75000"/>
                  </a:schemeClr>
                </a:solidFill>
                <a:latin typeface="SF Pro Display" pitchFamily="2" charset="0"/>
                <a:ea typeface="SF Pro Display" pitchFamily="2" charset="0"/>
              </a:rPr>
              <a:t>create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action</a:t>
            </a:r>
            <a:r>
              <a:rPr lang="en-FI" sz="1100" dirty="0">
                <a:solidFill>
                  <a:schemeClr val="bg2">
                    <a:lumMod val="75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an</a:t>
            </a:r>
            <a:r>
              <a:rPr lang="en-FI" sz="1100" dirty="0">
                <a:solidFill>
                  <a:schemeClr val="bg2">
                    <a:lumMod val="10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easy method to collect and store information related to our treated animals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do what</a:t>
            </a:r>
            <a:r>
              <a:rPr lang="en-FI" sz="1100" dirty="0">
                <a:solidFill>
                  <a:schemeClr val="bg2">
                    <a:lumMod val="75000"/>
                  </a:schemeClr>
                </a:solidFill>
                <a:latin typeface="SF Pro Display" pitchFamily="2" charset="0"/>
                <a:ea typeface="SF Pro Display" pitchFamily="2" charset="0"/>
              </a:rPr>
              <a:t>]</a:t>
            </a:r>
            <a:r>
              <a:rPr lang="en-FI" sz="1100" dirty="0">
                <a:solidFill>
                  <a:schemeClr val="tx2">
                    <a:lumMod val="75000"/>
                  </a:schemeClr>
                </a:solidFill>
                <a:latin typeface="SF Pro Display" pitchFamily="2" charset="0"/>
                <a:ea typeface="SF Pro Display" pitchFamily="2" charset="0"/>
              </a:rPr>
              <a:t>, </a:t>
            </a:r>
            <a:r>
              <a:rPr lang="en-FI" sz="1100" b="1" dirty="0">
                <a:solidFill>
                  <a:schemeClr val="bg2">
                    <a:lumMod val="10000"/>
                  </a:schemeClr>
                </a:solidFill>
                <a:latin typeface="SF Pro Display" pitchFamily="2" charset="0"/>
                <a:ea typeface="SF Pro Display" pitchFamily="2" charset="0"/>
              </a:rPr>
              <a:t>so </a:t>
            </a:r>
            <a:r>
              <a:rPr lang="en-FI" sz="1100" b="1" dirty="0">
                <a:solidFill>
                  <a:schemeClr val="tx2">
                    <a:lumMod val="75000"/>
                  </a:schemeClr>
                </a:solidFill>
                <a:latin typeface="SF Pro Display" pitchFamily="2" charset="0"/>
                <a:ea typeface="SF Pro Display" pitchFamily="2" charset="0"/>
              </a:rPr>
              <a:t>that </a:t>
            </a:r>
            <a:r>
              <a:rPr lang="en-FI" sz="1100" dirty="0">
                <a:solidFill>
                  <a:schemeClr val="tx2">
                    <a:lumMod val="75000"/>
                  </a:schemeClr>
                </a:solidFill>
                <a:latin typeface="SF Pro Display" pitchFamily="2" charset="0"/>
                <a:ea typeface="SF Pro Display" pitchFamily="2" charset="0"/>
              </a:rPr>
              <a:t>pet owners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TA</a:t>
            </a:r>
            <a:r>
              <a:rPr lang="en-FI" sz="1100" dirty="0">
                <a:solidFill>
                  <a:schemeClr val="bg2">
                    <a:lumMod val="75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could check the information without calling us and saving their/our time? </a:t>
            </a:r>
            <a:r>
              <a:rPr lang="en-FI" sz="1100" i="1" dirty="0">
                <a:solidFill>
                  <a:schemeClr val="tx2">
                    <a:lumMod val="75000"/>
                  </a:schemeClr>
                </a:solidFill>
                <a:latin typeface="SF Pro Display" pitchFamily="2" charset="0"/>
                <a:ea typeface="SF Pro Display" pitchFamily="2" charset="0"/>
              </a:rPr>
              <a:t> </a:t>
            </a:r>
            <a:endParaRPr lang="en-FI" sz="1100" dirty="0">
              <a:solidFill>
                <a:schemeClr val="tx2">
                  <a:lumMod val="75000"/>
                </a:schemeClr>
              </a:solidFill>
              <a:latin typeface="SF Pro Display" pitchFamily="2" charset="0"/>
              <a:ea typeface="SF Pro Display" pitchFamily="2" charset="0"/>
            </a:endParaRPr>
          </a:p>
        </p:txBody>
      </p:sp>
      <p:sp>
        <p:nvSpPr>
          <p:cNvPr id="24" name="Rounded Rectangle 23">
            <a:extLst>
              <a:ext uri="{FF2B5EF4-FFF2-40B4-BE49-F238E27FC236}">
                <a16:creationId xmlns:a16="http://schemas.microsoft.com/office/drawing/2014/main" id="{1CC926E3-1288-38E9-C3DA-7DA42C29B35B}"/>
              </a:ext>
            </a:extLst>
          </p:cNvPr>
          <p:cNvSpPr/>
          <p:nvPr/>
        </p:nvSpPr>
        <p:spPr>
          <a:xfrm>
            <a:off x="3551777"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p:txBody>
      </p:sp>
      <p:sp>
        <p:nvSpPr>
          <p:cNvPr id="25" name="Rounded Rectangle 24">
            <a:extLst>
              <a:ext uri="{FF2B5EF4-FFF2-40B4-BE49-F238E27FC236}">
                <a16:creationId xmlns:a16="http://schemas.microsoft.com/office/drawing/2014/main" id="{6CF653A6-B69E-8958-AA51-CBA71998F876}"/>
              </a:ext>
            </a:extLst>
          </p:cNvPr>
          <p:cNvSpPr/>
          <p:nvPr/>
        </p:nvSpPr>
        <p:spPr>
          <a:xfrm>
            <a:off x="795781" y="4084009"/>
            <a:ext cx="2448272"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26" name="Rounded Rectangle 25">
            <a:extLst>
              <a:ext uri="{FF2B5EF4-FFF2-40B4-BE49-F238E27FC236}">
                <a16:creationId xmlns:a16="http://schemas.microsoft.com/office/drawing/2014/main" id="{E26BA5E6-4B42-6C0F-942E-EE4ACF7AD0A4}"/>
              </a:ext>
            </a:extLst>
          </p:cNvPr>
          <p:cNvSpPr/>
          <p:nvPr/>
        </p:nvSpPr>
        <p:spPr>
          <a:xfrm>
            <a:off x="3549291"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27" name="Rounded Rectangle 26">
            <a:extLst>
              <a:ext uri="{FF2B5EF4-FFF2-40B4-BE49-F238E27FC236}">
                <a16:creationId xmlns:a16="http://schemas.microsoft.com/office/drawing/2014/main" id="{193922C8-4293-F961-66B2-F906E8D5A5AF}"/>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latin typeface="SF Pro Display" pitchFamily="2" charset="0"/>
                <a:ea typeface="SF Pro Display" pitchFamily="2" charset="0"/>
              </a:rPr>
              <a:t>Team/Name</a:t>
            </a:r>
          </a:p>
        </p:txBody>
      </p:sp>
      <p:sp>
        <p:nvSpPr>
          <p:cNvPr id="28" name="Text Placeholder 1">
            <a:extLst>
              <a:ext uri="{FF2B5EF4-FFF2-40B4-BE49-F238E27FC236}">
                <a16:creationId xmlns:a16="http://schemas.microsoft.com/office/drawing/2014/main" id="{7BD675E2-BB33-2549-8FE9-A73FEE8740BE}"/>
              </a:ext>
            </a:extLst>
          </p:cNvPr>
          <p:cNvSpPr txBox="1">
            <a:spLocks/>
          </p:cNvSpPr>
          <p:nvPr/>
        </p:nvSpPr>
        <p:spPr>
          <a:xfrm>
            <a:off x="793295" y="180332"/>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chemeClr val="tx2">
                    <a:lumMod val="75000"/>
                  </a:schemeClr>
                </a:solidFill>
                <a:effectLst/>
                <a:latin typeface="SF Pro Display" pitchFamily="2" charset="0"/>
                <a:ea typeface="SF Pro Display" pitchFamily="2" charset="0"/>
              </a:rPr>
              <a:t>HMW Questions: Template</a:t>
            </a:r>
            <a:endParaRPr lang="fi-FI" sz="24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30" name="Rounded Rectangle 29">
            <a:extLst>
              <a:ext uri="{FF2B5EF4-FFF2-40B4-BE49-F238E27FC236}">
                <a16:creationId xmlns:a16="http://schemas.microsoft.com/office/drawing/2014/main" id="{79C31FF5-90F2-4DC1-B8C0-C2CD1314154F}"/>
              </a:ext>
            </a:extLst>
          </p:cNvPr>
          <p:cNvSpPr/>
          <p:nvPr/>
        </p:nvSpPr>
        <p:spPr>
          <a:xfrm>
            <a:off x="6313830"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1" name="Rounded Rectangle 30">
            <a:extLst>
              <a:ext uri="{FF2B5EF4-FFF2-40B4-BE49-F238E27FC236}">
                <a16:creationId xmlns:a16="http://schemas.microsoft.com/office/drawing/2014/main" id="{D92CAFC0-E2C0-316D-8D84-60AC67E84D4D}"/>
              </a:ext>
            </a:extLst>
          </p:cNvPr>
          <p:cNvSpPr/>
          <p:nvPr/>
        </p:nvSpPr>
        <p:spPr>
          <a:xfrm>
            <a:off x="6311344"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2" name="Rounded Rectangle 31">
            <a:extLst>
              <a:ext uri="{FF2B5EF4-FFF2-40B4-BE49-F238E27FC236}">
                <a16:creationId xmlns:a16="http://schemas.microsoft.com/office/drawing/2014/main" id="{D0BE45B7-B303-617E-F5FE-4323851E07F0}"/>
              </a:ext>
            </a:extLst>
          </p:cNvPr>
          <p:cNvSpPr/>
          <p:nvPr/>
        </p:nvSpPr>
        <p:spPr>
          <a:xfrm>
            <a:off x="9075883"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3" name="Rounded Rectangle 32">
            <a:extLst>
              <a:ext uri="{FF2B5EF4-FFF2-40B4-BE49-F238E27FC236}">
                <a16:creationId xmlns:a16="http://schemas.microsoft.com/office/drawing/2014/main" id="{894DFC22-154D-9783-39AB-3A84E45920CC}"/>
              </a:ext>
            </a:extLst>
          </p:cNvPr>
          <p:cNvSpPr/>
          <p:nvPr/>
        </p:nvSpPr>
        <p:spPr>
          <a:xfrm>
            <a:off x="789725" y="1419653"/>
            <a:ext cx="2448272" cy="298800"/>
          </a:xfrm>
          <a:prstGeom prst="round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dirty="0">
                <a:solidFill>
                  <a:schemeClr val="bg2">
                    <a:lumMod val="10000"/>
                  </a:schemeClr>
                </a:solidFill>
                <a:latin typeface="SF Pro Display" pitchFamily="2" charset="0"/>
                <a:ea typeface="SF Pro Display" pitchFamily="2" charset="0"/>
              </a:rPr>
              <a:t>Recommended</a:t>
            </a:r>
            <a:r>
              <a:rPr lang="fi-FI" sz="1400" b="1" dirty="0">
                <a:solidFill>
                  <a:schemeClr val="bg2">
                    <a:lumMod val="10000"/>
                  </a:schemeClr>
                </a:solidFill>
                <a:latin typeface="SF Pro Display" pitchFamily="2" charset="0"/>
                <a:ea typeface="SF Pro Display" pitchFamily="2" charset="0"/>
              </a:rPr>
              <a:t> formula:</a:t>
            </a:r>
            <a:endParaRPr lang="en-FI" sz="1400" b="1" dirty="0">
              <a:solidFill>
                <a:schemeClr val="bg2">
                  <a:lumMod val="10000"/>
                </a:schemeClr>
              </a:solidFill>
              <a:latin typeface="SF Pro Display" pitchFamily="2" charset="0"/>
              <a:ea typeface="SF Pro Display" pitchFamily="2" charset="0"/>
            </a:endParaRPr>
          </a:p>
        </p:txBody>
      </p:sp>
      <p:sp>
        <p:nvSpPr>
          <p:cNvPr id="34" name="Rounded Rectangle 33">
            <a:extLst>
              <a:ext uri="{FF2B5EF4-FFF2-40B4-BE49-F238E27FC236}">
                <a16:creationId xmlns:a16="http://schemas.microsoft.com/office/drawing/2014/main" id="{CFFC8709-63A2-8EFF-5D0E-1FEBB2C9428C}"/>
              </a:ext>
            </a:extLst>
          </p:cNvPr>
          <p:cNvSpPr/>
          <p:nvPr/>
        </p:nvSpPr>
        <p:spPr>
          <a:xfrm>
            <a:off x="9073397"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Tree>
    <p:extLst>
      <p:ext uri="{BB962C8B-B14F-4D97-AF65-F5344CB8AC3E}">
        <p14:creationId xmlns:p14="http://schemas.microsoft.com/office/powerpoint/2010/main" val="252805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946CC1-E45B-9776-E939-803C15FAAE8C}"/>
              </a:ext>
            </a:extLst>
          </p:cNvPr>
          <p:cNvSpPr/>
          <p:nvPr/>
        </p:nvSpPr>
        <p:spPr>
          <a:xfrm>
            <a:off x="4655840" y="-1"/>
            <a:ext cx="75361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4" name="Text Placeholder 3">
            <a:extLst>
              <a:ext uri="{FF2B5EF4-FFF2-40B4-BE49-F238E27FC236}">
                <a16:creationId xmlns:a16="http://schemas.microsoft.com/office/drawing/2014/main" id="{90730308-9D3E-26A1-0579-810E456D99C3}"/>
              </a:ext>
            </a:extLst>
          </p:cNvPr>
          <p:cNvSpPr txBox="1">
            <a:spLocks/>
          </p:cNvSpPr>
          <p:nvPr/>
        </p:nvSpPr>
        <p:spPr>
          <a:xfrm>
            <a:off x="5639171" y="2153951"/>
            <a:ext cx="4417269"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200" b="1" i="0" dirty="0">
                <a:solidFill>
                  <a:schemeClr val="bg2">
                    <a:lumMod val="25000"/>
                  </a:schemeClr>
                </a:solidFill>
                <a:effectLst/>
                <a:latin typeface="SF Pro Display" pitchFamily="2" charset="0"/>
                <a:ea typeface="SF Pro Display" pitchFamily="2" charset="0"/>
              </a:rPr>
              <a:t>Project Charter</a:t>
            </a:r>
          </a:p>
          <a:p>
            <a:pPr>
              <a:lnSpc>
                <a:spcPct val="100000"/>
              </a:lnSpc>
            </a:pPr>
            <a:r>
              <a:rPr lang="en-GB" sz="2200" b="1" i="0" dirty="0">
                <a:solidFill>
                  <a:schemeClr val="bg2">
                    <a:lumMod val="25000"/>
                  </a:schemeClr>
                </a:solidFill>
                <a:effectLst/>
                <a:latin typeface="SF Pro Display" pitchFamily="2" charset="0"/>
                <a:ea typeface="SF Pro Display" pitchFamily="2" charset="0"/>
              </a:rPr>
              <a:t>SIPO</a:t>
            </a:r>
            <a:r>
              <a:rPr lang="en-GB" sz="2200" b="1" dirty="0">
                <a:solidFill>
                  <a:schemeClr val="bg2">
                    <a:lumMod val="25000"/>
                  </a:schemeClr>
                </a:solidFill>
                <a:latin typeface="SF Pro Display" pitchFamily="2" charset="0"/>
                <a:ea typeface="SF Pro Display" pitchFamily="2" charset="0"/>
              </a:rPr>
              <a:t>C Diagram </a:t>
            </a:r>
            <a:r>
              <a:rPr lang="en-GB" sz="2200" dirty="0">
                <a:solidFill>
                  <a:schemeClr val="bg2">
                    <a:lumMod val="25000"/>
                  </a:schemeClr>
                </a:solidFill>
                <a:latin typeface="SF Pro Display" pitchFamily="2" charset="0"/>
                <a:ea typeface="SF Pro Display" pitchFamily="2" charset="0"/>
              </a:rPr>
              <a:t>(Suppliers, Inputs, Process, Outputs, Customers)</a:t>
            </a:r>
          </a:p>
          <a:p>
            <a:pPr>
              <a:lnSpc>
                <a:spcPct val="100000"/>
              </a:lnSpc>
            </a:pPr>
            <a:r>
              <a:rPr lang="en-GB" sz="2200" dirty="0">
                <a:solidFill>
                  <a:schemeClr val="bg2">
                    <a:lumMod val="25000"/>
                  </a:schemeClr>
                </a:solidFill>
                <a:latin typeface="SF Pro Display" pitchFamily="2" charset="0"/>
                <a:ea typeface="SF Pro Display" pitchFamily="2" charset="0"/>
              </a:rPr>
              <a:t> </a:t>
            </a:r>
            <a:r>
              <a:rPr lang="en-GB" sz="2200" b="1" dirty="0">
                <a:solidFill>
                  <a:schemeClr val="bg2">
                    <a:lumMod val="25000"/>
                  </a:schemeClr>
                </a:solidFill>
                <a:latin typeface="SF Pro Display" pitchFamily="2" charset="0"/>
                <a:ea typeface="SF Pro Display" pitchFamily="2" charset="0"/>
              </a:rPr>
              <a:t>Process Mapping</a:t>
            </a:r>
          </a:p>
          <a:p>
            <a:pPr lvl="1">
              <a:lnSpc>
                <a:spcPct val="100000"/>
              </a:lnSpc>
            </a:pPr>
            <a:r>
              <a:rPr lang="en-GB" sz="2200" i="0" dirty="0">
                <a:solidFill>
                  <a:schemeClr val="bg2">
                    <a:lumMod val="25000"/>
                  </a:schemeClr>
                </a:solidFill>
                <a:effectLst/>
                <a:latin typeface="SF Pro Display" pitchFamily="2" charset="0"/>
                <a:ea typeface="SF Pro Display" pitchFamily="2" charset="0"/>
              </a:rPr>
              <a:t>Value Stream Map</a:t>
            </a:r>
          </a:p>
          <a:p>
            <a:pPr>
              <a:lnSpc>
                <a:spcPct val="100000"/>
              </a:lnSpc>
            </a:pPr>
            <a:r>
              <a:rPr lang="en-GB" sz="2200" b="1" dirty="0" err="1">
                <a:solidFill>
                  <a:schemeClr val="bg2">
                    <a:lumMod val="25000"/>
                  </a:schemeClr>
                </a:solidFill>
                <a:latin typeface="SF Pro Display" pitchFamily="2" charset="0"/>
                <a:ea typeface="SF Pro Display" pitchFamily="2" charset="0"/>
              </a:rPr>
              <a:t>VoC</a:t>
            </a:r>
            <a:r>
              <a:rPr lang="en-GB" sz="2200" b="1" dirty="0">
                <a:solidFill>
                  <a:schemeClr val="bg2">
                    <a:lumMod val="25000"/>
                  </a:schemeClr>
                </a:solidFill>
                <a:latin typeface="SF Pro Display" pitchFamily="2" charset="0"/>
                <a:ea typeface="SF Pro Display" pitchFamily="2" charset="0"/>
              </a:rPr>
              <a:t> (</a:t>
            </a:r>
            <a:r>
              <a:rPr lang="en-GB" sz="2200" dirty="0">
                <a:solidFill>
                  <a:schemeClr val="bg2">
                    <a:lumMod val="25000"/>
                  </a:schemeClr>
                </a:solidFill>
                <a:latin typeface="SF Pro Display" pitchFamily="2" charset="0"/>
                <a:ea typeface="SF Pro Display" pitchFamily="2" charset="0"/>
              </a:rPr>
              <a:t>Voice of the Customer) analysis </a:t>
            </a:r>
          </a:p>
          <a:p>
            <a:pPr>
              <a:lnSpc>
                <a:spcPct val="100000"/>
              </a:lnSpc>
            </a:pPr>
            <a:r>
              <a:rPr lang="en-GB" sz="2200" b="1" dirty="0">
                <a:solidFill>
                  <a:schemeClr val="bg2">
                    <a:lumMod val="25000"/>
                  </a:schemeClr>
                </a:solidFill>
                <a:latin typeface="SF Pro Display" pitchFamily="2" charset="0"/>
                <a:ea typeface="SF Pro Display" pitchFamily="2" charset="0"/>
              </a:rPr>
              <a:t>JTBD</a:t>
            </a:r>
            <a:r>
              <a:rPr lang="en-GB" sz="2200" dirty="0">
                <a:solidFill>
                  <a:schemeClr val="bg2">
                    <a:lumMod val="25000"/>
                  </a:schemeClr>
                </a:solidFill>
                <a:latin typeface="SF Pro Display" pitchFamily="2" charset="0"/>
                <a:ea typeface="SF Pro Display" pitchFamily="2" charset="0"/>
              </a:rPr>
              <a:t> (Jobs To Be Done)</a:t>
            </a:r>
          </a:p>
          <a:p>
            <a:pPr>
              <a:lnSpc>
                <a:spcPct val="100000"/>
              </a:lnSpc>
            </a:pPr>
            <a:r>
              <a:rPr lang="en-GB" sz="2200" b="1" dirty="0">
                <a:solidFill>
                  <a:schemeClr val="bg2">
                    <a:lumMod val="25000"/>
                  </a:schemeClr>
                </a:solidFill>
                <a:latin typeface="SF Pro Display" pitchFamily="2" charset="0"/>
                <a:ea typeface="SF Pro Display" pitchFamily="2" charset="0"/>
              </a:rPr>
              <a:t>5S</a:t>
            </a:r>
          </a:p>
        </p:txBody>
      </p:sp>
      <p:sp>
        <p:nvSpPr>
          <p:cNvPr id="5" name="Text Placeholder 1">
            <a:extLst>
              <a:ext uri="{FF2B5EF4-FFF2-40B4-BE49-F238E27FC236}">
                <a16:creationId xmlns:a16="http://schemas.microsoft.com/office/drawing/2014/main" id="{5324BF34-066B-37C2-FAD6-EBB6E662945C}"/>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SF Pro Display" pitchFamily="2" charset="0"/>
                <a:ea typeface="SF Pro Display" pitchFamily="2" charset="0"/>
                <a:cs typeface="Noto Sans Adlam" panose="020B0502040504020204" pitchFamily="34" charset="0"/>
              </a:rPr>
              <a:t>Tools</a:t>
            </a:r>
            <a:endParaRPr lang="fi-FI" sz="35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9" name="Text Placeholder 1">
            <a:extLst>
              <a:ext uri="{FF2B5EF4-FFF2-40B4-BE49-F238E27FC236}">
                <a16:creationId xmlns:a16="http://schemas.microsoft.com/office/drawing/2014/main" id="{8396D3E7-C9B3-5FD3-67B4-AB80450264CA}"/>
              </a:ext>
            </a:extLst>
          </p:cNvPr>
          <p:cNvSpPr txBox="1">
            <a:spLocks/>
          </p:cNvSpPr>
          <p:nvPr/>
        </p:nvSpPr>
        <p:spPr>
          <a:xfrm>
            <a:off x="502160" y="907753"/>
            <a:ext cx="2160240" cy="108108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latin typeface="SF Pro Display" pitchFamily="2" charset="0"/>
                <a:ea typeface="SF Pro Display" pitchFamily="2" charset="0"/>
              </a:rPr>
              <a:t>DEFINE</a:t>
            </a:r>
          </a:p>
        </p:txBody>
      </p:sp>
      <p:sp>
        <p:nvSpPr>
          <p:cNvPr id="10" name="TextBox 9">
            <a:extLst>
              <a:ext uri="{FF2B5EF4-FFF2-40B4-BE49-F238E27FC236}">
                <a16:creationId xmlns:a16="http://schemas.microsoft.com/office/drawing/2014/main" id="{5171674F-CC51-76B2-1508-34CFD092E0DF}"/>
              </a:ext>
            </a:extLst>
          </p:cNvPr>
          <p:cNvSpPr txBox="1"/>
          <p:nvPr/>
        </p:nvSpPr>
        <p:spPr>
          <a:xfrm>
            <a:off x="502160" y="1988840"/>
            <a:ext cx="3672408" cy="4308872"/>
          </a:xfrm>
          <a:prstGeom prst="rect">
            <a:avLst/>
          </a:prstGeom>
          <a:noFill/>
        </p:spPr>
        <p:txBody>
          <a:bodyPr wrap="square">
            <a:spAutoFit/>
          </a:bodyPr>
          <a:lstStyle/>
          <a:p>
            <a:pPr algn="l">
              <a:spcBef>
                <a:spcPts val="600"/>
              </a:spcBef>
              <a:spcAft>
                <a:spcPts val="600"/>
              </a:spcAft>
            </a:pPr>
            <a:r>
              <a:rPr lang="en-US" b="1" dirty="0">
                <a:solidFill>
                  <a:schemeClr val="bg1"/>
                </a:solidFill>
                <a:latin typeface="SF Pro Display" pitchFamily="2" charset="0"/>
                <a:ea typeface="SF Pro Display" pitchFamily="2" charset="0"/>
              </a:rPr>
              <a:t>In this phase you:</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Define the issues and action plan necessary to attain the desired results towards process improvement</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Define the issues and improvement activity’s objectives</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Understand the problem as a whole and understand the customer’s preferences</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Define a problem statement and look at the data to check if the reported issue is relevant </a:t>
            </a:r>
          </a:p>
        </p:txBody>
      </p:sp>
    </p:spTree>
    <p:extLst>
      <p:ext uri="{BB962C8B-B14F-4D97-AF65-F5344CB8AC3E}">
        <p14:creationId xmlns:p14="http://schemas.microsoft.com/office/powerpoint/2010/main" val="38385643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AAFE744D-7350-903B-F825-200915E478FF}"/>
              </a:ext>
            </a:extLst>
          </p:cNvPr>
          <p:cNvSpPr/>
          <p:nvPr/>
        </p:nvSpPr>
        <p:spPr>
          <a:xfrm>
            <a:off x="789725" y="1844824"/>
            <a:ext cx="2448272" cy="179680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000" b="1" dirty="0">
                <a:solidFill>
                  <a:schemeClr val="bg2">
                    <a:lumMod val="75000"/>
                  </a:schemeClr>
                </a:solidFill>
                <a:latin typeface="SF Pro Display" pitchFamily="2" charset="0"/>
                <a:ea typeface="SF Pro Display" pitchFamily="2" charset="0"/>
              </a:rPr>
              <a:t>How Might We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action</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do what</a:t>
            </a:r>
            <a:r>
              <a:rPr lang="en-FI" sz="1000" dirty="0">
                <a:solidFill>
                  <a:schemeClr val="bg2">
                    <a:lumMod val="75000"/>
                  </a:schemeClr>
                </a:solidFill>
                <a:latin typeface="SF Pro Display" pitchFamily="2" charset="0"/>
                <a:ea typeface="SF Pro Display" pitchFamily="2" charset="0"/>
              </a:rPr>
              <a:t>] </a:t>
            </a:r>
            <a:r>
              <a:rPr lang="en-FI" sz="1000" b="1" dirty="0">
                <a:solidFill>
                  <a:schemeClr val="bg2">
                    <a:lumMod val="75000"/>
                  </a:schemeClr>
                </a:solidFill>
                <a:latin typeface="SF Pro Display" pitchFamily="2" charset="0"/>
                <a:ea typeface="SF Pro Display" pitchFamily="2" charset="0"/>
              </a:rPr>
              <a:t>so that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TA</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 </a:t>
            </a:r>
            <a:r>
              <a:rPr lang="en-FI" sz="1000" dirty="0">
                <a:solidFill>
                  <a:schemeClr val="bg2">
                    <a:lumMod val="75000"/>
                  </a:schemeClr>
                </a:solidFill>
                <a:latin typeface="SF Pro Display" pitchFamily="2" charset="0"/>
                <a:ea typeface="SF Pro Display" pitchFamily="2" charset="0"/>
              </a:rPr>
              <a:t>[</a:t>
            </a:r>
            <a:r>
              <a:rPr lang="en-FI" sz="1000" i="1" dirty="0">
                <a:solidFill>
                  <a:schemeClr val="bg2">
                    <a:lumMod val="75000"/>
                  </a:schemeClr>
                </a:solidFill>
                <a:latin typeface="SF Pro Display" pitchFamily="2" charset="0"/>
                <a:ea typeface="SF Pro Display" pitchFamily="2" charset="0"/>
              </a:rPr>
              <a:t>insight</a:t>
            </a:r>
            <a:r>
              <a:rPr lang="en-FI" sz="1000" dirty="0">
                <a:solidFill>
                  <a:schemeClr val="bg2">
                    <a:lumMod val="75000"/>
                  </a:schemeClr>
                </a:solidFill>
                <a:latin typeface="SF Pro Display" pitchFamily="2" charset="0"/>
                <a:ea typeface="SF Pro Display" pitchFamily="2" charset="0"/>
              </a:rPr>
              <a:t>].</a:t>
            </a:r>
          </a:p>
          <a:p>
            <a:endParaRPr lang="en-FI" sz="1100" dirty="0">
              <a:solidFill>
                <a:schemeClr val="bg2">
                  <a:lumMod val="75000"/>
                </a:schemeClr>
              </a:solidFill>
              <a:latin typeface="SF Pro Display" pitchFamily="2" charset="0"/>
              <a:ea typeface="SF Pro Display" pitchFamily="2" charset="0"/>
            </a:endParaRPr>
          </a:p>
          <a:p>
            <a:r>
              <a:rPr lang="en-FI" sz="1100" b="1" dirty="0">
                <a:solidFill>
                  <a:schemeClr val="tx2">
                    <a:lumMod val="75000"/>
                  </a:schemeClr>
                </a:solidFill>
                <a:latin typeface="SF Pro Display" pitchFamily="2" charset="0"/>
                <a:ea typeface="SF Pro Display" pitchFamily="2" charset="0"/>
              </a:rPr>
              <a:t>How Might We </a:t>
            </a:r>
            <a:r>
              <a:rPr lang="en-FI" sz="1100" dirty="0">
                <a:solidFill>
                  <a:schemeClr val="tx2">
                    <a:lumMod val="75000"/>
                  </a:schemeClr>
                </a:solidFill>
                <a:latin typeface="SF Pro Display" pitchFamily="2" charset="0"/>
                <a:ea typeface="SF Pro Display" pitchFamily="2" charset="0"/>
              </a:rPr>
              <a:t>create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action</a:t>
            </a:r>
            <a:r>
              <a:rPr lang="en-FI" sz="1100" dirty="0">
                <a:solidFill>
                  <a:schemeClr val="bg2">
                    <a:lumMod val="75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an</a:t>
            </a:r>
            <a:r>
              <a:rPr lang="en-FI" sz="1100" dirty="0">
                <a:solidFill>
                  <a:schemeClr val="bg2">
                    <a:lumMod val="10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easy method to collect and store information related to our treated animals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do what</a:t>
            </a:r>
            <a:r>
              <a:rPr lang="en-FI" sz="1100" dirty="0">
                <a:solidFill>
                  <a:schemeClr val="bg2">
                    <a:lumMod val="75000"/>
                  </a:schemeClr>
                </a:solidFill>
                <a:latin typeface="SF Pro Display" pitchFamily="2" charset="0"/>
                <a:ea typeface="SF Pro Display" pitchFamily="2" charset="0"/>
              </a:rPr>
              <a:t>]</a:t>
            </a:r>
            <a:r>
              <a:rPr lang="en-FI" sz="1100" dirty="0">
                <a:solidFill>
                  <a:schemeClr val="tx2">
                    <a:lumMod val="75000"/>
                  </a:schemeClr>
                </a:solidFill>
                <a:latin typeface="SF Pro Display" pitchFamily="2" charset="0"/>
                <a:ea typeface="SF Pro Display" pitchFamily="2" charset="0"/>
              </a:rPr>
              <a:t>, </a:t>
            </a:r>
            <a:r>
              <a:rPr lang="en-FI" sz="1100" b="1" dirty="0">
                <a:solidFill>
                  <a:schemeClr val="bg2">
                    <a:lumMod val="10000"/>
                  </a:schemeClr>
                </a:solidFill>
                <a:latin typeface="SF Pro Display" pitchFamily="2" charset="0"/>
                <a:ea typeface="SF Pro Display" pitchFamily="2" charset="0"/>
              </a:rPr>
              <a:t>so </a:t>
            </a:r>
            <a:r>
              <a:rPr lang="en-FI" sz="1100" b="1" dirty="0">
                <a:solidFill>
                  <a:schemeClr val="tx2">
                    <a:lumMod val="75000"/>
                  </a:schemeClr>
                </a:solidFill>
                <a:latin typeface="SF Pro Display" pitchFamily="2" charset="0"/>
                <a:ea typeface="SF Pro Display" pitchFamily="2" charset="0"/>
              </a:rPr>
              <a:t>that </a:t>
            </a:r>
            <a:r>
              <a:rPr lang="en-FI" sz="1100" dirty="0">
                <a:solidFill>
                  <a:schemeClr val="tx2">
                    <a:lumMod val="75000"/>
                  </a:schemeClr>
                </a:solidFill>
                <a:latin typeface="SF Pro Display" pitchFamily="2" charset="0"/>
                <a:ea typeface="SF Pro Display" pitchFamily="2" charset="0"/>
              </a:rPr>
              <a:t>pet owners </a:t>
            </a:r>
            <a:r>
              <a:rPr lang="en-FI" sz="1100" dirty="0">
                <a:solidFill>
                  <a:schemeClr val="bg2">
                    <a:lumMod val="75000"/>
                  </a:schemeClr>
                </a:solidFill>
                <a:latin typeface="SF Pro Display" pitchFamily="2" charset="0"/>
                <a:ea typeface="SF Pro Display" pitchFamily="2" charset="0"/>
              </a:rPr>
              <a:t>[</a:t>
            </a:r>
            <a:r>
              <a:rPr lang="en-FI" sz="1100" i="1" dirty="0">
                <a:solidFill>
                  <a:schemeClr val="bg2">
                    <a:lumMod val="75000"/>
                  </a:schemeClr>
                </a:solidFill>
                <a:latin typeface="SF Pro Display" pitchFamily="2" charset="0"/>
                <a:ea typeface="SF Pro Display" pitchFamily="2" charset="0"/>
              </a:rPr>
              <a:t>TA</a:t>
            </a:r>
            <a:r>
              <a:rPr lang="en-FI" sz="1100" dirty="0">
                <a:solidFill>
                  <a:schemeClr val="bg2">
                    <a:lumMod val="75000"/>
                  </a:schemeClr>
                </a:solidFill>
                <a:latin typeface="SF Pro Display" pitchFamily="2" charset="0"/>
                <a:ea typeface="SF Pro Display" pitchFamily="2" charset="0"/>
              </a:rPr>
              <a:t>] </a:t>
            </a:r>
            <a:r>
              <a:rPr lang="en-FI" sz="1100" dirty="0">
                <a:solidFill>
                  <a:schemeClr val="tx2">
                    <a:lumMod val="75000"/>
                  </a:schemeClr>
                </a:solidFill>
                <a:latin typeface="SF Pro Display" pitchFamily="2" charset="0"/>
                <a:ea typeface="SF Pro Display" pitchFamily="2" charset="0"/>
              </a:rPr>
              <a:t>could check the information without calling us and saving their/our time? </a:t>
            </a:r>
            <a:r>
              <a:rPr lang="en-FI" sz="1100" i="1" dirty="0">
                <a:solidFill>
                  <a:schemeClr val="tx2">
                    <a:lumMod val="75000"/>
                  </a:schemeClr>
                </a:solidFill>
                <a:latin typeface="SF Pro Display" pitchFamily="2" charset="0"/>
                <a:ea typeface="SF Pro Display" pitchFamily="2" charset="0"/>
              </a:rPr>
              <a:t> </a:t>
            </a:r>
            <a:endParaRPr lang="en-FI" sz="1100" dirty="0">
              <a:solidFill>
                <a:schemeClr val="tx2">
                  <a:lumMod val="75000"/>
                </a:schemeClr>
              </a:solidFill>
              <a:latin typeface="SF Pro Display" pitchFamily="2" charset="0"/>
              <a:ea typeface="SF Pro Display" pitchFamily="2" charset="0"/>
            </a:endParaRPr>
          </a:p>
        </p:txBody>
      </p:sp>
      <p:sp>
        <p:nvSpPr>
          <p:cNvPr id="24" name="Rounded Rectangle 23">
            <a:extLst>
              <a:ext uri="{FF2B5EF4-FFF2-40B4-BE49-F238E27FC236}">
                <a16:creationId xmlns:a16="http://schemas.microsoft.com/office/drawing/2014/main" id="{1CC926E3-1288-38E9-C3DA-7DA42C29B35B}"/>
              </a:ext>
            </a:extLst>
          </p:cNvPr>
          <p:cNvSpPr/>
          <p:nvPr/>
        </p:nvSpPr>
        <p:spPr>
          <a:xfrm>
            <a:off x="3551777"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p:txBody>
      </p:sp>
      <p:sp>
        <p:nvSpPr>
          <p:cNvPr id="25" name="Rounded Rectangle 24">
            <a:extLst>
              <a:ext uri="{FF2B5EF4-FFF2-40B4-BE49-F238E27FC236}">
                <a16:creationId xmlns:a16="http://schemas.microsoft.com/office/drawing/2014/main" id="{6CF653A6-B69E-8958-AA51-CBA71998F876}"/>
              </a:ext>
            </a:extLst>
          </p:cNvPr>
          <p:cNvSpPr/>
          <p:nvPr/>
        </p:nvSpPr>
        <p:spPr>
          <a:xfrm>
            <a:off x="795781" y="4084009"/>
            <a:ext cx="2448272"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26" name="Rounded Rectangle 25">
            <a:extLst>
              <a:ext uri="{FF2B5EF4-FFF2-40B4-BE49-F238E27FC236}">
                <a16:creationId xmlns:a16="http://schemas.microsoft.com/office/drawing/2014/main" id="{E26BA5E6-4B42-6C0F-942E-EE4ACF7AD0A4}"/>
              </a:ext>
            </a:extLst>
          </p:cNvPr>
          <p:cNvSpPr/>
          <p:nvPr/>
        </p:nvSpPr>
        <p:spPr>
          <a:xfrm>
            <a:off x="3549291"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27" name="Rounded Rectangle 26">
            <a:extLst>
              <a:ext uri="{FF2B5EF4-FFF2-40B4-BE49-F238E27FC236}">
                <a16:creationId xmlns:a16="http://schemas.microsoft.com/office/drawing/2014/main" id="{193922C8-4293-F961-66B2-F906E8D5A5AF}"/>
              </a:ext>
            </a:extLst>
          </p:cNvPr>
          <p:cNvSpPr/>
          <p:nvPr/>
        </p:nvSpPr>
        <p:spPr>
          <a:xfrm>
            <a:off x="9120336" y="122857"/>
            <a:ext cx="2592288" cy="4277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dirty="0">
                <a:solidFill>
                  <a:schemeClr val="bg2">
                    <a:lumMod val="50000"/>
                  </a:schemeClr>
                </a:solidFill>
                <a:latin typeface="SF Pro Display" pitchFamily="2" charset="0"/>
                <a:ea typeface="SF Pro Display" pitchFamily="2" charset="0"/>
              </a:rPr>
              <a:t>Team/Name</a:t>
            </a:r>
          </a:p>
        </p:txBody>
      </p:sp>
      <p:sp>
        <p:nvSpPr>
          <p:cNvPr id="28" name="Text Placeholder 1">
            <a:extLst>
              <a:ext uri="{FF2B5EF4-FFF2-40B4-BE49-F238E27FC236}">
                <a16:creationId xmlns:a16="http://schemas.microsoft.com/office/drawing/2014/main" id="{7BD675E2-BB33-2549-8FE9-A73FEE8740BE}"/>
              </a:ext>
            </a:extLst>
          </p:cNvPr>
          <p:cNvSpPr txBox="1">
            <a:spLocks/>
          </p:cNvSpPr>
          <p:nvPr/>
        </p:nvSpPr>
        <p:spPr>
          <a:xfrm>
            <a:off x="793295" y="180332"/>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chemeClr val="tx2">
                    <a:lumMod val="75000"/>
                  </a:schemeClr>
                </a:solidFill>
                <a:effectLst/>
                <a:latin typeface="SF Pro Display" pitchFamily="2" charset="0"/>
                <a:ea typeface="SF Pro Display" pitchFamily="2" charset="0"/>
              </a:rPr>
              <a:t>HMW Questions: Template</a:t>
            </a:r>
            <a:endParaRPr lang="fi-FI" sz="24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30" name="Rounded Rectangle 29">
            <a:extLst>
              <a:ext uri="{FF2B5EF4-FFF2-40B4-BE49-F238E27FC236}">
                <a16:creationId xmlns:a16="http://schemas.microsoft.com/office/drawing/2014/main" id="{79C31FF5-90F2-4DC1-B8C0-C2CD1314154F}"/>
              </a:ext>
            </a:extLst>
          </p:cNvPr>
          <p:cNvSpPr/>
          <p:nvPr/>
        </p:nvSpPr>
        <p:spPr>
          <a:xfrm>
            <a:off x="6313830"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1" name="Rounded Rectangle 30">
            <a:extLst>
              <a:ext uri="{FF2B5EF4-FFF2-40B4-BE49-F238E27FC236}">
                <a16:creationId xmlns:a16="http://schemas.microsoft.com/office/drawing/2014/main" id="{D92CAFC0-E2C0-316D-8D84-60AC67E84D4D}"/>
              </a:ext>
            </a:extLst>
          </p:cNvPr>
          <p:cNvSpPr/>
          <p:nvPr/>
        </p:nvSpPr>
        <p:spPr>
          <a:xfrm>
            <a:off x="6311344"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2" name="Rounded Rectangle 31">
            <a:extLst>
              <a:ext uri="{FF2B5EF4-FFF2-40B4-BE49-F238E27FC236}">
                <a16:creationId xmlns:a16="http://schemas.microsoft.com/office/drawing/2014/main" id="{D0BE45B7-B303-617E-F5FE-4323851E07F0}"/>
              </a:ext>
            </a:extLst>
          </p:cNvPr>
          <p:cNvSpPr/>
          <p:nvPr/>
        </p:nvSpPr>
        <p:spPr>
          <a:xfrm>
            <a:off x="9075883" y="1419654"/>
            <a:ext cx="2448273" cy="2221972"/>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
        <p:nvSpPr>
          <p:cNvPr id="33" name="Rounded Rectangle 32">
            <a:extLst>
              <a:ext uri="{FF2B5EF4-FFF2-40B4-BE49-F238E27FC236}">
                <a16:creationId xmlns:a16="http://schemas.microsoft.com/office/drawing/2014/main" id="{894DFC22-154D-9783-39AB-3A84E45920CC}"/>
              </a:ext>
            </a:extLst>
          </p:cNvPr>
          <p:cNvSpPr/>
          <p:nvPr/>
        </p:nvSpPr>
        <p:spPr>
          <a:xfrm>
            <a:off x="789725" y="1419653"/>
            <a:ext cx="2448272" cy="298800"/>
          </a:xfrm>
          <a:prstGeom prst="round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dirty="0">
                <a:solidFill>
                  <a:schemeClr val="bg2">
                    <a:lumMod val="10000"/>
                  </a:schemeClr>
                </a:solidFill>
                <a:latin typeface="SF Pro Display" pitchFamily="2" charset="0"/>
                <a:ea typeface="SF Pro Display" pitchFamily="2" charset="0"/>
              </a:rPr>
              <a:t>Recommended</a:t>
            </a:r>
            <a:r>
              <a:rPr lang="fi-FI" sz="1400" b="1" dirty="0">
                <a:solidFill>
                  <a:schemeClr val="bg2">
                    <a:lumMod val="10000"/>
                  </a:schemeClr>
                </a:solidFill>
                <a:latin typeface="SF Pro Display" pitchFamily="2" charset="0"/>
                <a:ea typeface="SF Pro Display" pitchFamily="2" charset="0"/>
              </a:rPr>
              <a:t> formula:</a:t>
            </a:r>
            <a:endParaRPr lang="en-FI" sz="1400" b="1" dirty="0">
              <a:solidFill>
                <a:schemeClr val="bg2">
                  <a:lumMod val="10000"/>
                </a:schemeClr>
              </a:solidFill>
              <a:latin typeface="SF Pro Display" pitchFamily="2" charset="0"/>
              <a:ea typeface="SF Pro Display" pitchFamily="2" charset="0"/>
            </a:endParaRPr>
          </a:p>
        </p:txBody>
      </p:sp>
      <p:sp>
        <p:nvSpPr>
          <p:cNvPr id="34" name="Rounded Rectangle 33">
            <a:extLst>
              <a:ext uri="{FF2B5EF4-FFF2-40B4-BE49-F238E27FC236}">
                <a16:creationId xmlns:a16="http://schemas.microsoft.com/office/drawing/2014/main" id="{CFFC8709-63A2-8EFF-5D0E-1FEBB2C9428C}"/>
              </a:ext>
            </a:extLst>
          </p:cNvPr>
          <p:cNvSpPr/>
          <p:nvPr/>
        </p:nvSpPr>
        <p:spPr>
          <a:xfrm>
            <a:off x="9073397" y="4084009"/>
            <a:ext cx="2450759" cy="2180791"/>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FI" sz="1100" b="1" dirty="0">
                <a:solidFill>
                  <a:schemeClr val="tx2">
                    <a:lumMod val="75000"/>
                  </a:schemeClr>
                </a:solidFill>
                <a:latin typeface="SF Pro Display" pitchFamily="2" charset="0"/>
                <a:ea typeface="SF Pro Display" pitchFamily="2" charset="0"/>
              </a:rPr>
              <a:t>How Might We…</a:t>
            </a: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endParaRPr lang="en-FI" sz="1100" b="1" dirty="0">
              <a:solidFill>
                <a:schemeClr val="tx2">
                  <a:lumMod val="75000"/>
                </a:schemeClr>
              </a:solidFill>
              <a:latin typeface="SF Pro Display" pitchFamily="2" charset="0"/>
              <a:ea typeface="SF Pro Display" pitchFamily="2" charset="0"/>
            </a:endParaRPr>
          </a:p>
          <a:p>
            <a:r>
              <a:rPr lang="en-GB" sz="1100" b="1" dirty="0">
                <a:solidFill>
                  <a:schemeClr val="tx2">
                    <a:lumMod val="75000"/>
                  </a:schemeClr>
                </a:solidFill>
                <a:latin typeface="SF Pro Display" pitchFamily="2" charset="0"/>
                <a:ea typeface="SF Pro Display" pitchFamily="2" charset="0"/>
              </a:rPr>
              <a:t>so that…</a:t>
            </a: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a:p>
            <a:endParaRPr lang="en-GB" sz="1100" b="1" dirty="0">
              <a:solidFill>
                <a:schemeClr val="tx2">
                  <a:lumMod val="75000"/>
                </a:schemeClr>
              </a:solidFill>
              <a:latin typeface="SF Pro Display" pitchFamily="2" charset="0"/>
              <a:ea typeface="SF Pro Display" pitchFamily="2" charset="0"/>
            </a:endParaRPr>
          </a:p>
        </p:txBody>
      </p:sp>
    </p:spTree>
    <p:extLst>
      <p:ext uri="{BB962C8B-B14F-4D97-AF65-F5344CB8AC3E}">
        <p14:creationId xmlns:p14="http://schemas.microsoft.com/office/powerpoint/2010/main" val="15127629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946CC1-E45B-9776-E939-803C15FAAE8C}"/>
              </a:ext>
            </a:extLst>
          </p:cNvPr>
          <p:cNvSpPr/>
          <p:nvPr/>
        </p:nvSpPr>
        <p:spPr>
          <a:xfrm>
            <a:off x="4655840" y="-1"/>
            <a:ext cx="753616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4" name="Text Placeholder 3">
            <a:extLst>
              <a:ext uri="{FF2B5EF4-FFF2-40B4-BE49-F238E27FC236}">
                <a16:creationId xmlns:a16="http://schemas.microsoft.com/office/drawing/2014/main" id="{90730308-9D3E-26A1-0579-810E456D99C3}"/>
              </a:ext>
            </a:extLst>
          </p:cNvPr>
          <p:cNvSpPr txBox="1">
            <a:spLocks/>
          </p:cNvSpPr>
          <p:nvPr/>
        </p:nvSpPr>
        <p:spPr>
          <a:xfrm>
            <a:off x="5639171" y="2153951"/>
            <a:ext cx="5569397" cy="40526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200" dirty="0">
                <a:solidFill>
                  <a:schemeClr val="bg2">
                    <a:lumMod val="25000"/>
                  </a:schemeClr>
                </a:solidFill>
                <a:latin typeface="SF Pro Display" pitchFamily="2" charset="0"/>
                <a:ea typeface="SF Pro Display" pitchFamily="2" charset="0"/>
              </a:rPr>
              <a:t>Control Plan</a:t>
            </a:r>
          </a:p>
          <a:p>
            <a:pPr>
              <a:lnSpc>
                <a:spcPct val="100000"/>
              </a:lnSpc>
            </a:pPr>
            <a:r>
              <a:rPr lang="en-US" sz="2200" dirty="0">
                <a:solidFill>
                  <a:schemeClr val="bg2">
                    <a:lumMod val="25000"/>
                  </a:schemeClr>
                </a:solidFill>
                <a:latin typeface="SF Pro Display" pitchFamily="2" charset="0"/>
                <a:ea typeface="SF Pro Display" pitchFamily="2" charset="0"/>
              </a:rPr>
              <a:t>Statistical Process Control (SPC) charts</a:t>
            </a:r>
          </a:p>
          <a:p>
            <a:pPr>
              <a:lnSpc>
                <a:spcPct val="100000"/>
              </a:lnSpc>
            </a:pPr>
            <a:r>
              <a:rPr lang="en-US" sz="2200" dirty="0">
                <a:solidFill>
                  <a:schemeClr val="bg2">
                    <a:lumMod val="25000"/>
                  </a:schemeClr>
                </a:solidFill>
                <a:latin typeface="SF Pro Display" pitchFamily="2" charset="0"/>
                <a:ea typeface="SF Pro Display" pitchFamily="2" charset="0"/>
              </a:rPr>
              <a:t>Standard Operating Procedures (SOP)</a:t>
            </a:r>
            <a:endParaRPr lang="en-GB" sz="2200" dirty="0">
              <a:solidFill>
                <a:schemeClr val="bg2">
                  <a:lumMod val="25000"/>
                </a:schemeClr>
              </a:solidFill>
              <a:latin typeface="SF Pro Display" pitchFamily="2" charset="0"/>
              <a:ea typeface="SF Pro Display" pitchFamily="2" charset="0"/>
            </a:endParaRPr>
          </a:p>
        </p:txBody>
      </p:sp>
      <p:sp>
        <p:nvSpPr>
          <p:cNvPr id="5" name="Text Placeholder 1">
            <a:extLst>
              <a:ext uri="{FF2B5EF4-FFF2-40B4-BE49-F238E27FC236}">
                <a16:creationId xmlns:a16="http://schemas.microsoft.com/office/drawing/2014/main" id="{5324BF34-066B-37C2-FAD6-EBB6E662945C}"/>
              </a:ext>
            </a:extLst>
          </p:cNvPr>
          <p:cNvSpPr txBox="1">
            <a:spLocks/>
          </p:cNvSpPr>
          <p:nvPr/>
        </p:nvSpPr>
        <p:spPr>
          <a:xfrm>
            <a:off x="5618384" y="1053486"/>
            <a:ext cx="5793416"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3500" dirty="0">
                <a:solidFill>
                  <a:schemeClr val="tx2">
                    <a:lumMod val="75000"/>
                  </a:schemeClr>
                </a:solidFill>
                <a:latin typeface="SF Pro Display" pitchFamily="2" charset="0"/>
                <a:ea typeface="SF Pro Display" pitchFamily="2" charset="0"/>
                <a:cs typeface="Noto Sans Adlam" panose="020B0502040504020204" pitchFamily="34" charset="0"/>
              </a:rPr>
              <a:t>Tools</a:t>
            </a:r>
            <a:endParaRPr lang="fi-FI" sz="3500" dirty="0">
              <a:solidFill>
                <a:schemeClr val="tx2">
                  <a:lumMod val="75000"/>
                </a:schemeClr>
              </a:solidFill>
              <a:latin typeface="SF Pro Display" pitchFamily="2" charset="0"/>
              <a:ea typeface="SF Pro Display" pitchFamily="2" charset="0"/>
              <a:cs typeface="Noto Sans Adlam" panose="020B0502040504020204" pitchFamily="34" charset="0"/>
            </a:endParaRPr>
          </a:p>
        </p:txBody>
      </p:sp>
      <p:sp>
        <p:nvSpPr>
          <p:cNvPr id="8" name="Text Placeholder 1">
            <a:extLst>
              <a:ext uri="{FF2B5EF4-FFF2-40B4-BE49-F238E27FC236}">
                <a16:creationId xmlns:a16="http://schemas.microsoft.com/office/drawing/2014/main" id="{E1F66951-7BF3-46E8-18E1-8CA8823CD33C}"/>
              </a:ext>
            </a:extLst>
          </p:cNvPr>
          <p:cNvSpPr txBox="1">
            <a:spLocks/>
          </p:cNvSpPr>
          <p:nvPr/>
        </p:nvSpPr>
        <p:spPr>
          <a:xfrm>
            <a:off x="502160" y="907753"/>
            <a:ext cx="2281472" cy="1081087"/>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200" b="1" i="0" kern="1200">
                <a:solidFill>
                  <a:schemeClr val="bg1"/>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SF Pro Display" pitchFamily="2" charset="0"/>
                <a:ea typeface="SF Pro Display" pitchFamily="2" charset="0"/>
              </a:rPr>
              <a:t>CONTROL</a:t>
            </a:r>
          </a:p>
        </p:txBody>
      </p:sp>
      <p:sp>
        <p:nvSpPr>
          <p:cNvPr id="9" name="TextBox 8">
            <a:extLst>
              <a:ext uri="{FF2B5EF4-FFF2-40B4-BE49-F238E27FC236}">
                <a16:creationId xmlns:a16="http://schemas.microsoft.com/office/drawing/2014/main" id="{5842E74D-084F-01F0-8A98-78BE52C31676}"/>
              </a:ext>
            </a:extLst>
          </p:cNvPr>
          <p:cNvSpPr txBox="1"/>
          <p:nvPr/>
        </p:nvSpPr>
        <p:spPr>
          <a:xfrm>
            <a:off x="502160" y="1988840"/>
            <a:ext cx="3672408" cy="2769989"/>
          </a:xfrm>
          <a:prstGeom prst="rect">
            <a:avLst/>
          </a:prstGeom>
          <a:noFill/>
        </p:spPr>
        <p:txBody>
          <a:bodyPr wrap="square">
            <a:spAutoFit/>
          </a:bodyPr>
          <a:lstStyle/>
          <a:p>
            <a:pPr algn="l">
              <a:spcBef>
                <a:spcPts val="600"/>
              </a:spcBef>
              <a:spcAft>
                <a:spcPts val="600"/>
              </a:spcAft>
            </a:pPr>
            <a:r>
              <a:rPr lang="en-US" b="1" dirty="0">
                <a:solidFill>
                  <a:schemeClr val="bg1"/>
                </a:solidFill>
                <a:latin typeface="SF Pro Display" pitchFamily="2" charset="0"/>
                <a:ea typeface="SF Pro Display" pitchFamily="2" charset="0"/>
              </a:rPr>
              <a:t>In this phase you:</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Ensure that the changes will last and problems will not occur again</a:t>
            </a:r>
          </a:p>
          <a:p>
            <a:pPr marL="285750" indent="-285750" algn="l">
              <a:spcBef>
                <a:spcPts val="600"/>
              </a:spcBef>
              <a:spcAft>
                <a:spcPts val="600"/>
              </a:spcAft>
              <a:buFont typeface="Arial" panose="020B0604020202020204" pitchFamily="34" charset="0"/>
              <a:buChar char="•"/>
            </a:pPr>
            <a:r>
              <a:rPr lang="en-US" dirty="0">
                <a:solidFill>
                  <a:schemeClr val="bg1"/>
                </a:solidFill>
                <a:latin typeface="SF Pro Display" pitchFamily="2" charset="0"/>
                <a:ea typeface="SF Pro Display" pitchFamily="2" charset="0"/>
              </a:rPr>
              <a:t>Any deviation should be recorded and brought to the attention of the team</a:t>
            </a:r>
          </a:p>
          <a:p>
            <a:pPr marL="285750" indent="-285750" algn="l">
              <a:spcBef>
                <a:spcPts val="600"/>
              </a:spcBef>
              <a:spcAft>
                <a:spcPts val="600"/>
              </a:spcAft>
              <a:buFont typeface="Arial" panose="020B0604020202020204" pitchFamily="34" charset="0"/>
              <a:buChar char="•"/>
            </a:pPr>
            <a:r>
              <a:rPr lang="en-US" sz="1800" b="0" dirty="0">
                <a:solidFill>
                  <a:schemeClr val="bg1"/>
                </a:solidFill>
                <a:latin typeface="SF Pro Display" pitchFamily="2" charset="0"/>
                <a:ea typeface="SF Pro Display" pitchFamily="2" charset="0"/>
              </a:rPr>
              <a:t>Control strategy to monitor the ongoing performance</a:t>
            </a:r>
          </a:p>
        </p:txBody>
      </p:sp>
    </p:spTree>
    <p:extLst>
      <p:ext uri="{BB962C8B-B14F-4D97-AF65-F5344CB8AC3E}">
        <p14:creationId xmlns:p14="http://schemas.microsoft.com/office/powerpoint/2010/main" val="10074615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D53C-5775-EA9B-DD84-E6EED1C08FE1}"/>
              </a:ext>
            </a:extLst>
          </p:cNvPr>
          <p:cNvSpPr>
            <a:spLocks noGrp="1"/>
          </p:cNvSpPr>
          <p:nvPr>
            <p:ph type="title"/>
          </p:nvPr>
        </p:nvSpPr>
        <p:spPr>
          <a:xfrm>
            <a:off x="551384" y="332656"/>
            <a:ext cx="6120680" cy="1327735"/>
          </a:xfrm>
        </p:spPr>
        <p:txBody>
          <a:bodyPr/>
          <a:lstStyle/>
          <a:p>
            <a:r>
              <a:rPr lang="en-FI" dirty="0">
                <a:solidFill>
                  <a:schemeClr val="bg2">
                    <a:lumMod val="25000"/>
                  </a:schemeClr>
                </a:solidFill>
                <a:latin typeface="SF Pro Display" pitchFamily="2" charset="0"/>
                <a:ea typeface="SF Pro Display" pitchFamily="2" charset="0"/>
              </a:rPr>
              <a:t>Control Plan</a:t>
            </a:r>
          </a:p>
        </p:txBody>
      </p:sp>
      <p:pic>
        <p:nvPicPr>
          <p:cNvPr id="7" name="Picture Placeholder 6" descr="A room with black lines and a diagram&#10;&#10;Description automatically generated with medium confidence">
            <a:extLst>
              <a:ext uri="{FF2B5EF4-FFF2-40B4-BE49-F238E27FC236}">
                <a16:creationId xmlns:a16="http://schemas.microsoft.com/office/drawing/2014/main" id="{6A374D64-F98F-2B1B-0B7E-62E7896CA82A}"/>
              </a:ext>
            </a:extLst>
          </p:cNvPr>
          <p:cNvPicPr>
            <a:picLocks noGrp="1" noChangeAspect="1"/>
          </p:cNvPicPr>
          <p:nvPr>
            <p:ph type="pic" idx="1"/>
          </p:nvPr>
        </p:nvPicPr>
        <p:blipFill>
          <a:blip r:embed="rId3"/>
          <a:srcRect l="25978" r="25978"/>
          <a:stretch>
            <a:fillRect/>
          </a:stretch>
        </p:blipFill>
        <p:spPr/>
      </p:pic>
      <p:sp>
        <p:nvSpPr>
          <p:cNvPr id="4" name="Text Placeholder 3">
            <a:extLst>
              <a:ext uri="{FF2B5EF4-FFF2-40B4-BE49-F238E27FC236}">
                <a16:creationId xmlns:a16="http://schemas.microsoft.com/office/drawing/2014/main" id="{24A0D5FA-3E67-95CA-C5EF-B2B457284D79}"/>
              </a:ext>
            </a:extLst>
          </p:cNvPr>
          <p:cNvSpPr>
            <a:spLocks noGrp="1"/>
          </p:cNvSpPr>
          <p:nvPr>
            <p:ph type="body" sz="half" idx="2"/>
          </p:nvPr>
        </p:nvSpPr>
        <p:spPr>
          <a:xfrm>
            <a:off x="551384" y="1660391"/>
            <a:ext cx="5760640" cy="4401184"/>
          </a:xfrm>
        </p:spPr>
        <p:txBody>
          <a:bodyPr>
            <a:noAutofit/>
          </a:bodyPr>
          <a:lstStyle/>
          <a:p>
            <a:pPr marL="0" indent="0">
              <a:lnSpc>
                <a:spcPct val="100000"/>
              </a:lnSpc>
              <a:spcBef>
                <a:spcPts val="400"/>
              </a:spcBef>
              <a:spcAft>
                <a:spcPts val="600"/>
              </a:spcAft>
              <a:buNone/>
            </a:pPr>
            <a:r>
              <a:rPr lang="en-GB" sz="1800" b="0" dirty="0">
                <a:effectLst/>
                <a:latin typeface="SF Pro Display" pitchFamily="2" charset="0"/>
                <a:ea typeface="SF Pro Display" pitchFamily="2" charset="0"/>
              </a:rPr>
              <a:t>During the Control Phase, the Control Plan ensures that the improvements made in the earlier phases are integrated into the day-to-day operations. It provides a systematic approach to monitor, manage, and respond to any potential issues that may arise. </a:t>
            </a:r>
          </a:p>
          <a:p>
            <a:pPr marL="0" indent="0">
              <a:lnSpc>
                <a:spcPct val="100000"/>
              </a:lnSpc>
              <a:spcBef>
                <a:spcPts val="400"/>
              </a:spcBef>
              <a:spcAft>
                <a:spcPts val="600"/>
              </a:spcAft>
              <a:buNone/>
            </a:pPr>
            <a:r>
              <a:rPr lang="en-GB" sz="1800" b="0" dirty="0">
                <a:effectLst/>
                <a:latin typeface="SF Pro Display" pitchFamily="2" charset="0"/>
                <a:ea typeface="SF Pro Display" pitchFamily="2" charset="0"/>
              </a:rPr>
              <a:t>The Control Plan should include the following elements:</a:t>
            </a:r>
          </a:p>
          <a:p>
            <a:pPr>
              <a:lnSpc>
                <a:spcPct val="100000"/>
              </a:lnSpc>
              <a:spcBef>
                <a:spcPts val="400"/>
              </a:spcBef>
              <a:spcAft>
                <a:spcPts val="600"/>
              </a:spcAft>
            </a:pPr>
            <a:r>
              <a:rPr lang="en-GB" sz="1800" dirty="0">
                <a:effectLst/>
                <a:latin typeface="SF Pro Display" pitchFamily="2" charset="0"/>
                <a:ea typeface="SF Pro Display" pitchFamily="2" charset="0"/>
              </a:rPr>
              <a:t>Key Process Steps</a:t>
            </a:r>
          </a:p>
          <a:p>
            <a:pPr>
              <a:lnSpc>
                <a:spcPct val="100000"/>
              </a:lnSpc>
              <a:spcBef>
                <a:spcPts val="400"/>
              </a:spcBef>
              <a:spcAft>
                <a:spcPts val="600"/>
              </a:spcAft>
            </a:pPr>
            <a:r>
              <a:rPr lang="en-GB" sz="1800" dirty="0">
                <a:effectLst/>
                <a:latin typeface="SF Pro Display" pitchFamily="2" charset="0"/>
                <a:ea typeface="SF Pro Display" pitchFamily="2" charset="0"/>
              </a:rPr>
              <a:t>Measurement and Monitoring</a:t>
            </a:r>
          </a:p>
          <a:p>
            <a:pPr>
              <a:lnSpc>
                <a:spcPct val="100000"/>
              </a:lnSpc>
              <a:spcBef>
                <a:spcPts val="400"/>
              </a:spcBef>
              <a:spcAft>
                <a:spcPts val="600"/>
              </a:spcAft>
            </a:pPr>
            <a:r>
              <a:rPr lang="en-GB" sz="1800" dirty="0">
                <a:effectLst/>
                <a:latin typeface="SF Pro Display" pitchFamily="2" charset="0"/>
                <a:ea typeface="SF Pro Display" pitchFamily="2" charset="0"/>
              </a:rPr>
              <a:t>Frequency of Monitoring</a:t>
            </a:r>
          </a:p>
          <a:p>
            <a:pPr>
              <a:lnSpc>
                <a:spcPct val="100000"/>
              </a:lnSpc>
              <a:spcBef>
                <a:spcPts val="400"/>
              </a:spcBef>
              <a:spcAft>
                <a:spcPts val="600"/>
              </a:spcAft>
            </a:pPr>
            <a:r>
              <a:rPr lang="en-GB" sz="1800" dirty="0">
                <a:effectLst/>
                <a:latin typeface="SF Pro Display" pitchFamily="2" charset="0"/>
                <a:ea typeface="SF Pro Display" pitchFamily="2" charset="0"/>
              </a:rPr>
              <a:t>Responsibilities</a:t>
            </a:r>
          </a:p>
          <a:p>
            <a:pPr>
              <a:lnSpc>
                <a:spcPct val="100000"/>
              </a:lnSpc>
              <a:spcBef>
                <a:spcPts val="400"/>
              </a:spcBef>
              <a:spcAft>
                <a:spcPts val="600"/>
              </a:spcAft>
            </a:pPr>
            <a:r>
              <a:rPr lang="en-GB" sz="1800" dirty="0">
                <a:effectLst/>
                <a:latin typeface="SF Pro Display" pitchFamily="2" charset="0"/>
                <a:ea typeface="SF Pro Display" pitchFamily="2" charset="0"/>
              </a:rPr>
              <a:t>Control Limits and Targets</a:t>
            </a:r>
          </a:p>
          <a:p>
            <a:pPr>
              <a:lnSpc>
                <a:spcPct val="100000"/>
              </a:lnSpc>
              <a:spcBef>
                <a:spcPts val="400"/>
              </a:spcBef>
              <a:spcAft>
                <a:spcPts val="600"/>
              </a:spcAft>
            </a:pPr>
            <a:r>
              <a:rPr lang="en-GB" sz="1800" dirty="0">
                <a:effectLst/>
                <a:latin typeface="SF Pro Display" pitchFamily="2" charset="0"/>
                <a:ea typeface="SF Pro Display" pitchFamily="2" charset="0"/>
              </a:rPr>
              <a:t>Actions and Responses</a:t>
            </a:r>
          </a:p>
          <a:p>
            <a:pPr>
              <a:lnSpc>
                <a:spcPct val="100000"/>
              </a:lnSpc>
              <a:spcBef>
                <a:spcPts val="400"/>
              </a:spcBef>
              <a:spcAft>
                <a:spcPts val="600"/>
              </a:spcAft>
            </a:pPr>
            <a:r>
              <a:rPr lang="en-GB" sz="1800" dirty="0">
                <a:effectLst/>
                <a:latin typeface="SF Pro Display" pitchFamily="2" charset="0"/>
                <a:ea typeface="SF Pro Display" pitchFamily="2" charset="0"/>
              </a:rPr>
              <a:t>Documentation</a:t>
            </a:r>
          </a:p>
          <a:p>
            <a:pPr marL="0" indent="0">
              <a:lnSpc>
                <a:spcPct val="100000"/>
              </a:lnSpc>
              <a:spcBef>
                <a:spcPts val="400"/>
              </a:spcBef>
              <a:spcAft>
                <a:spcPts val="600"/>
              </a:spcAft>
              <a:buNone/>
            </a:pPr>
            <a:endParaRPr lang="en-FI" sz="1800" b="0" dirty="0">
              <a:solidFill>
                <a:schemeClr val="bg2">
                  <a:lumMod val="25000"/>
                </a:schemeClr>
              </a:solidFill>
              <a:latin typeface="SF Pro Display" pitchFamily="2" charset="0"/>
              <a:ea typeface="SF Pro Display" pitchFamily="2" charset="0"/>
            </a:endParaRPr>
          </a:p>
        </p:txBody>
      </p:sp>
      <p:sp>
        <p:nvSpPr>
          <p:cNvPr id="8" name="Rectangle 7">
            <a:extLst>
              <a:ext uri="{FF2B5EF4-FFF2-40B4-BE49-F238E27FC236}">
                <a16:creationId xmlns:a16="http://schemas.microsoft.com/office/drawing/2014/main" id="{53B6E321-E077-9CF9-3658-ECAF8697FDFE}"/>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18164368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ue and green chart&#10;&#10;Description automatically generated">
            <a:extLst>
              <a:ext uri="{FF2B5EF4-FFF2-40B4-BE49-F238E27FC236}">
                <a16:creationId xmlns:a16="http://schemas.microsoft.com/office/drawing/2014/main" id="{1AAB589E-C7A0-2F93-5D29-5EDC4A017A51}"/>
              </a:ext>
            </a:extLst>
          </p:cNvPr>
          <p:cNvPicPr>
            <a:picLocks noChangeAspect="1"/>
          </p:cNvPicPr>
          <p:nvPr/>
        </p:nvPicPr>
        <p:blipFill>
          <a:blip r:embed="rId3"/>
          <a:stretch>
            <a:fillRect/>
          </a:stretch>
        </p:blipFill>
        <p:spPr>
          <a:xfrm>
            <a:off x="120259" y="1484784"/>
            <a:ext cx="12071741" cy="4968552"/>
          </a:xfrm>
          <a:prstGeom prst="rect">
            <a:avLst/>
          </a:prstGeom>
        </p:spPr>
      </p:pic>
      <p:sp>
        <p:nvSpPr>
          <p:cNvPr id="11" name="TextBox 10">
            <a:extLst>
              <a:ext uri="{FF2B5EF4-FFF2-40B4-BE49-F238E27FC236}">
                <a16:creationId xmlns:a16="http://schemas.microsoft.com/office/drawing/2014/main" id="{3DF3C4C2-2373-C843-ECC9-291DF7A46167}"/>
              </a:ext>
            </a:extLst>
          </p:cNvPr>
          <p:cNvSpPr txBox="1"/>
          <p:nvPr/>
        </p:nvSpPr>
        <p:spPr>
          <a:xfrm>
            <a:off x="911424" y="360754"/>
            <a:ext cx="7488832" cy="369332"/>
          </a:xfrm>
          <a:prstGeom prst="rect">
            <a:avLst/>
          </a:prstGeom>
          <a:noFill/>
        </p:spPr>
        <p:txBody>
          <a:bodyPr wrap="square">
            <a:spAutoFit/>
          </a:bodyPr>
          <a:lstStyle/>
          <a:p>
            <a:endParaRPr lang="en-FI" dirty="0"/>
          </a:p>
        </p:txBody>
      </p:sp>
    </p:spTree>
    <p:extLst>
      <p:ext uri="{BB962C8B-B14F-4D97-AF65-F5344CB8AC3E}">
        <p14:creationId xmlns:p14="http://schemas.microsoft.com/office/powerpoint/2010/main" val="39468261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D53C-5775-EA9B-DD84-E6EED1C08FE1}"/>
              </a:ext>
            </a:extLst>
          </p:cNvPr>
          <p:cNvSpPr>
            <a:spLocks noGrp="1"/>
          </p:cNvSpPr>
          <p:nvPr>
            <p:ph type="title"/>
          </p:nvPr>
        </p:nvSpPr>
        <p:spPr>
          <a:xfrm>
            <a:off x="551384" y="332656"/>
            <a:ext cx="6120680" cy="1327735"/>
          </a:xfrm>
        </p:spPr>
        <p:txBody>
          <a:bodyPr/>
          <a:lstStyle/>
          <a:p>
            <a:r>
              <a:rPr lang="en-FI" dirty="0">
                <a:solidFill>
                  <a:schemeClr val="bg2">
                    <a:lumMod val="25000"/>
                  </a:schemeClr>
                </a:solidFill>
                <a:latin typeface="SF Pro Display" pitchFamily="2" charset="0"/>
                <a:ea typeface="SF Pro Display" pitchFamily="2" charset="0"/>
              </a:rPr>
              <a:t>Statistical Process Control (SPC) Charts</a:t>
            </a:r>
          </a:p>
        </p:txBody>
      </p:sp>
      <p:pic>
        <p:nvPicPr>
          <p:cNvPr id="9" name="Picture Placeholder 8" descr="A group of people writing on a whiteboard&#10;&#10;Description automatically generated">
            <a:extLst>
              <a:ext uri="{FF2B5EF4-FFF2-40B4-BE49-F238E27FC236}">
                <a16:creationId xmlns:a16="http://schemas.microsoft.com/office/drawing/2014/main" id="{8956A6DB-1387-5D21-C19A-E01C3048AF41}"/>
              </a:ext>
            </a:extLst>
          </p:cNvPr>
          <p:cNvPicPr>
            <a:picLocks noGrp="1" noChangeAspect="1"/>
          </p:cNvPicPr>
          <p:nvPr>
            <p:ph type="pic" idx="1"/>
          </p:nvPr>
        </p:nvPicPr>
        <p:blipFill>
          <a:blip r:embed="rId3"/>
          <a:srcRect l="25978" r="25978"/>
          <a:stretch>
            <a:fillRect/>
          </a:stretch>
        </p:blipFill>
        <p:spPr/>
      </p:pic>
      <p:sp>
        <p:nvSpPr>
          <p:cNvPr id="4" name="Text Placeholder 3">
            <a:extLst>
              <a:ext uri="{FF2B5EF4-FFF2-40B4-BE49-F238E27FC236}">
                <a16:creationId xmlns:a16="http://schemas.microsoft.com/office/drawing/2014/main" id="{24A0D5FA-3E67-95CA-C5EF-B2B457284D79}"/>
              </a:ext>
            </a:extLst>
          </p:cNvPr>
          <p:cNvSpPr>
            <a:spLocks noGrp="1"/>
          </p:cNvSpPr>
          <p:nvPr>
            <p:ph type="body" sz="half" idx="2"/>
          </p:nvPr>
        </p:nvSpPr>
        <p:spPr>
          <a:xfrm>
            <a:off x="551384" y="1772816"/>
            <a:ext cx="5832175" cy="4401184"/>
          </a:xfrm>
        </p:spPr>
        <p:txBody>
          <a:bodyPr>
            <a:normAutofit/>
          </a:bodyPr>
          <a:lstStyle/>
          <a:p>
            <a:pPr marL="0" indent="0">
              <a:lnSpc>
                <a:spcPct val="100000"/>
              </a:lnSpc>
              <a:buNone/>
            </a:pPr>
            <a:r>
              <a:rPr lang="en-GB" sz="1800" b="0" i="0" dirty="0">
                <a:solidFill>
                  <a:schemeClr val="bg2">
                    <a:lumMod val="25000"/>
                  </a:schemeClr>
                </a:solidFill>
                <a:effectLst/>
                <a:latin typeface="SF Pro Display" pitchFamily="2" charset="0"/>
                <a:ea typeface="SF Pro Display" pitchFamily="2" charset="0"/>
              </a:rPr>
              <a:t>A documented set of step-by-step instructions, guidelines, or protocols that outline how a specific task, process, or activity should be performed within an organization.</a:t>
            </a:r>
          </a:p>
          <a:p>
            <a:pPr marL="0" indent="0">
              <a:lnSpc>
                <a:spcPct val="100000"/>
              </a:lnSpc>
              <a:buNone/>
            </a:pPr>
            <a:endParaRPr lang="en-FI" sz="1800" dirty="0">
              <a:solidFill>
                <a:schemeClr val="bg2">
                  <a:lumMod val="25000"/>
                </a:schemeClr>
              </a:solidFill>
              <a:latin typeface="SF Pro Display" pitchFamily="2" charset="0"/>
              <a:ea typeface="SF Pro Display" pitchFamily="2" charset="0"/>
            </a:endParaRPr>
          </a:p>
        </p:txBody>
      </p:sp>
      <p:sp>
        <p:nvSpPr>
          <p:cNvPr id="7" name="TextBox 6">
            <a:extLst>
              <a:ext uri="{FF2B5EF4-FFF2-40B4-BE49-F238E27FC236}">
                <a16:creationId xmlns:a16="http://schemas.microsoft.com/office/drawing/2014/main" id="{1C20B83D-BB9F-868C-F9A8-C6067B27B745}"/>
              </a:ext>
            </a:extLst>
          </p:cNvPr>
          <p:cNvSpPr txBox="1"/>
          <p:nvPr/>
        </p:nvSpPr>
        <p:spPr>
          <a:xfrm>
            <a:off x="561410" y="2810067"/>
            <a:ext cx="5822622" cy="4031873"/>
          </a:xfrm>
          <a:prstGeom prst="rect">
            <a:avLst/>
          </a:prstGeom>
          <a:noFill/>
        </p:spPr>
        <p:txBody>
          <a:bodyPr wrap="square">
            <a:spAutoFit/>
          </a:bodyPr>
          <a:lstStyle/>
          <a:p>
            <a:pPr>
              <a:spcBef>
                <a:spcPts val="600"/>
              </a:spcBef>
            </a:pPr>
            <a:r>
              <a:rPr lang="en-FI" dirty="0">
                <a:solidFill>
                  <a:schemeClr val="bg2">
                    <a:lumMod val="25000"/>
                  </a:schemeClr>
                </a:solidFill>
                <a:latin typeface="SF Pro Display" pitchFamily="2" charset="0"/>
                <a:ea typeface="SF Pro Display" pitchFamily="2" charset="0"/>
              </a:rPr>
              <a:t>Any process has Causes of Variation known as: </a:t>
            </a:r>
          </a:p>
          <a:p>
            <a:pPr>
              <a:spcBef>
                <a:spcPts val="600"/>
              </a:spcBef>
            </a:pPr>
            <a:r>
              <a:rPr lang="en-FI" b="1" dirty="0">
                <a:solidFill>
                  <a:schemeClr val="bg2">
                    <a:lumMod val="25000"/>
                  </a:schemeClr>
                </a:solidFill>
                <a:latin typeface="SF Pro Display" pitchFamily="2" charset="0"/>
                <a:ea typeface="SF Pro Display" pitchFamily="2" charset="0"/>
              </a:rPr>
              <a:t>Common Causes</a:t>
            </a:r>
            <a:r>
              <a:rPr lang="en-FI" dirty="0">
                <a:solidFill>
                  <a:schemeClr val="bg2">
                    <a:lumMod val="25000"/>
                  </a:schemeClr>
                </a:solidFill>
                <a:latin typeface="SF Pro Display" pitchFamily="2" charset="0"/>
                <a:ea typeface="SF Pro Display" pitchFamily="2" charset="0"/>
              </a:rPr>
              <a:t>: natural variability</a:t>
            </a:r>
          </a:p>
          <a:p>
            <a:pPr>
              <a:spcBef>
                <a:spcPts val="600"/>
              </a:spcBef>
            </a:pPr>
            <a:r>
              <a:rPr lang="en-FI" b="1" dirty="0">
                <a:solidFill>
                  <a:schemeClr val="bg2">
                    <a:lumMod val="25000"/>
                  </a:schemeClr>
                </a:solidFill>
                <a:latin typeface="SF Pro Display" pitchFamily="2" charset="0"/>
                <a:ea typeface="SF Pro Display" pitchFamily="2" charset="0"/>
              </a:rPr>
              <a:t>Special Causes</a:t>
            </a:r>
            <a:r>
              <a:rPr lang="en-FI" dirty="0">
                <a:solidFill>
                  <a:schemeClr val="bg2">
                    <a:lumMod val="25000"/>
                  </a:schemeClr>
                </a:solidFill>
                <a:latin typeface="SF Pro Display" pitchFamily="2" charset="0"/>
                <a:ea typeface="SF Pro Display" pitchFamily="2" charset="0"/>
              </a:rPr>
              <a:t>: unnatural variability</a:t>
            </a:r>
          </a:p>
          <a:p>
            <a:pPr marL="742950" lvl="1" indent="-285750">
              <a:spcBef>
                <a:spcPts val="600"/>
              </a:spcBef>
              <a:buFont typeface="Arial" panose="020B0604020202020204" pitchFamily="34" charset="0"/>
              <a:buChar char="•"/>
            </a:pPr>
            <a:r>
              <a:rPr lang="en-FI" b="1" dirty="0">
                <a:solidFill>
                  <a:schemeClr val="bg2">
                    <a:lumMod val="25000"/>
                  </a:schemeClr>
                </a:solidFill>
                <a:latin typeface="SF Pro Display" pitchFamily="2" charset="0"/>
                <a:ea typeface="SF Pro Display" pitchFamily="2" charset="0"/>
              </a:rPr>
              <a:t>Assignable</a:t>
            </a:r>
            <a:r>
              <a:rPr lang="en-FI" dirty="0">
                <a:solidFill>
                  <a:schemeClr val="bg2">
                    <a:lumMod val="25000"/>
                  </a:schemeClr>
                </a:solidFill>
                <a:latin typeface="SF Pro Display" pitchFamily="2" charset="0"/>
                <a:ea typeface="SF Pro Display" pitchFamily="2" charset="0"/>
              </a:rPr>
              <a:t>: The reason for the detected variability</a:t>
            </a:r>
          </a:p>
          <a:p>
            <a:pPr marL="742950" lvl="1" indent="-285750">
              <a:spcBef>
                <a:spcPts val="600"/>
              </a:spcBef>
              <a:buFont typeface="Arial" panose="020B0604020202020204" pitchFamily="34" charset="0"/>
              <a:buChar char="•"/>
            </a:pPr>
            <a:r>
              <a:rPr lang="en-FI" b="1" dirty="0">
                <a:solidFill>
                  <a:schemeClr val="bg2">
                    <a:lumMod val="25000"/>
                  </a:schemeClr>
                </a:solidFill>
                <a:latin typeface="SF Pro Display" pitchFamily="2" charset="0"/>
                <a:ea typeface="SF Pro Display" pitchFamily="2" charset="0"/>
              </a:rPr>
              <a:t>Pattern Change</a:t>
            </a:r>
            <a:r>
              <a:rPr lang="en-FI" dirty="0">
                <a:solidFill>
                  <a:schemeClr val="bg2">
                    <a:lumMod val="25000"/>
                  </a:schemeClr>
                </a:solidFill>
                <a:latin typeface="SF Pro Display" pitchFamily="2" charset="0"/>
                <a:ea typeface="SF Pro Display" pitchFamily="2" charset="0"/>
              </a:rPr>
              <a:t>: The presence of trends or</a:t>
            </a:r>
          </a:p>
          <a:p>
            <a:pPr>
              <a:spcBef>
                <a:spcPts val="600"/>
              </a:spcBef>
            </a:pPr>
            <a:r>
              <a:rPr lang="en-FI" dirty="0">
                <a:solidFill>
                  <a:schemeClr val="bg2">
                    <a:lumMod val="25000"/>
                  </a:schemeClr>
                </a:solidFill>
                <a:latin typeface="SF Pro Display" pitchFamily="2" charset="0"/>
                <a:ea typeface="SF Pro Display" pitchFamily="2" charset="0"/>
              </a:rPr>
              <a:t>unusual patterns</a:t>
            </a:r>
          </a:p>
          <a:p>
            <a:pPr marL="285750" indent="-285750">
              <a:spcBef>
                <a:spcPts val="600"/>
              </a:spcBef>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SPC is a basic tool for monitoring and improving process variation.</a:t>
            </a:r>
          </a:p>
          <a:p>
            <a:pPr marL="285750" indent="-285750">
              <a:spcBef>
                <a:spcPts val="600"/>
              </a:spcBef>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SPC is used to detect the variation given by Special Causes and tells us if the process is "out of control", but it does NOT tell us why.</a:t>
            </a:r>
          </a:p>
          <a:p>
            <a:pPr marL="285750" indent="-285750">
              <a:spcBef>
                <a:spcPts val="600"/>
              </a:spcBef>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SPC is a visual management tool.</a:t>
            </a:r>
          </a:p>
        </p:txBody>
      </p:sp>
      <p:sp>
        <p:nvSpPr>
          <p:cNvPr id="10" name="Rectangle 9">
            <a:extLst>
              <a:ext uri="{FF2B5EF4-FFF2-40B4-BE49-F238E27FC236}">
                <a16:creationId xmlns:a16="http://schemas.microsoft.com/office/drawing/2014/main" id="{8627FFEB-5181-E367-A072-791B689D70E1}"/>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17011315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5DF12-CBCC-537D-2DD9-6A3D2E1FF383}"/>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Choosing the SPC charts</a:t>
            </a:r>
          </a:p>
        </p:txBody>
      </p:sp>
      <p:pic>
        <p:nvPicPr>
          <p:cNvPr id="7" name="Picture 6" descr="A diagram of a control chart&#10;&#10;Description automatically generated">
            <a:extLst>
              <a:ext uri="{FF2B5EF4-FFF2-40B4-BE49-F238E27FC236}">
                <a16:creationId xmlns:a16="http://schemas.microsoft.com/office/drawing/2014/main" id="{C00C7B1F-72C7-E1CB-88E8-CA8684772FEB}"/>
              </a:ext>
            </a:extLst>
          </p:cNvPr>
          <p:cNvPicPr>
            <a:picLocks noChangeAspect="1"/>
          </p:cNvPicPr>
          <p:nvPr/>
        </p:nvPicPr>
        <p:blipFill>
          <a:blip r:embed="rId3"/>
          <a:stretch>
            <a:fillRect/>
          </a:stretch>
        </p:blipFill>
        <p:spPr>
          <a:xfrm>
            <a:off x="1631504" y="1516375"/>
            <a:ext cx="8640960" cy="4880346"/>
          </a:xfrm>
          <a:prstGeom prst="rect">
            <a:avLst/>
          </a:prstGeom>
        </p:spPr>
      </p:pic>
    </p:spTree>
    <p:extLst>
      <p:ext uri="{BB962C8B-B14F-4D97-AF65-F5344CB8AC3E}">
        <p14:creationId xmlns:p14="http://schemas.microsoft.com/office/powerpoint/2010/main" val="31644897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D53C-5775-EA9B-DD84-E6EED1C08FE1}"/>
              </a:ext>
            </a:extLst>
          </p:cNvPr>
          <p:cNvSpPr>
            <a:spLocks noGrp="1"/>
          </p:cNvSpPr>
          <p:nvPr>
            <p:ph type="title"/>
          </p:nvPr>
        </p:nvSpPr>
        <p:spPr/>
        <p:txBody>
          <a:bodyPr/>
          <a:lstStyle/>
          <a:p>
            <a:r>
              <a:rPr lang="en-FI" dirty="0">
                <a:solidFill>
                  <a:schemeClr val="bg2">
                    <a:lumMod val="25000"/>
                  </a:schemeClr>
                </a:solidFill>
                <a:latin typeface="SF Pro Display" pitchFamily="2" charset="0"/>
                <a:ea typeface="SF Pro Display" pitchFamily="2" charset="0"/>
              </a:rPr>
              <a:t>Standard Operating Procedure (SOP)</a:t>
            </a:r>
          </a:p>
        </p:txBody>
      </p:sp>
      <p:pic>
        <p:nvPicPr>
          <p:cNvPr id="11" name="Picture Placeholder 10" descr="A yellow circle with black text&#10;&#10;Description automatically generated">
            <a:extLst>
              <a:ext uri="{FF2B5EF4-FFF2-40B4-BE49-F238E27FC236}">
                <a16:creationId xmlns:a16="http://schemas.microsoft.com/office/drawing/2014/main" id="{76D9F7BE-2BA7-B643-A036-AB6D5125A5AA}"/>
              </a:ext>
            </a:extLst>
          </p:cNvPr>
          <p:cNvPicPr>
            <a:picLocks noGrp="1" noChangeAspect="1"/>
          </p:cNvPicPr>
          <p:nvPr>
            <p:ph type="pic" idx="1"/>
          </p:nvPr>
        </p:nvPicPr>
        <p:blipFill>
          <a:blip r:embed="rId3"/>
          <a:srcRect l="27979" r="27979"/>
          <a:stretch>
            <a:fillRect/>
          </a:stretch>
        </p:blipFill>
        <p:spPr/>
      </p:pic>
      <p:sp>
        <p:nvSpPr>
          <p:cNvPr id="7" name="TextBox 6">
            <a:extLst>
              <a:ext uri="{FF2B5EF4-FFF2-40B4-BE49-F238E27FC236}">
                <a16:creationId xmlns:a16="http://schemas.microsoft.com/office/drawing/2014/main" id="{9EEFFC24-F93D-E881-A3BA-C6757E46D0B6}"/>
              </a:ext>
            </a:extLst>
          </p:cNvPr>
          <p:cNvSpPr txBox="1"/>
          <p:nvPr/>
        </p:nvSpPr>
        <p:spPr>
          <a:xfrm>
            <a:off x="560514" y="1836731"/>
            <a:ext cx="5895526" cy="4585871"/>
          </a:xfrm>
          <a:prstGeom prst="rect">
            <a:avLst/>
          </a:prstGeom>
          <a:noFill/>
        </p:spPr>
        <p:txBody>
          <a:bodyPr wrap="square">
            <a:spAutoFit/>
          </a:bodyPr>
          <a:lstStyle/>
          <a:p>
            <a:pPr algn="l">
              <a:spcBef>
                <a:spcPts val="600"/>
              </a:spcBef>
              <a:spcAft>
                <a:spcPts val="600"/>
              </a:spcAft>
            </a:pPr>
            <a:r>
              <a:rPr lang="en-GB" b="1" i="0" dirty="0">
                <a:solidFill>
                  <a:srgbClr val="374151"/>
                </a:solidFill>
                <a:effectLst/>
                <a:latin typeface="SF Pro Display" pitchFamily="2" charset="0"/>
                <a:ea typeface="SF Pro Display" pitchFamily="2" charset="0"/>
              </a:rPr>
              <a:t>How it Works:</a:t>
            </a:r>
            <a:endParaRPr lang="en-GB" b="0" i="0" dirty="0">
              <a:solidFill>
                <a:srgbClr val="374151"/>
              </a:solidFill>
              <a:effectLst/>
              <a:latin typeface="SF Pro Display" pitchFamily="2" charset="0"/>
              <a:ea typeface="SF Pro Display" pitchFamily="2" charset="0"/>
            </a:endParaRPr>
          </a:p>
          <a:p>
            <a:pPr algn="l">
              <a:spcBef>
                <a:spcPts val="600"/>
              </a:spcBef>
              <a:spcAft>
                <a:spcPts val="600"/>
              </a:spcAft>
              <a:buFont typeface="+mj-lt"/>
              <a:buAutoNum type="arabicPeriod"/>
            </a:pPr>
            <a:r>
              <a:rPr lang="en-GB" b="1" i="0" dirty="0">
                <a:solidFill>
                  <a:srgbClr val="374151"/>
                </a:solidFill>
                <a:effectLst/>
                <a:latin typeface="SF Pro Display" pitchFamily="2" charset="0"/>
                <a:ea typeface="SF Pro Display" pitchFamily="2" charset="0"/>
              </a:rPr>
              <a:t> Documentation:</a:t>
            </a:r>
            <a:r>
              <a:rPr lang="en-GB" b="0" i="0" dirty="0">
                <a:solidFill>
                  <a:srgbClr val="374151"/>
                </a:solidFill>
                <a:effectLst/>
                <a:latin typeface="SF Pro Display" pitchFamily="2" charset="0"/>
                <a:ea typeface="SF Pro Display" pitchFamily="2" charset="0"/>
              </a:rPr>
              <a:t> step-by-step instructions for carrying out a process. It includes details on roles, responsibilities, required resources, and specific actions to be taken.</a:t>
            </a:r>
          </a:p>
          <a:p>
            <a:pPr algn="l">
              <a:spcBef>
                <a:spcPts val="600"/>
              </a:spcBef>
              <a:spcAft>
                <a:spcPts val="600"/>
              </a:spcAft>
              <a:buFont typeface="+mj-lt"/>
              <a:buAutoNum type="arabicPeriod"/>
            </a:pPr>
            <a:r>
              <a:rPr lang="en-GB" b="1" i="0" dirty="0">
                <a:solidFill>
                  <a:srgbClr val="374151"/>
                </a:solidFill>
                <a:effectLst/>
                <a:latin typeface="SF Pro Display" pitchFamily="2" charset="0"/>
                <a:ea typeface="SF Pro Display" pitchFamily="2" charset="0"/>
              </a:rPr>
              <a:t>Training:</a:t>
            </a:r>
            <a:r>
              <a:rPr lang="en-GB" b="0" i="0" dirty="0">
                <a:solidFill>
                  <a:srgbClr val="374151"/>
                </a:solidFill>
                <a:effectLst/>
                <a:latin typeface="SF Pro Display" pitchFamily="2" charset="0"/>
                <a:ea typeface="SF Pro Display" pitchFamily="2" charset="0"/>
              </a:rPr>
              <a:t> training new employees or team members. They help ensure that everyone is trained consistently and follows the same procedures.</a:t>
            </a:r>
          </a:p>
          <a:p>
            <a:pPr algn="l">
              <a:spcBef>
                <a:spcPts val="600"/>
              </a:spcBef>
              <a:spcAft>
                <a:spcPts val="600"/>
              </a:spcAft>
              <a:buFont typeface="+mj-lt"/>
              <a:buAutoNum type="arabicPeriod"/>
            </a:pPr>
            <a:r>
              <a:rPr lang="en-GB" b="1" i="0" dirty="0">
                <a:solidFill>
                  <a:srgbClr val="374151"/>
                </a:solidFill>
                <a:effectLst/>
                <a:latin typeface="SF Pro Display" pitchFamily="2" charset="0"/>
                <a:ea typeface="SF Pro Display" pitchFamily="2" charset="0"/>
              </a:rPr>
              <a:t>Consistency:</a:t>
            </a:r>
            <a:r>
              <a:rPr lang="en-GB" b="0" i="0" dirty="0">
                <a:solidFill>
                  <a:srgbClr val="374151"/>
                </a:solidFill>
                <a:effectLst/>
                <a:latin typeface="SF Pro Display" pitchFamily="2" charset="0"/>
                <a:ea typeface="SF Pro Display" pitchFamily="2" charset="0"/>
              </a:rPr>
              <a:t> maintain consistency and reduce variations in process execution. This consistency contributes to improved quality and reduced errors.</a:t>
            </a:r>
          </a:p>
          <a:p>
            <a:pPr algn="l">
              <a:spcBef>
                <a:spcPts val="600"/>
              </a:spcBef>
              <a:spcAft>
                <a:spcPts val="600"/>
              </a:spcAft>
              <a:buFont typeface="+mj-lt"/>
              <a:buAutoNum type="arabicPeriod"/>
            </a:pPr>
            <a:r>
              <a:rPr lang="en-GB" b="1" i="0" dirty="0">
                <a:solidFill>
                  <a:srgbClr val="374151"/>
                </a:solidFill>
                <a:effectLst/>
                <a:latin typeface="SF Pro Display" pitchFamily="2" charset="0"/>
                <a:ea typeface="SF Pro Display" pitchFamily="2" charset="0"/>
              </a:rPr>
              <a:t>Reference:</a:t>
            </a:r>
            <a:r>
              <a:rPr lang="en-GB" b="0" i="0" dirty="0">
                <a:solidFill>
                  <a:srgbClr val="374151"/>
                </a:solidFill>
                <a:effectLst/>
                <a:latin typeface="SF Pro Display" pitchFamily="2" charset="0"/>
                <a:ea typeface="SF Pro Display" pitchFamily="2" charset="0"/>
              </a:rPr>
              <a:t> SOPs serve as a reference for employees to consult when performing a task. They can refer to the document for guidance, reducing the need for constant supervision.</a:t>
            </a:r>
          </a:p>
        </p:txBody>
      </p:sp>
      <p:sp>
        <p:nvSpPr>
          <p:cNvPr id="13" name="Rectangle 12">
            <a:extLst>
              <a:ext uri="{FF2B5EF4-FFF2-40B4-BE49-F238E27FC236}">
                <a16:creationId xmlns:a16="http://schemas.microsoft.com/office/drawing/2014/main" id="{64A006DC-D99F-B853-F332-E5D8EBE9E725}"/>
              </a:ext>
            </a:extLst>
          </p:cNvPr>
          <p:cNvSpPr/>
          <p:nvPr/>
        </p:nvSpPr>
        <p:spPr>
          <a:xfrm>
            <a:off x="6672064" y="0"/>
            <a:ext cx="5519936" cy="6858000"/>
          </a:xfrm>
          <a:prstGeom prst="rect">
            <a:avLst/>
          </a:prstGeom>
          <a:solidFill>
            <a:srgbClr val="87DBFC">
              <a:alpha val="4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dirty="0"/>
          </a:p>
        </p:txBody>
      </p:sp>
    </p:spTree>
    <p:extLst>
      <p:ext uri="{BB962C8B-B14F-4D97-AF65-F5344CB8AC3E}">
        <p14:creationId xmlns:p14="http://schemas.microsoft.com/office/powerpoint/2010/main" val="26341044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65914-2AE3-DC8B-36BA-6F4CC254FD8D}"/>
              </a:ext>
            </a:extLst>
          </p:cNvPr>
          <p:cNvSpPr>
            <a:spLocks noGrp="1"/>
          </p:cNvSpPr>
          <p:nvPr>
            <p:ph type="title"/>
          </p:nvPr>
        </p:nvSpPr>
        <p:spPr/>
        <p:txBody>
          <a:bodyPr/>
          <a:lstStyle/>
          <a:p>
            <a:r>
              <a:rPr lang="en-GB" sz="3200" b="1" i="0" dirty="0">
                <a:solidFill>
                  <a:srgbClr val="374151"/>
                </a:solidFill>
                <a:effectLst/>
                <a:latin typeface="SF Pro Display" pitchFamily="2" charset="0"/>
                <a:ea typeface="SF Pro Display" pitchFamily="2" charset="0"/>
              </a:rPr>
              <a:t>Best Format for an SOP</a:t>
            </a:r>
            <a:endParaRPr lang="en-FI" dirty="0"/>
          </a:p>
        </p:txBody>
      </p:sp>
      <p:sp>
        <p:nvSpPr>
          <p:cNvPr id="4" name="Text Placeholder 3">
            <a:extLst>
              <a:ext uri="{FF2B5EF4-FFF2-40B4-BE49-F238E27FC236}">
                <a16:creationId xmlns:a16="http://schemas.microsoft.com/office/drawing/2014/main" id="{401ED65B-6B32-1613-458B-F08397032B0C}"/>
              </a:ext>
            </a:extLst>
          </p:cNvPr>
          <p:cNvSpPr>
            <a:spLocks noGrp="1"/>
          </p:cNvSpPr>
          <p:nvPr>
            <p:ph type="body" sz="half" idx="2"/>
          </p:nvPr>
        </p:nvSpPr>
        <p:spPr>
          <a:xfrm>
            <a:off x="549018" y="2132856"/>
            <a:ext cx="11089232" cy="4896544"/>
          </a:xfrm>
        </p:spPr>
        <p:txBody>
          <a:bodyPr numCol="2" spcCol="360000">
            <a:noAutofit/>
          </a:bodyPr>
          <a:lstStyle/>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Title:</a:t>
            </a:r>
            <a:r>
              <a:rPr lang="en-GB" sz="1800" b="0" i="0" dirty="0">
                <a:solidFill>
                  <a:srgbClr val="374151"/>
                </a:solidFill>
                <a:effectLst/>
                <a:latin typeface="SF Pro Display" pitchFamily="2" charset="0"/>
                <a:ea typeface="SF Pro Display" pitchFamily="2" charset="0"/>
              </a:rPr>
              <a:t> Clearly state the name of the process or task the SOP is addressing.</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Objective:</a:t>
            </a:r>
            <a:r>
              <a:rPr lang="en-GB" sz="1800" b="0" i="0" dirty="0">
                <a:solidFill>
                  <a:srgbClr val="374151"/>
                </a:solidFill>
                <a:effectLst/>
                <a:latin typeface="SF Pro Display" pitchFamily="2" charset="0"/>
                <a:ea typeface="SF Pro Display" pitchFamily="2" charset="0"/>
              </a:rPr>
              <a:t> Explain the purpose of the process and what the desired outcome is.</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Scope:</a:t>
            </a:r>
            <a:r>
              <a:rPr lang="en-GB" sz="1800" b="0" i="0" dirty="0">
                <a:solidFill>
                  <a:srgbClr val="374151"/>
                </a:solidFill>
                <a:effectLst/>
                <a:latin typeface="SF Pro Display" pitchFamily="2" charset="0"/>
                <a:ea typeface="SF Pro Display" pitchFamily="2" charset="0"/>
              </a:rPr>
              <a:t> Define the boundaries of the process and what is covered by the SOP.</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Step-by-Step Instructions:</a:t>
            </a:r>
            <a:r>
              <a:rPr lang="en-GB" sz="1800" b="0" i="0" dirty="0">
                <a:solidFill>
                  <a:srgbClr val="374151"/>
                </a:solidFill>
                <a:effectLst/>
                <a:latin typeface="SF Pro Display" pitchFamily="2" charset="0"/>
                <a:ea typeface="SF Pro Display" pitchFamily="2" charset="0"/>
              </a:rPr>
              <a:t> Provide a detailed breakdown of each step in the process, including what needs to be done, who is responsible, and any required resources.</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Visual Aids:</a:t>
            </a:r>
            <a:r>
              <a:rPr lang="en-GB" sz="1800" b="0" i="0" dirty="0">
                <a:solidFill>
                  <a:srgbClr val="374151"/>
                </a:solidFill>
                <a:effectLst/>
                <a:latin typeface="SF Pro Display" pitchFamily="2" charset="0"/>
                <a:ea typeface="SF Pro Display" pitchFamily="2" charset="0"/>
              </a:rPr>
              <a:t> Incorporate diagrams, flowcharts, or images to enhance understanding, especially for complex processes.</a:t>
            </a:r>
          </a:p>
          <a:p>
            <a:pPr algn="l">
              <a:lnSpc>
                <a:spcPct val="100000"/>
              </a:lnSpc>
              <a:buFont typeface="+mj-lt"/>
              <a:buAutoNum type="arabicPeriod"/>
            </a:pPr>
            <a:endParaRPr lang="en-GB" sz="1800" b="1" i="0" dirty="0">
              <a:solidFill>
                <a:srgbClr val="374151"/>
              </a:solidFill>
              <a:effectLst/>
              <a:latin typeface="SF Pro Display" pitchFamily="2" charset="0"/>
              <a:ea typeface="SF Pro Display" pitchFamily="2" charset="0"/>
            </a:endParaRP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Roles and Responsibilities:</a:t>
            </a:r>
            <a:r>
              <a:rPr lang="en-GB" sz="1800" b="0" i="0" dirty="0">
                <a:solidFill>
                  <a:srgbClr val="374151"/>
                </a:solidFill>
                <a:effectLst/>
                <a:latin typeface="SF Pro Display" pitchFamily="2" charset="0"/>
                <a:ea typeface="SF Pro Display" pitchFamily="2" charset="0"/>
              </a:rPr>
              <a:t> Clearly define the roles of each team member involved in the process.</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Safety Considerations:</a:t>
            </a:r>
            <a:r>
              <a:rPr lang="en-GB" sz="1800" b="0" i="0" dirty="0">
                <a:solidFill>
                  <a:srgbClr val="374151"/>
                </a:solidFill>
                <a:effectLst/>
                <a:latin typeface="SF Pro Display" pitchFamily="2" charset="0"/>
                <a:ea typeface="SF Pro Display" pitchFamily="2" charset="0"/>
              </a:rPr>
              <a:t> Include any safety precautions that need to be followed during the process.</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References:</a:t>
            </a:r>
            <a:r>
              <a:rPr lang="en-GB" sz="1800" b="0" i="0" dirty="0">
                <a:solidFill>
                  <a:srgbClr val="374151"/>
                </a:solidFill>
                <a:effectLst/>
                <a:latin typeface="SF Pro Display" pitchFamily="2" charset="0"/>
                <a:ea typeface="SF Pro Display" pitchFamily="2" charset="0"/>
              </a:rPr>
              <a:t> Cite any relevant documents, guidelines, or regulations that should be consulted.</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Approval and Revision History:</a:t>
            </a:r>
            <a:r>
              <a:rPr lang="en-GB" sz="1800" b="0" i="0" dirty="0">
                <a:solidFill>
                  <a:srgbClr val="374151"/>
                </a:solidFill>
                <a:effectLst/>
                <a:latin typeface="SF Pro Display" pitchFamily="2" charset="0"/>
                <a:ea typeface="SF Pro Display" pitchFamily="2" charset="0"/>
              </a:rPr>
              <a:t> Indicate who has approved the SOP and provide a record of any updates or revisions.</a:t>
            </a:r>
          </a:p>
          <a:p>
            <a:pPr algn="l">
              <a:lnSpc>
                <a:spcPct val="100000"/>
              </a:lnSpc>
              <a:buFont typeface="+mj-lt"/>
              <a:buAutoNum type="arabicPeriod"/>
            </a:pPr>
            <a:r>
              <a:rPr lang="en-GB" sz="1800" b="1" i="0" dirty="0">
                <a:solidFill>
                  <a:srgbClr val="374151"/>
                </a:solidFill>
                <a:effectLst/>
                <a:latin typeface="SF Pro Display" pitchFamily="2" charset="0"/>
                <a:ea typeface="SF Pro Display" pitchFamily="2" charset="0"/>
              </a:rPr>
              <a:t>Contact Information:</a:t>
            </a:r>
            <a:r>
              <a:rPr lang="en-GB" sz="1800" b="0" i="0" dirty="0">
                <a:solidFill>
                  <a:srgbClr val="374151"/>
                </a:solidFill>
                <a:effectLst/>
                <a:latin typeface="SF Pro Display" pitchFamily="2" charset="0"/>
                <a:ea typeface="SF Pro Display" pitchFamily="2" charset="0"/>
              </a:rPr>
              <a:t> Include contact information for questions or clarifications.</a:t>
            </a:r>
          </a:p>
          <a:p>
            <a:pPr>
              <a:lnSpc>
                <a:spcPct val="100000"/>
              </a:lnSpc>
            </a:pPr>
            <a:endParaRPr lang="en-FI" sz="1800" dirty="0">
              <a:latin typeface="SF Pro Display" pitchFamily="2" charset="0"/>
              <a:ea typeface="SF Pro Display" pitchFamily="2" charset="0"/>
            </a:endParaRPr>
          </a:p>
        </p:txBody>
      </p:sp>
      <p:sp>
        <p:nvSpPr>
          <p:cNvPr id="7" name="TextBox 6">
            <a:extLst>
              <a:ext uri="{FF2B5EF4-FFF2-40B4-BE49-F238E27FC236}">
                <a16:creationId xmlns:a16="http://schemas.microsoft.com/office/drawing/2014/main" id="{AF83144D-7273-E3CD-4A57-E9E586F4D6DA}"/>
              </a:ext>
            </a:extLst>
          </p:cNvPr>
          <p:cNvSpPr txBox="1"/>
          <p:nvPr/>
        </p:nvSpPr>
        <p:spPr>
          <a:xfrm>
            <a:off x="549018" y="1193209"/>
            <a:ext cx="6102220" cy="646331"/>
          </a:xfrm>
          <a:prstGeom prst="rect">
            <a:avLst/>
          </a:prstGeom>
          <a:noFill/>
        </p:spPr>
        <p:txBody>
          <a:bodyPr wrap="square">
            <a:spAutoFit/>
          </a:bodyPr>
          <a:lstStyle/>
          <a:p>
            <a:pPr marL="0" indent="0" algn="l">
              <a:lnSpc>
                <a:spcPct val="100000"/>
              </a:lnSpc>
              <a:buNone/>
            </a:pPr>
            <a:r>
              <a:rPr lang="en-GB" sz="1800" b="0" i="0" dirty="0">
                <a:solidFill>
                  <a:srgbClr val="374151"/>
                </a:solidFill>
                <a:effectLst/>
                <a:latin typeface="SF Pro Display" pitchFamily="2" charset="0"/>
                <a:ea typeface="SF Pro Display" pitchFamily="2" charset="0"/>
              </a:rPr>
              <a:t>An effective SOP should be clear, concise, and easy to understand. It should include the following elements:</a:t>
            </a:r>
          </a:p>
        </p:txBody>
      </p:sp>
    </p:spTree>
    <p:extLst>
      <p:ext uri="{BB962C8B-B14F-4D97-AF65-F5344CB8AC3E}">
        <p14:creationId xmlns:p14="http://schemas.microsoft.com/office/powerpoint/2010/main" val="13615292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C953582E-6890-B17C-E5AE-3D7A50D2973C}"/>
              </a:ext>
            </a:extLst>
          </p:cNvPr>
          <p:cNvSpPr/>
          <p:nvPr/>
        </p:nvSpPr>
        <p:spPr>
          <a:xfrm>
            <a:off x="1415480" y="2293708"/>
            <a:ext cx="2952328" cy="3871596"/>
          </a:xfrm>
          <a:prstGeom prst="roundRect">
            <a:avLst>
              <a:gd name="adj" fmla="val 370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br>
              <a:rPr lang="en-FI" dirty="0"/>
            </a:br>
            <a:r>
              <a:rPr lang="en-FI" b="1" dirty="0">
                <a:solidFill>
                  <a:schemeClr val="bg2">
                    <a:lumMod val="25000"/>
                  </a:schemeClr>
                </a:solidFill>
                <a:latin typeface="SF Pro Display" pitchFamily="2" charset="0"/>
                <a:ea typeface="SF Pro Display" pitchFamily="2" charset="0"/>
              </a:rPr>
              <a:t>Use Case</a:t>
            </a:r>
            <a:r>
              <a:rPr lang="en-FI" dirty="0">
                <a:solidFill>
                  <a:schemeClr val="bg2">
                    <a:lumMod val="25000"/>
                  </a:schemeClr>
                </a:solidFill>
                <a:latin typeface="SF Pro Display" pitchFamily="2" charset="0"/>
                <a:ea typeface="SF Pro Display" pitchFamily="2" charset="0"/>
              </a:rPr>
              <a:t>:</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taightforward</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mall scope</a:t>
            </a:r>
          </a:p>
          <a:p>
            <a:pPr marL="285750" indent="-285750">
              <a:buFont typeface="Arial" panose="020B0604020202020204" pitchFamily="34" charset="0"/>
              <a:buChar char="•"/>
            </a:pPr>
            <a:endParaRPr lang="en-FI" dirty="0">
              <a:solidFill>
                <a:schemeClr val="bg2">
                  <a:lumMod val="25000"/>
                </a:schemeClr>
              </a:solidFill>
              <a:latin typeface="SF Pro Display" pitchFamily="2" charset="0"/>
              <a:ea typeface="SF Pro Display" pitchFamily="2" charset="0"/>
            </a:endParaRPr>
          </a:p>
          <a:p>
            <a:r>
              <a:rPr lang="en-FI" b="1" dirty="0">
                <a:solidFill>
                  <a:schemeClr val="bg2">
                    <a:lumMod val="25000"/>
                  </a:schemeClr>
                </a:solidFill>
                <a:latin typeface="SF Pro Display" pitchFamily="2" charset="0"/>
                <a:ea typeface="SF Pro Display" pitchFamily="2" charset="0"/>
              </a:rPr>
              <a:t>Components</a:t>
            </a:r>
            <a:r>
              <a:rPr lang="en-FI" dirty="0">
                <a:solidFill>
                  <a:schemeClr val="bg2">
                    <a:lumMod val="25000"/>
                  </a:schemeClr>
                </a:solidFill>
                <a:latin typeface="SF Pro Display" pitchFamily="2" charset="0"/>
                <a:ea typeface="SF Pro Display" pitchFamily="2" charset="0"/>
              </a:rPr>
              <a:t>:</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tatement of purpose or introduction</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ummary or overview</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D</a:t>
            </a:r>
            <a:r>
              <a:rPr lang="en-FI" dirty="0">
                <a:solidFill>
                  <a:schemeClr val="bg2">
                    <a:lumMod val="25000"/>
                  </a:schemeClr>
                </a:solidFill>
                <a:latin typeface="SF Pro Display" pitchFamily="2" charset="0"/>
                <a:ea typeface="SF Pro Display" pitchFamily="2" charset="0"/>
              </a:rPr>
              <a:t>etails or step by step instructions</a:t>
            </a: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3-5 sections</a:t>
            </a: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Responsible  </a:t>
            </a:r>
          </a:p>
        </p:txBody>
      </p:sp>
      <p:sp>
        <p:nvSpPr>
          <p:cNvPr id="7" name="Rounded Rectangle 6">
            <a:extLst>
              <a:ext uri="{FF2B5EF4-FFF2-40B4-BE49-F238E27FC236}">
                <a16:creationId xmlns:a16="http://schemas.microsoft.com/office/drawing/2014/main" id="{D009C476-507D-0741-BADC-97989870C15A}"/>
              </a:ext>
            </a:extLst>
          </p:cNvPr>
          <p:cNvSpPr/>
          <p:nvPr/>
        </p:nvSpPr>
        <p:spPr>
          <a:xfrm>
            <a:off x="4655840" y="2310544"/>
            <a:ext cx="2952328" cy="3871596"/>
          </a:xfrm>
          <a:prstGeom prst="roundRect">
            <a:avLst>
              <a:gd name="adj" fmla="val 370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FI" b="1" dirty="0">
                <a:solidFill>
                  <a:schemeClr val="bg2">
                    <a:lumMod val="25000"/>
                  </a:schemeClr>
                </a:solidFill>
                <a:latin typeface="SF Pro Display" pitchFamily="2" charset="0"/>
                <a:ea typeface="SF Pro Display" pitchFamily="2" charset="0"/>
              </a:rPr>
              <a:t>Use Case:</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Complex</a:t>
            </a:r>
            <a:endParaRPr lang="en-FI" dirty="0">
              <a:solidFill>
                <a:schemeClr val="bg2">
                  <a:lumMod val="25000"/>
                </a:schemeClr>
              </a:solidFill>
              <a:latin typeface="SF Pro Display" pitchFamily="2" charset="0"/>
              <a:ea typeface="SF Pro Display" pitchFamily="2" charset="0"/>
            </a:endParaRP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Large scope</a:t>
            </a:r>
          </a:p>
          <a:p>
            <a:pPr marL="285750" indent="-285750">
              <a:buFont typeface="Arial" panose="020B0604020202020204" pitchFamily="34" charset="0"/>
              <a:buChar char="•"/>
            </a:pPr>
            <a:endParaRPr lang="en-FI" dirty="0">
              <a:solidFill>
                <a:schemeClr val="bg2">
                  <a:lumMod val="25000"/>
                </a:schemeClr>
              </a:solidFill>
              <a:latin typeface="SF Pro Display" pitchFamily="2" charset="0"/>
              <a:ea typeface="SF Pro Display" pitchFamily="2" charset="0"/>
            </a:endParaRPr>
          </a:p>
          <a:p>
            <a:r>
              <a:rPr lang="en-FI" b="1" dirty="0">
                <a:solidFill>
                  <a:schemeClr val="bg2">
                    <a:lumMod val="25000"/>
                  </a:schemeClr>
                </a:solidFill>
                <a:latin typeface="SF Pro Display" pitchFamily="2" charset="0"/>
                <a:ea typeface="SF Pro Display" pitchFamily="2" charset="0"/>
              </a:rPr>
              <a:t>Components</a:t>
            </a:r>
            <a:r>
              <a:rPr lang="en-FI" dirty="0">
                <a:solidFill>
                  <a:schemeClr val="bg2">
                    <a:lumMod val="25000"/>
                  </a:schemeClr>
                </a:solidFill>
                <a:latin typeface="SF Pro Display" pitchFamily="2" charset="0"/>
                <a:ea typeface="SF Pro Display" pitchFamily="2" charset="0"/>
              </a:rPr>
              <a:t>:</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tatement of purpose </a:t>
            </a: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Table of contents</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S</a:t>
            </a:r>
            <a:r>
              <a:rPr lang="en-FI" dirty="0">
                <a:solidFill>
                  <a:schemeClr val="bg2">
                    <a:lumMod val="25000"/>
                  </a:schemeClr>
                </a:solidFill>
                <a:latin typeface="SF Pro Display" pitchFamily="2" charset="0"/>
                <a:ea typeface="SF Pro Display" pitchFamily="2" charset="0"/>
              </a:rPr>
              <a:t>ummary or overview</a:t>
            </a:r>
          </a:p>
          <a:p>
            <a:pPr marL="285750" indent="-285750">
              <a:buFont typeface="Arial" panose="020B0604020202020204" pitchFamily="34" charset="0"/>
              <a:buChar char="•"/>
            </a:pPr>
            <a:r>
              <a:rPr lang="en-GB" dirty="0">
                <a:solidFill>
                  <a:schemeClr val="bg2">
                    <a:lumMod val="25000"/>
                  </a:schemeClr>
                </a:solidFill>
                <a:latin typeface="SF Pro Display" pitchFamily="2" charset="0"/>
                <a:ea typeface="SF Pro Display" pitchFamily="2" charset="0"/>
              </a:rPr>
              <a:t>D</a:t>
            </a:r>
            <a:r>
              <a:rPr lang="en-FI" dirty="0">
                <a:solidFill>
                  <a:schemeClr val="bg2">
                    <a:lumMod val="25000"/>
                  </a:schemeClr>
                </a:solidFill>
                <a:latin typeface="SF Pro Display" pitchFamily="2" charset="0"/>
                <a:ea typeface="SF Pro Display" pitchFamily="2" charset="0"/>
              </a:rPr>
              <a:t>etails or step by step instructions</a:t>
            </a: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Multiple sections</a:t>
            </a:r>
          </a:p>
          <a:p>
            <a:pPr marL="285750" indent="-285750">
              <a:buFont typeface="Arial" panose="020B0604020202020204" pitchFamily="34" charset="0"/>
              <a:buChar char="•"/>
            </a:pPr>
            <a:r>
              <a:rPr lang="en-FI" dirty="0">
                <a:solidFill>
                  <a:schemeClr val="bg2">
                    <a:lumMod val="25000"/>
                  </a:schemeClr>
                </a:solidFill>
                <a:latin typeface="SF Pro Display" pitchFamily="2" charset="0"/>
                <a:ea typeface="SF Pro Display" pitchFamily="2" charset="0"/>
              </a:rPr>
              <a:t>Responsible  </a:t>
            </a:r>
          </a:p>
        </p:txBody>
      </p:sp>
      <p:sp>
        <p:nvSpPr>
          <p:cNvPr id="8" name="Rounded Rectangle 7">
            <a:extLst>
              <a:ext uri="{FF2B5EF4-FFF2-40B4-BE49-F238E27FC236}">
                <a16:creationId xmlns:a16="http://schemas.microsoft.com/office/drawing/2014/main" id="{97358C95-7B07-D3B7-4E21-8FFD8237D0EF}"/>
              </a:ext>
            </a:extLst>
          </p:cNvPr>
          <p:cNvSpPr/>
          <p:nvPr/>
        </p:nvSpPr>
        <p:spPr>
          <a:xfrm>
            <a:off x="7896200" y="2293708"/>
            <a:ext cx="2952328" cy="3871596"/>
          </a:xfrm>
          <a:prstGeom prst="roundRect">
            <a:avLst>
              <a:gd name="adj" fmla="val 3709"/>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dirty="0"/>
          </a:p>
          <a:p>
            <a:r>
              <a:rPr lang="en-US" b="1" dirty="0">
                <a:solidFill>
                  <a:schemeClr val="bg2">
                    <a:lumMod val="25000"/>
                  </a:schemeClr>
                </a:solidFill>
                <a:latin typeface="SF Pro Display" pitchFamily="2" charset="0"/>
                <a:ea typeface="SF Pro Display" pitchFamily="2" charset="0"/>
              </a:rPr>
              <a:t>Use Case:</a:t>
            </a:r>
          </a:p>
          <a:p>
            <a:pPr marL="285750" indent="-285750">
              <a:buFont typeface="Arial" panose="020B0604020202020204" pitchFamily="34" charset="0"/>
              <a:buChar char="•"/>
            </a:pPr>
            <a:r>
              <a:rPr lang="en-US" dirty="0">
                <a:solidFill>
                  <a:schemeClr val="bg2">
                    <a:lumMod val="25000"/>
                  </a:schemeClr>
                </a:solidFill>
                <a:latin typeface="SF Pro Display" pitchFamily="2" charset="0"/>
                <a:ea typeface="SF Pro Display" pitchFamily="2" charset="0"/>
              </a:rPr>
              <a:t>Simple or complex</a:t>
            </a:r>
          </a:p>
          <a:p>
            <a:pPr marL="285750" indent="-285750">
              <a:buFont typeface="Arial" panose="020B0604020202020204" pitchFamily="34" charset="0"/>
              <a:buChar char="•"/>
            </a:pPr>
            <a:r>
              <a:rPr lang="en-US" dirty="0">
                <a:solidFill>
                  <a:schemeClr val="bg2">
                    <a:lumMod val="25000"/>
                  </a:schemeClr>
                </a:solidFill>
                <a:latin typeface="SF Pro Display" pitchFamily="2" charset="0"/>
                <a:ea typeface="SF Pro Display" pitchFamily="2" charset="0"/>
              </a:rPr>
              <a:t>Flexible scope</a:t>
            </a:r>
          </a:p>
          <a:p>
            <a:pPr marL="285750" indent="-285750">
              <a:buFont typeface="Arial" panose="020B0604020202020204" pitchFamily="34" charset="0"/>
              <a:buChar char="•"/>
            </a:pPr>
            <a:endParaRPr lang="en-US" dirty="0">
              <a:solidFill>
                <a:schemeClr val="bg2">
                  <a:lumMod val="25000"/>
                </a:schemeClr>
              </a:solidFill>
              <a:latin typeface="SF Pro Display" pitchFamily="2" charset="0"/>
              <a:ea typeface="SF Pro Display" pitchFamily="2" charset="0"/>
            </a:endParaRPr>
          </a:p>
          <a:p>
            <a:r>
              <a:rPr lang="en-US" b="1" dirty="0">
                <a:solidFill>
                  <a:schemeClr val="bg2">
                    <a:lumMod val="25000"/>
                  </a:schemeClr>
                </a:solidFill>
                <a:latin typeface="SF Pro Display" pitchFamily="2" charset="0"/>
                <a:ea typeface="SF Pro Display" pitchFamily="2" charset="0"/>
              </a:rPr>
              <a:t>Components</a:t>
            </a:r>
            <a:r>
              <a:rPr lang="en-US" dirty="0">
                <a:solidFill>
                  <a:schemeClr val="bg2">
                    <a:lumMod val="25000"/>
                  </a:schemeClr>
                </a:solidFill>
                <a:latin typeface="SF Pro Display" pitchFamily="2" charset="0"/>
                <a:ea typeface="SF Pro Display" pitchFamily="2" charset="0"/>
              </a:rPr>
              <a:t>:</a:t>
            </a:r>
          </a:p>
          <a:p>
            <a:pPr marL="285750" indent="-285750">
              <a:buFont typeface="Arial" panose="020B0604020202020204" pitchFamily="34" charset="0"/>
              <a:buChar char="•"/>
            </a:pPr>
            <a:r>
              <a:rPr lang="en-US" dirty="0">
                <a:solidFill>
                  <a:schemeClr val="bg2">
                    <a:lumMod val="25000"/>
                  </a:schemeClr>
                </a:solidFill>
                <a:latin typeface="SF Pro Display" pitchFamily="2" charset="0"/>
                <a:ea typeface="SF Pro Display" pitchFamily="2" charset="0"/>
              </a:rPr>
              <a:t>Statement of purpose or introduction</a:t>
            </a:r>
          </a:p>
          <a:p>
            <a:pPr marL="285750" indent="-285750">
              <a:buFont typeface="Arial" panose="020B0604020202020204" pitchFamily="34" charset="0"/>
              <a:buChar char="•"/>
            </a:pPr>
            <a:r>
              <a:rPr lang="en-US" dirty="0">
                <a:solidFill>
                  <a:schemeClr val="bg2">
                    <a:lumMod val="25000"/>
                  </a:schemeClr>
                </a:solidFill>
                <a:latin typeface="SF Pro Display" pitchFamily="2" charset="0"/>
                <a:ea typeface="SF Pro Display" pitchFamily="2" charset="0"/>
              </a:rPr>
              <a:t>Easy to follow flowchart or diagram</a:t>
            </a:r>
          </a:p>
          <a:p>
            <a:pPr marL="285750" indent="-285750">
              <a:buFont typeface="Arial" panose="020B0604020202020204" pitchFamily="34" charset="0"/>
              <a:buChar char="•"/>
            </a:pPr>
            <a:r>
              <a:rPr lang="en-US" dirty="0">
                <a:solidFill>
                  <a:schemeClr val="bg2">
                    <a:lumMod val="25000"/>
                  </a:schemeClr>
                </a:solidFill>
                <a:latin typeface="SF Pro Display" pitchFamily="2" charset="0"/>
                <a:ea typeface="SF Pro Display" pitchFamily="2" charset="0"/>
              </a:rPr>
              <a:t>Responsible  </a:t>
            </a:r>
          </a:p>
        </p:txBody>
      </p:sp>
      <p:sp>
        <p:nvSpPr>
          <p:cNvPr id="9" name="Rounded Rectangle 8">
            <a:extLst>
              <a:ext uri="{FF2B5EF4-FFF2-40B4-BE49-F238E27FC236}">
                <a16:creationId xmlns:a16="http://schemas.microsoft.com/office/drawing/2014/main" id="{220EAF7B-72AD-069F-FD8A-15091E22DA97}"/>
              </a:ext>
            </a:extLst>
          </p:cNvPr>
          <p:cNvSpPr/>
          <p:nvPr/>
        </p:nvSpPr>
        <p:spPr>
          <a:xfrm>
            <a:off x="1415480" y="1628800"/>
            <a:ext cx="2952328" cy="694860"/>
          </a:xfrm>
          <a:prstGeom prst="roundRect">
            <a:avLst>
              <a:gd name="adj" fmla="val 3709"/>
            </a:avLst>
          </a:prstGeom>
          <a:solidFill>
            <a:srgbClr val="87DB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2200" b="1" dirty="0">
                <a:latin typeface="SF Pro Display" pitchFamily="2" charset="0"/>
                <a:ea typeface="SF Pro Display" pitchFamily="2" charset="0"/>
              </a:rPr>
              <a:t>Simple</a:t>
            </a:r>
          </a:p>
        </p:txBody>
      </p:sp>
      <p:sp>
        <p:nvSpPr>
          <p:cNvPr id="10" name="Rounded Rectangle 9">
            <a:extLst>
              <a:ext uri="{FF2B5EF4-FFF2-40B4-BE49-F238E27FC236}">
                <a16:creationId xmlns:a16="http://schemas.microsoft.com/office/drawing/2014/main" id="{794CF4B8-CBFA-43CE-197B-8173675642EA}"/>
              </a:ext>
            </a:extLst>
          </p:cNvPr>
          <p:cNvSpPr/>
          <p:nvPr/>
        </p:nvSpPr>
        <p:spPr>
          <a:xfrm>
            <a:off x="4655840" y="1645636"/>
            <a:ext cx="2952328" cy="694860"/>
          </a:xfrm>
          <a:prstGeom prst="roundRect">
            <a:avLst>
              <a:gd name="adj" fmla="val 3709"/>
            </a:avLst>
          </a:prstGeom>
          <a:solidFill>
            <a:srgbClr val="87DB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2200" b="1" dirty="0">
                <a:latin typeface="SF Pro Display" pitchFamily="2" charset="0"/>
                <a:ea typeface="SF Pro Display" pitchFamily="2" charset="0"/>
              </a:rPr>
              <a:t>Hierarchical</a:t>
            </a:r>
          </a:p>
        </p:txBody>
      </p:sp>
      <p:sp>
        <p:nvSpPr>
          <p:cNvPr id="11" name="Rounded Rectangle 10">
            <a:extLst>
              <a:ext uri="{FF2B5EF4-FFF2-40B4-BE49-F238E27FC236}">
                <a16:creationId xmlns:a16="http://schemas.microsoft.com/office/drawing/2014/main" id="{518F2371-5917-55CD-5A5E-2BC848EF686D}"/>
              </a:ext>
            </a:extLst>
          </p:cNvPr>
          <p:cNvSpPr/>
          <p:nvPr/>
        </p:nvSpPr>
        <p:spPr>
          <a:xfrm>
            <a:off x="7896200" y="1628800"/>
            <a:ext cx="2952328" cy="694860"/>
          </a:xfrm>
          <a:prstGeom prst="roundRect">
            <a:avLst>
              <a:gd name="adj" fmla="val 3709"/>
            </a:avLst>
          </a:prstGeom>
          <a:solidFill>
            <a:srgbClr val="87DB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FI" sz="2200" b="1" dirty="0">
                <a:latin typeface="SF Pro Display" pitchFamily="2" charset="0"/>
                <a:ea typeface="SF Pro Display" pitchFamily="2" charset="0"/>
              </a:rPr>
              <a:t>Flowchart</a:t>
            </a:r>
          </a:p>
        </p:txBody>
      </p:sp>
      <p:sp>
        <p:nvSpPr>
          <p:cNvPr id="12" name="Title 1">
            <a:extLst>
              <a:ext uri="{FF2B5EF4-FFF2-40B4-BE49-F238E27FC236}">
                <a16:creationId xmlns:a16="http://schemas.microsoft.com/office/drawing/2014/main" id="{C1A300AE-BDB4-3A41-4808-E502DCEFE241}"/>
              </a:ext>
            </a:extLst>
          </p:cNvPr>
          <p:cNvSpPr>
            <a:spLocks noGrp="1"/>
          </p:cNvSpPr>
          <p:nvPr>
            <p:ph type="title"/>
          </p:nvPr>
        </p:nvSpPr>
        <p:spPr>
          <a:xfrm>
            <a:off x="3035660" y="301065"/>
            <a:ext cx="6120680" cy="1327735"/>
          </a:xfrm>
        </p:spPr>
        <p:txBody>
          <a:bodyPr/>
          <a:lstStyle/>
          <a:p>
            <a:r>
              <a:rPr lang="en-GB" sz="3200" b="1" i="0" dirty="0">
                <a:solidFill>
                  <a:srgbClr val="374151"/>
                </a:solidFill>
                <a:effectLst/>
                <a:latin typeface="SF Pro Display" pitchFamily="2" charset="0"/>
                <a:ea typeface="SF Pro Display" pitchFamily="2" charset="0"/>
              </a:rPr>
              <a:t>Choosing the SOP format</a:t>
            </a:r>
            <a:endParaRPr lang="en-FI" dirty="0"/>
          </a:p>
        </p:txBody>
      </p:sp>
    </p:spTree>
    <p:extLst>
      <p:ext uri="{BB962C8B-B14F-4D97-AF65-F5344CB8AC3E}">
        <p14:creationId xmlns:p14="http://schemas.microsoft.com/office/powerpoint/2010/main" val="19477524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23E5-328B-4F6A-A1EA-1F923F2BD878}"/>
              </a:ext>
            </a:extLst>
          </p:cNvPr>
          <p:cNvSpPr>
            <a:spLocks noGrp="1"/>
          </p:cNvSpPr>
          <p:nvPr>
            <p:ph type="title"/>
          </p:nvPr>
        </p:nvSpPr>
        <p:spPr>
          <a:xfrm>
            <a:off x="767408" y="426834"/>
            <a:ext cx="5791471" cy="1325563"/>
          </a:xfrm>
        </p:spPr>
        <p:txBody>
          <a:bodyPr/>
          <a:lstStyle/>
          <a:p>
            <a:r>
              <a:rPr lang="en-US" dirty="0"/>
              <a:t>About Viima</a:t>
            </a:r>
          </a:p>
        </p:txBody>
      </p:sp>
      <p:sp>
        <p:nvSpPr>
          <p:cNvPr id="3" name="Text Placeholder 2">
            <a:extLst>
              <a:ext uri="{FF2B5EF4-FFF2-40B4-BE49-F238E27FC236}">
                <a16:creationId xmlns:a16="http://schemas.microsoft.com/office/drawing/2014/main" id="{F5B1F90B-BFA4-45A7-BF40-F76FB823FC0C}"/>
              </a:ext>
            </a:extLst>
          </p:cNvPr>
          <p:cNvSpPr>
            <a:spLocks noGrp="1"/>
          </p:cNvSpPr>
          <p:nvPr>
            <p:ph type="body" sz="quarter" idx="10"/>
          </p:nvPr>
        </p:nvSpPr>
        <p:spPr>
          <a:xfrm>
            <a:off x="767408" y="1762682"/>
            <a:ext cx="5791471" cy="4402622"/>
          </a:xfrm>
        </p:spPr>
        <p:txBody>
          <a:bodyPr>
            <a:normAutofit/>
          </a:bodyPr>
          <a:lstStyle/>
          <a:p>
            <a:r>
              <a:rPr lang="en-US" sz="1600" dirty="0"/>
              <a:t>We’re on a mission to help organizations make more innovation happen.</a:t>
            </a:r>
          </a:p>
          <a:p>
            <a:r>
              <a:rPr lang="en-US" sz="1600" b="1" dirty="0"/>
              <a:t>Viima is the all-in-one innovation platform that helps you go from ideas to innovations</a:t>
            </a:r>
            <a:r>
              <a:rPr lang="en-US" sz="1600" dirty="0"/>
              <a:t>, every step of the way.</a:t>
            </a:r>
          </a:p>
          <a:p>
            <a:r>
              <a:rPr lang="en-US" sz="1600" dirty="0"/>
              <a:t>Getting started is fast and easy and the best part is that Viima is completely free for an unlimited number of users!</a:t>
            </a:r>
          </a:p>
          <a:p>
            <a:r>
              <a:rPr lang="en-US" sz="1600" dirty="0"/>
              <a:t>So, If you’re looking for a tool that can help you </a:t>
            </a:r>
            <a:r>
              <a:rPr lang="en-US" sz="1600" b="1" dirty="0"/>
              <a:t>run and manage all your continuous improvement processes with ease</a:t>
            </a:r>
            <a:r>
              <a:rPr lang="en-US" sz="1600" dirty="0"/>
              <a:t>, you can get started in as little as 5 minutes at </a:t>
            </a:r>
            <a:r>
              <a:rPr lang="en-US" sz="1600" dirty="0">
                <a:hlinkClick r:id="rId3"/>
              </a:rPr>
              <a:t>viima.com</a:t>
            </a:r>
            <a:r>
              <a:rPr lang="en-US" sz="1600" dirty="0"/>
              <a:t>.</a:t>
            </a:r>
          </a:p>
        </p:txBody>
      </p:sp>
      <p:sp>
        <p:nvSpPr>
          <p:cNvPr id="7" name="Rounded Rectangle 6">
            <a:hlinkClick r:id="rId3"/>
            <a:extLst>
              <a:ext uri="{FF2B5EF4-FFF2-40B4-BE49-F238E27FC236}">
                <a16:creationId xmlns:a16="http://schemas.microsoft.com/office/drawing/2014/main" id="{ABE7CDB6-836D-0B4D-8246-E88E186F9170}"/>
              </a:ext>
            </a:extLst>
          </p:cNvPr>
          <p:cNvSpPr/>
          <p:nvPr/>
        </p:nvSpPr>
        <p:spPr>
          <a:xfrm>
            <a:off x="767408" y="4725144"/>
            <a:ext cx="3168352" cy="72008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a:t>START FOR FREE</a:t>
            </a:r>
          </a:p>
        </p:txBody>
      </p:sp>
      <p:grpSp>
        <p:nvGrpSpPr>
          <p:cNvPr id="5" name="Group 4">
            <a:extLst>
              <a:ext uri="{FF2B5EF4-FFF2-40B4-BE49-F238E27FC236}">
                <a16:creationId xmlns:a16="http://schemas.microsoft.com/office/drawing/2014/main" id="{111B8637-403A-C56B-7F10-E33046127724}"/>
              </a:ext>
            </a:extLst>
          </p:cNvPr>
          <p:cNvGrpSpPr/>
          <p:nvPr/>
        </p:nvGrpSpPr>
        <p:grpSpPr>
          <a:xfrm>
            <a:off x="6558879" y="764704"/>
            <a:ext cx="8208912" cy="5075689"/>
            <a:chOff x="5663952" y="2086441"/>
            <a:chExt cx="6749677" cy="4076805"/>
          </a:xfrm>
        </p:grpSpPr>
        <p:pic>
          <p:nvPicPr>
            <p:cNvPr id="6" name="Picture 5" descr="A screenshot of a computer&#10;&#10;Description automatically generated">
              <a:extLst>
                <a:ext uri="{FF2B5EF4-FFF2-40B4-BE49-F238E27FC236}">
                  <a16:creationId xmlns:a16="http://schemas.microsoft.com/office/drawing/2014/main" id="{C1F7237E-72F7-821D-E229-C64D245EA7D9}"/>
                </a:ext>
              </a:extLst>
            </p:cNvPr>
            <p:cNvPicPr>
              <a:picLocks noChangeAspect="1"/>
            </p:cNvPicPr>
            <p:nvPr/>
          </p:nvPicPr>
          <p:blipFill>
            <a:blip r:embed="rId4"/>
            <a:stretch>
              <a:fillRect/>
            </a:stretch>
          </p:blipFill>
          <p:spPr>
            <a:xfrm>
              <a:off x="5663952" y="2086441"/>
              <a:ext cx="6749677" cy="4076805"/>
            </a:xfrm>
            <a:prstGeom prst="rect">
              <a:avLst/>
            </a:prstGeom>
          </p:spPr>
        </p:pic>
        <p:pic>
          <p:nvPicPr>
            <p:cNvPr id="8" name="Picture 7" descr="A screenshot of a computer&#10;&#10;Description automatically generated">
              <a:hlinkClick r:id="rId5"/>
              <a:extLst>
                <a:ext uri="{FF2B5EF4-FFF2-40B4-BE49-F238E27FC236}">
                  <a16:creationId xmlns:a16="http://schemas.microsoft.com/office/drawing/2014/main" id="{3471D6C7-7D31-20EC-7495-2EAB58AF47FF}"/>
                </a:ext>
              </a:extLst>
            </p:cNvPr>
            <p:cNvPicPr>
              <a:picLocks noChangeAspect="1"/>
            </p:cNvPicPr>
            <p:nvPr/>
          </p:nvPicPr>
          <p:blipFill>
            <a:blip r:embed="rId6"/>
            <a:stretch>
              <a:fillRect/>
            </a:stretch>
          </p:blipFill>
          <p:spPr>
            <a:xfrm>
              <a:off x="6816080" y="2665400"/>
              <a:ext cx="4392488" cy="2852793"/>
            </a:xfrm>
            <a:prstGeom prst="rect">
              <a:avLst/>
            </a:prstGeom>
          </p:spPr>
        </p:pic>
      </p:grpSp>
    </p:spTree>
    <p:extLst>
      <p:ext uri="{BB962C8B-B14F-4D97-AF65-F5344CB8AC3E}">
        <p14:creationId xmlns:p14="http://schemas.microsoft.com/office/powerpoint/2010/main" val="478602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F1D99225-C4B4-E39F-B3A5-12AF7F0D6396}"/>
              </a:ext>
            </a:extLst>
          </p:cNvPr>
          <p:cNvSpPr/>
          <p:nvPr/>
        </p:nvSpPr>
        <p:spPr>
          <a:xfrm>
            <a:off x="161839" y="1489404"/>
            <a:ext cx="3898507" cy="2075487"/>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latin typeface="SF Pro Display" pitchFamily="2" charset="0"/>
                <a:ea typeface="SF Pro Display" pitchFamily="2" charset="0"/>
              </a:rPr>
              <a:t>Why you need an improvement project? Highlight the losses that come from current process, and possible gains by implementing the improvements.</a:t>
            </a:r>
          </a:p>
        </p:txBody>
      </p:sp>
      <p:sp>
        <p:nvSpPr>
          <p:cNvPr id="5" name="TextBox 4">
            <a:extLst>
              <a:ext uri="{FF2B5EF4-FFF2-40B4-BE49-F238E27FC236}">
                <a16:creationId xmlns:a16="http://schemas.microsoft.com/office/drawing/2014/main" id="{F5960F79-810D-0EB6-8BF1-C133B531A7E7}"/>
              </a:ext>
            </a:extLst>
          </p:cNvPr>
          <p:cNvSpPr txBox="1"/>
          <p:nvPr/>
        </p:nvSpPr>
        <p:spPr>
          <a:xfrm>
            <a:off x="161839" y="1169666"/>
            <a:ext cx="3898507"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Business case</a:t>
            </a:r>
            <a:endParaRPr lang="en-US" sz="1600" dirty="0">
              <a:solidFill>
                <a:schemeClr val="bg2">
                  <a:lumMod val="50000"/>
                </a:schemeClr>
              </a:solidFill>
              <a:latin typeface="SF Pro Display" pitchFamily="2" charset="0"/>
              <a:ea typeface="SF Pro Display" pitchFamily="2" charset="0"/>
            </a:endParaRPr>
          </a:p>
        </p:txBody>
      </p:sp>
      <p:sp>
        <p:nvSpPr>
          <p:cNvPr id="6" name="Text Placeholder 1">
            <a:extLst>
              <a:ext uri="{FF2B5EF4-FFF2-40B4-BE49-F238E27FC236}">
                <a16:creationId xmlns:a16="http://schemas.microsoft.com/office/drawing/2014/main" id="{516F17C0-BB27-6BC5-A836-B361CA459580}"/>
              </a:ext>
            </a:extLst>
          </p:cNvPr>
          <p:cNvSpPr txBox="1">
            <a:spLocks/>
          </p:cNvSpPr>
          <p:nvPr/>
        </p:nvSpPr>
        <p:spPr>
          <a:xfrm>
            <a:off x="237636" y="172352"/>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SF Pro Display" pitchFamily="2" charset="0"/>
                <a:ea typeface="SF Pro Display" pitchFamily="2" charset="0"/>
                <a:cs typeface="Noto Sans Adlam" panose="020B0502040504020204" pitchFamily="34" charset="0"/>
              </a:rPr>
              <a:t>Project Charter</a:t>
            </a:r>
          </a:p>
        </p:txBody>
      </p:sp>
      <p:sp>
        <p:nvSpPr>
          <p:cNvPr id="8" name="Rounded Rectangle 7">
            <a:extLst>
              <a:ext uri="{FF2B5EF4-FFF2-40B4-BE49-F238E27FC236}">
                <a16:creationId xmlns:a16="http://schemas.microsoft.com/office/drawing/2014/main" id="{FB52D4CA-0D26-897C-C10D-F7244475E7BE}"/>
              </a:ext>
            </a:extLst>
          </p:cNvPr>
          <p:cNvSpPr/>
          <p:nvPr/>
        </p:nvSpPr>
        <p:spPr>
          <a:xfrm>
            <a:off x="4159533" y="283434"/>
            <a:ext cx="3885720" cy="79693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Project Name:</a:t>
            </a:r>
          </a:p>
          <a:p>
            <a:r>
              <a:rPr lang="en-US" sz="1200" dirty="0">
                <a:solidFill>
                  <a:schemeClr val="bg2">
                    <a:lumMod val="50000"/>
                  </a:schemeClr>
                </a:solidFill>
                <a:latin typeface="SF Pro Display" pitchFamily="2" charset="0"/>
                <a:ea typeface="SF Pro Display" pitchFamily="2" charset="0"/>
              </a:rPr>
              <a:t>Date (Last Revision):</a:t>
            </a:r>
          </a:p>
        </p:txBody>
      </p:sp>
      <p:sp>
        <p:nvSpPr>
          <p:cNvPr id="13" name="Rounded Rectangle 12">
            <a:extLst>
              <a:ext uri="{FF2B5EF4-FFF2-40B4-BE49-F238E27FC236}">
                <a16:creationId xmlns:a16="http://schemas.microsoft.com/office/drawing/2014/main" id="{3C1A6C45-7A6C-EB75-5511-7958AD20D8FE}"/>
              </a:ext>
            </a:extLst>
          </p:cNvPr>
          <p:cNvSpPr/>
          <p:nvPr/>
        </p:nvSpPr>
        <p:spPr>
          <a:xfrm>
            <a:off x="4146746" y="1489404"/>
            <a:ext cx="3898507"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latin typeface="SF Pro Display" pitchFamily="2" charset="0"/>
                <a:ea typeface="SF Pro Display" pitchFamily="2" charset="0"/>
              </a:rPr>
              <a:t>Describe the problem and opportunities in measurable terms. How often the problem occurs, where, and who’s impacted? </a:t>
            </a:r>
          </a:p>
        </p:txBody>
      </p:sp>
      <p:sp>
        <p:nvSpPr>
          <p:cNvPr id="16" name="TextBox 15">
            <a:extLst>
              <a:ext uri="{FF2B5EF4-FFF2-40B4-BE49-F238E27FC236}">
                <a16:creationId xmlns:a16="http://schemas.microsoft.com/office/drawing/2014/main" id="{32BE164E-37E5-62E9-1787-FEC3E473937B}"/>
              </a:ext>
            </a:extLst>
          </p:cNvPr>
          <p:cNvSpPr txBox="1"/>
          <p:nvPr/>
        </p:nvSpPr>
        <p:spPr>
          <a:xfrm>
            <a:off x="161839" y="3618343"/>
            <a:ext cx="3898507"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Project scope</a:t>
            </a:r>
            <a:endParaRPr lang="en-US" sz="1600" dirty="0">
              <a:solidFill>
                <a:schemeClr val="bg2">
                  <a:lumMod val="50000"/>
                </a:schemeClr>
              </a:solidFill>
              <a:latin typeface="SF Pro Display" pitchFamily="2" charset="0"/>
              <a:ea typeface="SF Pro Display" pitchFamily="2" charset="0"/>
            </a:endParaRPr>
          </a:p>
        </p:txBody>
      </p:sp>
      <p:sp>
        <p:nvSpPr>
          <p:cNvPr id="17" name="Rounded Rectangle 16">
            <a:extLst>
              <a:ext uri="{FF2B5EF4-FFF2-40B4-BE49-F238E27FC236}">
                <a16:creationId xmlns:a16="http://schemas.microsoft.com/office/drawing/2014/main" id="{D196E1DF-8A33-09C6-9F28-634CD05645B4}"/>
              </a:ext>
            </a:extLst>
          </p:cNvPr>
          <p:cNvSpPr/>
          <p:nvPr/>
        </p:nvSpPr>
        <p:spPr>
          <a:xfrm>
            <a:off x="188238" y="4010348"/>
            <a:ext cx="3898507"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Process Start Point</a:t>
            </a:r>
          </a:p>
          <a:p>
            <a:endParaRPr lang="en-US" sz="1000" dirty="0">
              <a:solidFill>
                <a:schemeClr val="bg2">
                  <a:lumMod val="50000"/>
                </a:schemeClr>
              </a:solidFill>
            </a:endParaRPr>
          </a:p>
          <a:p>
            <a:endParaRPr lang="en-US" sz="1000" dirty="0">
              <a:solidFill>
                <a:schemeClr val="bg2">
                  <a:lumMod val="50000"/>
                </a:schemeClr>
              </a:solidFill>
            </a:endParaRPr>
          </a:p>
          <a:p>
            <a:r>
              <a:rPr lang="en-US" sz="1000" dirty="0">
                <a:solidFill>
                  <a:schemeClr val="bg2">
                    <a:lumMod val="50000"/>
                  </a:schemeClr>
                </a:solidFill>
              </a:rPr>
              <a:t>Process End Point</a:t>
            </a:r>
          </a:p>
          <a:p>
            <a:endParaRPr lang="en-US" sz="1000" dirty="0">
              <a:solidFill>
                <a:schemeClr val="bg2">
                  <a:lumMod val="50000"/>
                </a:schemeClr>
              </a:solidFill>
            </a:endParaRPr>
          </a:p>
          <a:p>
            <a:endParaRPr lang="en-US" sz="1000" dirty="0">
              <a:solidFill>
                <a:schemeClr val="bg2">
                  <a:lumMod val="50000"/>
                </a:schemeClr>
              </a:solidFill>
            </a:endParaRPr>
          </a:p>
          <a:p>
            <a:endParaRPr lang="en-US" sz="1000" dirty="0">
              <a:solidFill>
                <a:schemeClr val="bg2">
                  <a:lumMod val="50000"/>
                </a:schemeClr>
              </a:solidFill>
            </a:endParaRPr>
          </a:p>
          <a:p>
            <a:r>
              <a:rPr lang="en-US" sz="1000" dirty="0">
                <a:solidFill>
                  <a:schemeClr val="bg2">
                    <a:lumMod val="50000"/>
                  </a:schemeClr>
                </a:solidFill>
              </a:rPr>
              <a:t>In Scope</a:t>
            </a:r>
          </a:p>
          <a:p>
            <a:endParaRPr lang="en-US" sz="1000" dirty="0">
              <a:solidFill>
                <a:schemeClr val="bg2">
                  <a:lumMod val="50000"/>
                </a:schemeClr>
              </a:solidFill>
            </a:endParaRPr>
          </a:p>
          <a:p>
            <a:endParaRPr lang="en-US" sz="1000" dirty="0">
              <a:solidFill>
                <a:schemeClr val="bg2">
                  <a:lumMod val="50000"/>
                </a:schemeClr>
              </a:solidFill>
            </a:endParaRPr>
          </a:p>
          <a:p>
            <a:r>
              <a:rPr lang="en-US" sz="1000" dirty="0">
                <a:solidFill>
                  <a:schemeClr val="bg2">
                    <a:lumMod val="50000"/>
                  </a:schemeClr>
                </a:solidFill>
              </a:rPr>
              <a:t>Out of Scope</a:t>
            </a:r>
          </a:p>
        </p:txBody>
      </p:sp>
      <p:sp>
        <p:nvSpPr>
          <p:cNvPr id="45" name="TextBox 44">
            <a:extLst>
              <a:ext uri="{FF2B5EF4-FFF2-40B4-BE49-F238E27FC236}">
                <a16:creationId xmlns:a16="http://schemas.microsoft.com/office/drawing/2014/main" id="{BCA40FFD-FF8F-9201-0A06-A13E378AF529}"/>
              </a:ext>
            </a:extLst>
          </p:cNvPr>
          <p:cNvSpPr txBox="1"/>
          <p:nvPr/>
        </p:nvSpPr>
        <p:spPr>
          <a:xfrm>
            <a:off x="4060346" y="1164010"/>
            <a:ext cx="4549004"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Opportunity statement </a:t>
            </a:r>
            <a:r>
              <a:rPr lang="en-US" sz="1000" b="1" i="1" dirty="0">
                <a:solidFill>
                  <a:schemeClr val="bg2">
                    <a:lumMod val="25000"/>
                  </a:schemeClr>
                </a:solidFill>
                <a:latin typeface="SF Pro Display" pitchFamily="2" charset="0"/>
                <a:ea typeface="SF Pro Display" pitchFamily="2" charset="0"/>
              </a:rPr>
              <a:t>(high level problem statement)</a:t>
            </a:r>
            <a:endParaRPr lang="en-US" sz="1000" i="1" dirty="0">
              <a:solidFill>
                <a:schemeClr val="bg2">
                  <a:lumMod val="50000"/>
                </a:schemeClr>
              </a:solidFill>
              <a:latin typeface="SF Pro Display" pitchFamily="2" charset="0"/>
              <a:ea typeface="SF Pro Display" pitchFamily="2" charset="0"/>
            </a:endParaRPr>
          </a:p>
        </p:txBody>
      </p:sp>
      <p:sp>
        <p:nvSpPr>
          <p:cNvPr id="47" name="TextBox 46">
            <a:extLst>
              <a:ext uri="{FF2B5EF4-FFF2-40B4-BE49-F238E27FC236}">
                <a16:creationId xmlns:a16="http://schemas.microsoft.com/office/drawing/2014/main" id="{ED5F7338-4457-A0E0-4F13-D980A4CE705F}"/>
              </a:ext>
            </a:extLst>
          </p:cNvPr>
          <p:cNvSpPr txBox="1"/>
          <p:nvPr/>
        </p:nvSpPr>
        <p:spPr>
          <a:xfrm>
            <a:off x="4146746" y="2722080"/>
            <a:ext cx="1162339" cy="251157"/>
          </a:xfrm>
          <a:prstGeom prst="rect">
            <a:avLst/>
          </a:prstGeom>
          <a:noFill/>
        </p:spPr>
        <p:txBody>
          <a:bodyPr wrap="square">
            <a:spAutoFit/>
          </a:bodyPr>
          <a:lstStyle/>
          <a:p>
            <a:r>
              <a:rPr lang="en-US" sz="1000" dirty="0">
                <a:solidFill>
                  <a:schemeClr val="bg2">
                    <a:lumMod val="50000"/>
                  </a:schemeClr>
                </a:solidFill>
                <a:latin typeface="SF Pro Display" pitchFamily="2" charset="0"/>
                <a:ea typeface="SF Pro Display" pitchFamily="2" charset="0"/>
              </a:rPr>
              <a:t>Defect definition</a:t>
            </a:r>
          </a:p>
        </p:txBody>
      </p:sp>
      <p:sp>
        <p:nvSpPr>
          <p:cNvPr id="48" name="Rounded Rectangle 47">
            <a:extLst>
              <a:ext uri="{FF2B5EF4-FFF2-40B4-BE49-F238E27FC236}">
                <a16:creationId xmlns:a16="http://schemas.microsoft.com/office/drawing/2014/main" id="{13CD62CD-6F33-03CD-3A5D-A49610F37C5C}"/>
              </a:ext>
            </a:extLst>
          </p:cNvPr>
          <p:cNvSpPr/>
          <p:nvPr/>
        </p:nvSpPr>
        <p:spPr>
          <a:xfrm>
            <a:off x="8131653" y="1489404"/>
            <a:ext cx="3898507"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latin typeface="SF Pro Display" pitchFamily="2" charset="0"/>
                <a:ea typeface="SF Pro Display" pitchFamily="2" charset="0"/>
              </a:rPr>
              <a:t>What is the improvement? When should it be finalized?</a:t>
            </a:r>
          </a:p>
        </p:txBody>
      </p:sp>
      <p:sp>
        <p:nvSpPr>
          <p:cNvPr id="49" name="TextBox 48">
            <a:extLst>
              <a:ext uri="{FF2B5EF4-FFF2-40B4-BE49-F238E27FC236}">
                <a16:creationId xmlns:a16="http://schemas.microsoft.com/office/drawing/2014/main" id="{16007BB7-35F8-B897-3DA0-7CEE3E0FB6AB}"/>
              </a:ext>
            </a:extLst>
          </p:cNvPr>
          <p:cNvSpPr txBox="1"/>
          <p:nvPr/>
        </p:nvSpPr>
        <p:spPr>
          <a:xfrm>
            <a:off x="8116500" y="1164010"/>
            <a:ext cx="4549004"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Goal statement </a:t>
            </a:r>
            <a:r>
              <a:rPr lang="en-US" sz="1000" b="1" i="1" dirty="0">
                <a:solidFill>
                  <a:schemeClr val="bg2">
                    <a:lumMod val="25000"/>
                  </a:schemeClr>
                </a:solidFill>
                <a:latin typeface="SF Pro Display" pitchFamily="2" charset="0"/>
                <a:ea typeface="SF Pro Display" pitchFamily="2" charset="0"/>
              </a:rPr>
              <a:t>(SMART objectives)</a:t>
            </a:r>
            <a:endParaRPr lang="en-US" sz="1000" i="1" dirty="0">
              <a:solidFill>
                <a:schemeClr val="bg2">
                  <a:lumMod val="50000"/>
                </a:schemeClr>
              </a:solidFill>
              <a:latin typeface="SF Pro Display" pitchFamily="2" charset="0"/>
              <a:ea typeface="SF Pro Display" pitchFamily="2" charset="0"/>
            </a:endParaRPr>
          </a:p>
        </p:txBody>
      </p:sp>
      <p:sp>
        <p:nvSpPr>
          <p:cNvPr id="50" name="TextBox 49">
            <a:extLst>
              <a:ext uri="{FF2B5EF4-FFF2-40B4-BE49-F238E27FC236}">
                <a16:creationId xmlns:a16="http://schemas.microsoft.com/office/drawing/2014/main" id="{4C3DCCA1-6459-46B2-B077-90C987A5E4F2}"/>
              </a:ext>
            </a:extLst>
          </p:cNvPr>
          <p:cNvSpPr txBox="1"/>
          <p:nvPr/>
        </p:nvSpPr>
        <p:spPr>
          <a:xfrm>
            <a:off x="8136035" y="2717516"/>
            <a:ext cx="1162339" cy="251157"/>
          </a:xfrm>
          <a:prstGeom prst="rect">
            <a:avLst/>
          </a:prstGeom>
          <a:noFill/>
        </p:spPr>
        <p:txBody>
          <a:bodyPr wrap="square">
            <a:spAutoFit/>
          </a:bodyPr>
          <a:lstStyle/>
          <a:p>
            <a:r>
              <a:rPr lang="en-US" sz="1000" dirty="0">
                <a:solidFill>
                  <a:schemeClr val="bg2">
                    <a:lumMod val="50000"/>
                  </a:schemeClr>
                </a:solidFill>
                <a:latin typeface="SF Pro Display" pitchFamily="2" charset="0"/>
                <a:ea typeface="SF Pro Display" pitchFamily="2" charset="0"/>
              </a:rPr>
              <a:t>Expected savings</a:t>
            </a:r>
          </a:p>
        </p:txBody>
      </p:sp>
      <p:sp>
        <p:nvSpPr>
          <p:cNvPr id="51" name="Rounded Rectangle 50">
            <a:extLst>
              <a:ext uri="{FF2B5EF4-FFF2-40B4-BE49-F238E27FC236}">
                <a16:creationId xmlns:a16="http://schemas.microsoft.com/office/drawing/2014/main" id="{0D0196ED-6F30-ACF9-BBA1-79D2487055CF}"/>
              </a:ext>
            </a:extLst>
          </p:cNvPr>
          <p:cNvSpPr/>
          <p:nvPr/>
        </p:nvSpPr>
        <p:spPr>
          <a:xfrm>
            <a:off x="4146747" y="4010348"/>
            <a:ext cx="1171146"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Task/Phase</a:t>
            </a:r>
          </a:p>
        </p:txBody>
      </p:sp>
      <p:sp>
        <p:nvSpPr>
          <p:cNvPr id="52" name="Rounded Rectangle 51">
            <a:extLst>
              <a:ext uri="{FF2B5EF4-FFF2-40B4-BE49-F238E27FC236}">
                <a16:creationId xmlns:a16="http://schemas.microsoft.com/office/drawing/2014/main" id="{8F5F731E-AD6C-2E67-176F-3265FABB475D}"/>
              </a:ext>
            </a:extLst>
          </p:cNvPr>
          <p:cNvSpPr/>
          <p:nvPr/>
        </p:nvSpPr>
        <p:spPr>
          <a:xfrm>
            <a:off x="8332698" y="4033152"/>
            <a:ext cx="1171146"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Name</a:t>
            </a:r>
          </a:p>
        </p:txBody>
      </p:sp>
      <p:sp>
        <p:nvSpPr>
          <p:cNvPr id="53" name="TextBox 52">
            <a:extLst>
              <a:ext uri="{FF2B5EF4-FFF2-40B4-BE49-F238E27FC236}">
                <a16:creationId xmlns:a16="http://schemas.microsoft.com/office/drawing/2014/main" id="{D557546A-B74E-F1E4-5D68-535BE3E2B257}"/>
              </a:ext>
            </a:extLst>
          </p:cNvPr>
          <p:cNvSpPr txBox="1"/>
          <p:nvPr/>
        </p:nvSpPr>
        <p:spPr>
          <a:xfrm>
            <a:off x="4146746" y="3618343"/>
            <a:ext cx="3898507"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Project plan</a:t>
            </a:r>
            <a:endParaRPr lang="en-US" sz="1600" dirty="0">
              <a:solidFill>
                <a:schemeClr val="bg2">
                  <a:lumMod val="50000"/>
                </a:schemeClr>
              </a:solidFill>
              <a:latin typeface="SF Pro Display" pitchFamily="2" charset="0"/>
              <a:ea typeface="SF Pro Display" pitchFamily="2" charset="0"/>
            </a:endParaRPr>
          </a:p>
        </p:txBody>
      </p:sp>
      <p:sp>
        <p:nvSpPr>
          <p:cNvPr id="55" name="TextBox 54">
            <a:extLst>
              <a:ext uri="{FF2B5EF4-FFF2-40B4-BE49-F238E27FC236}">
                <a16:creationId xmlns:a16="http://schemas.microsoft.com/office/drawing/2014/main" id="{75A6E1CF-6B3E-F48F-2375-12A88F8509A3}"/>
              </a:ext>
            </a:extLst>
          </p:cNvPr>
          <p:cNvSpPr txBox="1"/>
          <p:nvPr/>
        </p:nvSpPr>
        <p:spPr>
          <a:xfrm>
            <a:off x="8293493" y="3618343"/>
            <a:ext cx="3898507" cy="338554"/>
          </a:xfrm>
          <a:prstGeom prst="rect">
            <a:avLst/>
          </a:prstGeom>
          <a:noFill/>
        </p:spPr>
        <p:txBody>
          <a:bodyPr wrap="square" rtlCol="0">
            <a:spAutoFit/>
          </a:bodyPr>
          <a:lstStyle/>
          <a:p>
            <a:r>
              <a:rPr lang="en-US" sz="1600" b="1" dirty="0">
                <a:solidFill>
                  <a:schemeClr val="bg2">
                    <a:lumMod val="25000"/>
                  </a:schemeClr>
                </a:solidFill>
                <a:latin typeface="SF Pro Display" pitchFamily="2" charset="0"/>
                <a:ea typeface="SF Pro Display" pitchFamily="2" charset="0"/>
              </a:rPr>
              <a:t>Team</a:t>
            </a:r>
            <a:endParaRPr lang="en-US" sz="1600" dirty="0">
              <a:solidFill>
                <a:schemeClr val="bg2">
                  <a:lumMod val="50000"/>
                </a:schemeClr>
              </a:solidFill>
              <a:latin typeface="SF Pro Display" pitchFamily="2" charset="0"/>
              <a:ea typeface="SF Pro Display" pitchFamily="2" charset="0"/>
            </a:endParaRPr>
          </a:p>
        </p:txBody>
      </p:sp>
      <p:sp>
        <p:nvSpPr>
          <p:cNvPr id="56" name="Rounded Rectangle 55">
            <a:extLst>
              <a:ext uri="{FF2B5EF4-FFF2-40B4-BE49-F238E27FC236}">
                <a16:creationId xmlns:a16="http://schemas.microsoft.com/office/drawing/2014/main" id="{C59670B9-26B9-9271-0751-D09D4FE8D48E}"/>
              </a:ext>
            </a:extLst>
          </p:cNvPr>
          <p:cNvSpPr/>
          <p:nvPr/>
        </p:nvSpPr>
        <p:spPr>
          <a:xfrm>
            <a:off x="9589627" y="4033152"/>
            <a:ext cx="1171146"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Role</a:t>
            </a:r>
          </a:p>
        </p:txBody>
      </p:sp>
      <p:sp>
        <p:nvSpPr>
          <p:cNvPr id="57" name="Rounded Rectangle 56">
            <a:extLst>
              <a:ext uri="{FF2B5EF4-FFF2-40B4-BE49-F238E27FC236}">
                <a16:creationId xmlns:a16="http://schemas.microsoft.com/office/drawing/2014/main" id="{12B582A6-6A04-EC4C-2CC0-4AE855140FDD}"/>
              </a:ext>
            </a:extLst>
          </p:cNvPr>
          <p:cNvSpPr/>
          <p:nvPr/>
        </p:nvSpPr>
        <p:spPr>
          <a:xfrm>
            <a:off x="10846556" y="4033152"/>
            <a:ext cx="1171146"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Commitment %</a:t>
            </a:r>
          </a:p>
        </p:txBody>
      </p:sp>
      <p:sp>
        <p:nvSpPr>
          <p:cNvPr id="58" name="Rounded Rectangle 57">
            <a:extLst>
              <a:ext uri="{FF2B5EF4-FFF2-40B4-BE49-F238E27FC236}">
                <a16:creationId xmlns:a16="http://schemas.microsoft.com/office/drawing/2014/main" id="{DE0BFB75-0660-D6F0-80DA-18368F73DFBC}"/>
              </a:ext>
            </a:extLst>
          </p:cNvPr>
          <p:cNvSpPr/>
          <p:nvPr/>
        </p:nvSpPr>
        <p:spPr>
          <a:xfrm>
            <a:off x="5403676" y="4010348"/>
            <a:ext cx="836340"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Start Date</a:t>
            </a:r>
          </a:p>
        </p:txBody>
      </p:sp>
      <p:sp>
        <p:nvSpPr>
          <p:cNvPr id="59" name="Rounded Rectangle 58">
            <a:extLst>
              <a:ext uri="{FF2B5EF4-FFF2-40B4-BE49-F238E27FC236}">
                <a16:creationId xmlns:a16="http://schemas.microsoft.com/office/drawing/2014/main" id="{B2D7C29C-0B88-B524-0595-DE6BB9660B7A}"/>
              </a:ext>
            </a:extLst>
          </p:cNvPr>
          <p:cNvSpPr/>
          <p:nvPr/>
        </p:nvSpPr>
        <p:spPr>
          <a:xfrm>
            <a:off x="6325799" y="4010348"/>
            <a:ext cx="836340"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00" dirty="0">
                <a:solidFill>
                  <a:schemeClr val="bg2">
                    <a:lumMod val="50000"/>
                  </a:schemeClr>
                </a:solidFill>
              </a:rPr>
              <a:t>End Date</a:t>
            </a:r>
          </a:p>
        </p:txBody>
      </p:sp>
      <p:sp>
        <p:nvSpPr>
          <p:cNvPr id="60" name="Rounded Rectangle 59">
            <a:extLst>
              <a:ext uri="{FF2B5EF4-FFF2-40B4-BE49-F238E27FC236}">
                <a16:creationId xmlns:a16="http://schemas.microsoft.com/office/drawing/2014/main" id="{1981A102-1AC9-FB2D-E3BE-3DDD881B4318}"/>
              </a:ext>
            </a:extLst>
          </p:cNvPr>
          <p:cNvSpPr/>
          <p:nvPr/>
        </p:nvSpPr>
        <p:spPr>
          <a:xfrm>
            <a:off x="7245884" y="4010348"/>
            <a:ext cx="836340" cy="207548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rtlCol="0" anchor="t" anchorCtr="0"/>
          <a:lstStyle/>
          <a:p>
            <a:r>
              <a:rPr lang="en-US" sz="1000" dirty="0">
                <a:solidFill>
                  <a:schemeClr val="bg2">
                    <a:lumMod val="50000"/>
                  </a:schemeClr>
                </a:solidFill>
              </a:rPr>
              <a:t>Actual End</a:t>
            </a:r>
          </a:p>
        </p:txBody>
      </p:sp>
      <p:sp>
        <p:nvSpPr>
          <p:cNvPr id="61" name="Rounded Rectangle 60">
            <a:extLst>
              <a:ext uri="{FF2B5EF4-FFF2-40B4-BE49-F238E27FC236}">
                <a16:creationId xmlns:a16="http://schemas.microsoft.com/office/drawing/2014/main" id="{2CCA7896-B572-4373-DA51-D9671040413E}"/>
              </a:ext>
            </a:extLst>
          </p:cNvPr>
          <p:cNvSpPr/>
          <p:nvPr/>
        </p:nvSpPr>
        <p:spPr>
          <a:xfrm>
            <a:off x="8131653" y="283434"/>
            <a:ext cx="3886049" cy="79693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200" dirty="0">
                <a:solidFill>
                  <a:schemeClr val="bg2">
                    <a:lumMod val="50000"/>
                  </a:schemeClr>
                </a:solidFill>
                <a:latin typeface="SF Pro Display" pitchFamily="2" charset="0"/>
                <a:ea typeface="SF Pro Display" pitchFamily="2" charset="0"/>
              </a:rPr>
              <a:t>Prepared by:</a:t>
            </a:r>
          </a:p>
          <a:p>
            <a:r>
              <a:rPr lang="en-US" sz="1200" dirty="0">
                <a:solidFill>
                  <a:schemeClr val="bg2">
                    <a:lumMod val="50000"/>
                  </a:schemeClr>
                </a:solidFill>
                <a:latin typeface="SF Pro Display" pitchFamily="2" charset="0"/>
                <a:ea typeface="SF Pro Display" pitchFamily="2" charset="0"/>
              </a:rPr>
              <a:t>Approved by:</a:t>
            </a:r>
          </a:p>
        </p:txBody>
      </p:sp>
    </p:spTree>
    <p:extLst>
      <p:ext uri="{BB962C8B-B14F-4D97-AF65-F5344CB8AC3E}">
        <p14:creationId xmlns:p14="http://schemas.microsoft.com/office/powerpoint/2010/main" val="2041198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7455F1-8069-4D18-DE3A-B136A20DC16C}"/>
              </a:ext>
            </a:extLst>
          </p:cNvPr>
          <p:cNvSpPr txBox="1">
            <a:spLocks/>
          </p:cNvSpPr>
          <p:nvPr/>
        </p:nvSpPr>
        <p:spPr>
          <a:xfrm>
            <a:off x="767408" y="332656"/>
            <a:ext cx="5744938"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Value Stream Mapping</a:t>
            </a:r>
            <a:endPar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endParaRPr>
          </a:p>
        </p:txBody>
      </p:sp>
      <p:sp>
        <p:nvSpPr>
          <p:cNvPr id="3" name="TextBox 2">
            <a:extLst>
              <a:ext uri="{FF2B5EF4-FFF2-40B4-BE49-F238E27FC236}">
                <a16:creationId xmlns:a16="http://schemas.microsoft.com/office/drawing/2014/main" id="{D27BE963-DA51-9399-0D93-4A31CA637EF9}"/>
              </a:ext>
            </a:extLst>
          </p:cNvPr>
          <p:cNvSpPr txBox="1"/>
          <p:nvPr/>
        </p:nvSpPr>
        <p:spPr>
          <a:xfrm>
            <a:off x="6344904" y="2849221"/>
            <a:ext cx="4824536" cy="2246769"/>
          </a:xfrm>
          <a:prstGeom prst="rect">
            <a:avLst/>
          </a:prstGeom>
          <a:noFill/>
        </p:spPr>
        <p:txBody>
          <a:bodyPr wrap="square" numCol="1" rtlCol="0">
            <a:spAutoFit/>
          </a:bodyPr>
          <a:lstStyle/>
          <a:p>
            <a:pPr marL="342900" indent="-342900">
              <a:buFont typeface="+mj-lt"/>
              <a:buAutoNum type="arabicPeriod"/>
            </a:pPr>
            <a:r>
              <a:rPr lang="en-US" sz="2000" dirty="0">
                <a:solidFill>
                  <a:schemeClr val="tx2"/>
                </a:solidFill>
                <a:latin typeface="SF Pro Display" pitchFamily="2" charset="0"/>
                <a:ea typeface="SF Pro Display" pitchFamily="2" charset="0"/>
              </a:rPr>
              <a:t>Map the process</a:t>
            </a:r>
            <a:br>
              <a:rPr lang="en-US" sz="2000" dirty="0">
                <a:solidFill>
                  <a:schemeClr val="tx2"/>
                </a:solidFill>
                <a:latin typeface="SF Pro Display" pitchFamily="2" charset="0"/>
                <a:ea typeface="SF Pro Display" pitchFamily="2" charset="0"/>
              </a:rPr>
            </a:br>
            <a:endParaRPr lang="en-US" sz="2000" dirty="0">
              <a:solidFill>
                <a:schemeClr val="tx2"/>
              </a:solidFill>
              <a:latin typeface="SF Pro Display" pitchFamily="2" charset="0"/>
              <a:ea typeface="SF Pro Display" pitchFamily="2" charset="0"/>
            </a:endParaRPr>
          </a:p>
          <a:p>
            <a:pPr marL="342900" indent="-342900">
              <a:buFont typeface="+mj-lt"/>
              <a:buAutoNum type="arabicPeriod"/>
            </a:pPr>
            <a:r>
              <a:rPr lang="en-US" sz="2000" dirty="0">
                <a:solidFill>
                  <a:schemeClr val="tx2"/>
                </a:solidFill>
                <a:latin typeface="SF Pro Display" pitchFamily="2" charset="0"/>
                <a:ea typeface="SF Pro Display" pitchFamily="2" charset="0"/>
              </a:rPr>
              <a:t>Find and eliminate waste</a:t>
            </a:r>
            <a:br>
              <a:rPr lang="en-US" sz="2000" dirty="0">
                <a:solidFill>
                  <a:schemeClr val="tx2"/>
                </a:solidFill>
                <a:latin typeface="SF Pro Display" pitchFamily="2" charset="0"/>
                <a:ea typeface="SF Pro Display" pitchFamily="2" charset="0"/>
              </a:rPr>
            </a:br>
            <a:endParaRPr lang="en-US" sz="2000" dirty="0">
              <a:solidFill>
                <a:schemeClr val="tx2"/>
              </a:solidFill>
              <a:latin typeface="SF Pro Display" pitchFamily="2" charset="0"/>
              <a:ea typeface="SF Pro Display" pitchFamily="2" charset="0"/>
            </a:endParaRPr>
          </a:p>
          <a:p>
            <a:pPr marL="342900" indent="-342900">
              <a:buFont typeface="+mj-lt"/>
              <a:buAutoNum type="arabicPeriod"/>
            </a:pPr>
            <a:r>
              <a:rPr lang="en-US" sz="2000" dirty="0">
                <a:solidFill>
                  <a:schemeClr val="tx2"/>
                </a:solidFill>
                <a:latin typeface="SF Pro Display" pitchFamily="2" charset="0"/>
                <a:ea typeface="SF Pro Display" pitchFamily="2" charset="0"/>
              </a:rPr>
              <a:t>Map improvements and future process</a:t>
            </a:r>
            <a:br>
              <a:rPr lang="en-US" sz="2000" dirty="0">
                <a:solidFill>
                  <a:schemeClr val="tx2"/>
                </a:solidFill>
                <a:latin typeface="SF Pro Display" pitchFamily="2" charset="0"/>
                <a:ea typeface="SF Pro Display" pitchFamily="2" charset="0"/>
              </a:rPr>
            </a:br>
            <a:endParaRPr lang="en-US" sz="2000" dirty="0">
              <a:solidFill>
                <a:schemeClr val="tx2"/>
              </a:solidFill>
              <a:latin typeface="SF Pro Display" pitchFamily="2" charset="0"/>
              <a:ea typeface="SF Pro Display" pitchFamily="2" charset="0"/>
            </a:endParaRPr>
          </a:p>
          <a:p>
            <a:pPr marL="342900" indent="-342900">
              <a:buFont typeface="+mj-lt"/>
              <a:buAutoNum type="arabicPeriod"/>
            </a:pPr>
            <a:r>
              <a:rPr lang="en-US" sz="2000" dirty="0">
                <a:solidFill>
                  <a:schemeClr val="tx2"/>
                </a:solidFill>
                <a:latin typeface="SF Pro Display" pitchFamily="2" charset="0"/>
                <a:ea typeface="SF Pro Display" pitchFamily="2" charset="0"/>
              </a:rPr>
              <a:t>Implement the new process</a:t>
            </a:r>
          </a:p>
        </p:txBody>
      </p:sp>
      <p:sp>
        <p:nvSpPr>
          <p:cNvPr id="5" name="Rounded Rectangle 4">
            <a:extLst>
              <a:ext uri="{FF2B5EF4-FFF2-40B4-BE49-F238E27FC236}">
                <a16:creationId xmlns:a16="http://schemas.microsoft.com/office/drawing/2014/main" id="{1C43CE92-5083-86F3-5F69-8499E4012968}"/>
              </a:ext>
            </a:extLst>
          </p:cNvPr>
          <p:cNvSpPr/>
          <p:nvPr/>
        </p:nvSpPr>
        <p:spPr>
          <a:xfrm>
            <a:off x="1847528" y="1838203"/>
            <a:ext cx="2381302" cy="1011018"/>
          </a:xfrm>
          <a:prstGeom prst="roundRect">
            <a:avLst>
              <a:gd name="adj" fmla="val 5124"/>
            </a:avLst>
          </a:prstGeom>
          <a:solidFill>
            <a:srgbClr val="2AC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7" name="Rounded Rectangle 6">
            <a:extLst>
              <a:ext uri="{FF2B5EF4-FFF2-40B4-BE49-F238E27FC236}">
                <a16:creationId xmlns:a16="http://schemas.microsoft.com/office/drawing/2014/main" id="{FC7960C1-3392-D0BD-6826-5051BD2A82E4}"/>
              </a:ext>
            </a:extLst>
          </p:cNvPr>
          <p:cNvSpPr/>
          <p:nvPr/>
        </p:nvSpPr>
        <p:spPr>
          <a:xfrm>
            <a:off x="589148" y="3884438"/>
            <a:ext cx="1124490" cy="1011018"/>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12" name="Straight Connector 11">
            <a:extLst>
              <a:ext uri="{FF2B5EF4-FFF2-40B4-BE49-F238E27FC236}">
                <a16:creationId xmlns:a16="http://schemas.microsoft.com/office/drawing/2014/main" id="{5CEB2E45-8FBE-3DF3-AD5C-2AA035F16E1A}"/>
              </a:ext>
            </a:extLst>
          </p:cNvPr>
          <p:cNvCxnSpPr>
            <a:cxnSpLocks/>
            <a:stCxn id="5" idx="2"/>
            <a:endCxn id="15" idx="0"/>
          </p:cNvCxnSpPr>
          <p:nvPr/>
        </p:nvCxnSpPr>
        <p:spPr>
          <a:xfrm>
            <a:off x="3038179" y="2849221"/>
            <a:ext cx="0" cy="103521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ounded Rectangle 14">
            <a:extLst>
              <a:ext uri="{FF2B5EF4-FFF2-40B4-BE49-F238E27FC236}">
                <a16:creationId xmlns:a16="http://schemas.microsoft.com/office/drawing/2014/main" id="{EF35EAA9-5D97-77C8-3EC0-BD6C22255B2C}"/>
              </a:ext>
            </a:extLst>
          </p:cNvPr>
          <p:cNvSpPr/>
          <p:nvPr/>
        </p:nvSpPr>
        <p:spPr>
          <a:xfrm>
            <a:off x="2475934" y="3884438"/>
            <a:ext cx="1124490" cy="1011018"/>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cxnSp>
        <p:nvCxnSpPr>
          <p:cNvPr id="16" name="Straight Connector 15">
            <a:extLst>
              <a:ext uri="{FF2B5EF4-FFF2-40B4-BE49-F238E27FC236}">
                <a16:creationId xmlns:a16="http://schemas.microsoft.com/office/drawing/2014/main" id="{E40B0D86-E886-EEFD-5033-86C38519DF3B}"/>
              </a:ext>
            </a:extLst>
          </p:cNvPr>
          <p:cNvCxnSpPr>
            <a:cxnSpLocks/>
            <a:stCxn id="5" idx="2"/>
            <a:endCxn id="7" idx="0"/>
          </p:cNvCxnSpPr>
          <p:nvPr/>
        </p:nvCxnSpPr>
        <p:spPr>
          <a:xfrm flipH="1">
            <a:off x="1151393" y="2849221"/>
            <a:ext cx="1886786" cy="103521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EFC7A9B-D2C9-62A3-251C-EAD5EE7FD905}"/>
              </a:ext>
            </a:extLst>
          </p:cNvPr>
          <p:cNvCxnSpPr>
            <a:cxnSpLocks/>
            <a:stCxn id="22" idx="0"/>
            <a:endCxn id="5" idx="2"/>
          </p:cNvCxnSpPr>
          <p:nvPr/>
        </p:nvCxnSpPr>
        <p:spPr>
          <a:xfrm flipH="1" flipV="1">
            <a:off x="3038179" y="2849221"/>
            <a:ext cx="1885926" cy="104726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Rounded Rectangle 21">
            <a:extLst>
              <a:ext uri="{FF2B5EF4-FFF2-40B4-BE49-F238E27FC236}">
                <a16:creationId xmlns:a16="http://schemas.microsoft.com/office/drawing/2014/main" id="{EA9A0F64-F7D1-E5D2-97EF-F9F4798873B2}"/>
              </a:ext>
            </a:extLst>
          </p:cNvPr>
          <p:cNvSpPr/>
          <p:nvPr/>
        </p:nvSpPr>
        <p:spPr>
          <a:xfrm>
            <a:off x="4361860" y="3896487"/>
            <a:ext cx="1124490" cy="1011018"/>
          </a:xfrm>
          <a:prstGeom prst="roundRect">
            <a:avLst>
              <a:gd name="adj" fmla="val 5124"/>
            </a:avLst>
          </a:prstGeom>
          <a:solidFill>
            <a:srgbClr val="87D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bg2">
                  <a:lumMod val="50000"/>
                </a:schemeClr>
              </a:solidFill>
              <a:latin typeface="SF Pro Display" pitchFamily="2" charset="0"/>
              <a:ea typeface="SF Pro Display" pitchFamily="2" charset="0"/>
            </a:endParaRPr>
          </a:p>
        </p:txBody>
      </p:sp>
      <p:sp>
        <p:nvSpPr>
          <p:cNvPr id="53" name="Text Placeholder 1">
            <a:extLst>
              <a:ext uri="{FF2B5EF4-FFF2-40B4-BE49-F238E27FC236}">
                <a16:creationId xmlns:a16="http://schemas.microsoft.com/office/drawing/2014/main" id="{6A7078EE-0261-BA15-66B0-8A34656FB743}"/>
              </a:ext>
            </a:extLst>
          </p:cNvPr>
          <p:cNvSpPr txBox="1">
            <a:spLocks/>
          </p:cNvSpPr>
          <p:nvPr/>
        </p:nvSpPr>
        <p:spPr>
          <a:xfrm>
            <a:off x="6164884" y="1642352"/>
            <a:ext cx="5184576"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b="0" dirty="0">
                <a:solidFill>
                  <a:schemeClr val="bg2">
                    <a:lumMod val="50000"/>
                  </a:schemeClr>
                </a:solidFill>
                <a:latin typeface="SF Pro Display" pitchFamily="2" charset="0"/>
                <a:ea typeface="SF Pro Display" pitchFamily="2" charset="0"/>
                <a:cs typeface="Noto Sans Adlam" panose="020B0502040504020204" pitchFamily="34" charset="0"/>
              </a:rPr>
              <a:t>The value stream mapping (VSM) has four major steps meant to help you identify areas of improvement.</a:t>
            </a:r>
          </a:p>
        </p:txBody>
      </p:sp>
    </p:spTree>
    <p:extLst>
      <p:ext uri="{BB962C8B-B14F-4D97-AF65-F5344CB8AC3E}">
        <p14:creationId xmlns:p14="http://schemas.microsoft.com/office/powerpoint/2010/main" val="2369912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7455F1-8069-4D18-DE3A-B136A20DC16C}"/>
              </a:ext>
            </a:extLst>
          </p:cNvPr>
          <p:cNvSpPr txBox="1">
            <a:spLocks/>
          </p:cNvSpPr>
          <p:nvPr/>
        </p:nvSpPr>
        <p:spPr>
          <a:xfrm>
            <a:off x="479376" y="253471"/>
            <a:ext cx="5744938" cy="932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1">
                    <a:lumMod val="75000"/>
                    <a:lumOff val="25000"/>
                  </a:schemeClr>
                </a:solidFill>
                <a:latin typeface="SF Pro Display" pitchFamily="2" charset="0"/>
                <a:ea typeface="SF Pro Display" pitchFamily="2" charset="0"/>
                <a:cs typeface="Noto Sans Adlam" panose="020B0502040504020204" pitchFamily="34" charset="0"/>
              </a:rPr>
              <a:t>The Value Stream Mapping process</a:t>
            </a:r>
            <a:endParaRPr lang="en-US" sz="2000" b="0" dirty="0">
              <a:solidFill>
                <a:schemeClr val="tx1">
                  <a:lumMod val="75000"/>
                  <a:lumOff val="25000"/>
                </a:schemeClr>
              </a:solidFill>
              <a:latin typeface="SF Pro Display" pitchFamily="2" charset="0"/>
              <a:ea typeface="SF Pro Display" pitchFamily="2" charset="0"/>
              <a:cs typeface="Noto Sans Adlam" panose="020B0502040504020204" pitchFamily="34" charset="0"/>
            </a:endParaRPr>
          </a:p>
        </p:txBody>
      </p:sp>
      <p:graphicFrame>
        <p:nvGraphicFramePr>
          <p:cNvPr id="4" name="Diagram 3">
            <a:extLst>
              <a:ext uri="{FF2B5EF4-FFF2-40B4-BE49-F238E27FC236}">
                <a16:creationId xmlns:a16="http://schemas.microsoft.com/office/drawing/2014/main" id="{64B67726-1B48-627C-7D9B-2EF451D0010E}"/>
              </a:ext>
            </a:extLst>
          </p:cNvPr>
          <p:cNvGraphicFramePr/>
          <p:nvPr>
            <p:extLst>
              <p:ext uri="{D42A27DB-BD31-4B8C-83A1-F6EECF244321}">
                <p14:modId xmlns:p14="http://schemas.microsoft.com/office/powerpoint/2010/main" val="896943010"/>
              </p:ext>
            </p:extLst>
          </p:nvPr>
        </p:nvGraphicFramePr>
        <p:xfrm>
          <a:off x="2160314" y="814193"/>
          <a:ext cx="8128000" cy="5229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6482783"/>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23170</TotalTime>
  <Words>16415</Words>
  <Application>Microsoft Macintosh PowerPoint</Application>
  <PresentationFormat>Widescreen</PresentationFormat>
  <Paragraphs>1523</Paragraphs>
  <Slides>69</Slides>
  <Notes>66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69</vt:i4>
      </vt:variant>
    </vt:vector>
  </HeadingPairs>
  <TitlesOfParts>
    <vt:vector size="82" baseType="lpstr">
      <vt:lpstr>-apple-system</vt:lpstr>
      <vt:lpstr>Arial</vt:lpstr>
      <vt:lpstr>Assistant</vt:lpstr>
      <vt:lpstr>Calibri</vt:lpstr>
      <vt:lpstr>Courier New</vt:lpstr>
      <vt:lpstr>Helvetica Neue</vt:lpstr>
      <vt:lpstr>Noto Sans</vt:lpstr>
      <vt:lpstr>Noto Sans Adlam</vt:lpstr>
      <vt:lpstr>SF Pro Display</vt:lpstr>
      <vt:lpstr>Söhne</vt:lpstr>
      <vt:lpstr>Wingdings</vt:lpstr>
      <vt:lpstr>YouTube Noto</vt:lpstr>
      <vt:lpstr>Office Theme</vt:lpstr>
      <vt:lpstr>PowerPoint Presentation</vt:lpstr>
      <vt:lpstr>What is this Toolkit for?</vt:lpstr>
      <vt:lpstr>Table of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good measurement looks like</vt:lpstr>
      <vt:lpstr>PowerPoint Presentation</vt:lpstr>
      <vt:lpstr>Basic LSS measurements</vt:lpstr>
      <vt:lpstr>Process Map</vt:lpstr>
      <vt:lpstr>PowerPoint Presentation</vt:lpstr>
      <vt:lpstr>Defects per Unit (DPU)</vt:lpstr>
      <vt:lpstr>Defects Per Million Opportunities (DPMO)</vt:lpstr>
      <vt:lpstr>Rolled Throughput Yield (RPY)</vt:lpstr>
      <vt:lpstr>Cycle Time</vt:lpstr>
      <vt:lpstr>Cost of Poor Quality (COPQ)</vt:lpstr>
      <vt:lpstr>Histogram</vt:lpstr>
      <vt:lpstr>Pareto Charts</vt:lpstr>
      <vt:lpstr>Gemba Walk</vt:lpstr>
      <vt:lpstr>PowerPoint Presentation</vt:lpstr>
      <vt:lpstr>PowerPoint Presentation</vt:lpstr>
      <vt:lpstr>PowerPoint Presentation</vt:lpstr>
      <vt:lpstr>PowerPoint Presentation</vt:lpstr>
      <vt:lpstr>Regression Analysis </vt:lpstr>
      <vt:lpstr>Regression Analysis </vt:lpstr>
      <vt:lpstr>Fishbone Diagram</vt:lpstr>
      <vt:lpstr>PowerPoint Presentation</vt:lpstr>
      <vt:lpstr>PowerPoint Presentation</vt:lpstr>
      <vt:lpstr>PowerPoint Presentation</vt:lpstr>
      <vt:lpstr>FMEA – Failure Mode Effect Analysis</vt:lpstr>
      <vt:lpstr>PowerPoint Presentation</vt:lpstr>
      <vt:lpstr>X-Y Matrix – Prioritizing the root causes</vt:lpstr>
      <vt:lpstr>PowerPoint Presentation</vt:lpstr>
      <vt:lpstr>PowerPoint Presentation</vt:lpstr>
      <vt:lpstr>Brainstorming techniques</vt:lpstr>
      <vt:lpstr>Analogy thinking</vt:lpstr>
      <vt:lpstr>Opposite thinking</vt:lpstr>
      <vt:lpstr>Idea Challenges</vt:lpstr>
      <vt:lpstr>PowerPoint Presentation</vt:lpstr>
      <vt:lpstr>Design of Experiments (DOE)</vt:lpstr>
      <vt:lpstr>Example</vt:lpstr>
      <vt:lpstr>How Might We Statements</vt:lpstr>
      <vt:lpstr>PowerPoint Presentation</vt:lpstr>
      <vt:lpstr>PowerPoint Presentation</vt:lpstr>
      <vt:lpstr>PowerPoint Presentation</vt:lpstr>
      <vt:lpstr>PowerPoint Presentation</vt:lpstr>
      <vt:lpstr>PowerPoint Presentation</vt:lpstr>
      <vt:lpstr>Control Plan</vt:lpstr>
      <vt:lpstr>PowerPoint Presentation</vt:lpstr>
      <vt:lpstr>Statistical Process Control (SPC) Charts</vt:lpstr>
      <vt:lpstr>Choosing the SPC charts</vt:lpstr>
      <vt:lpstr>Standard Operating Procedure (SOP)</vt:lpstr>
      <vt:lpstr>Best Format for an SOP</vt:lpstr>
      <vt:lpstr>Choosing the SOP format</vt:lpstr>
      <vt:lpstr>About Viima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Diana Porumboiu</cp:lastModifiedBy>
  <cp:revision>793</cp:revision>
  <cp:lastPrinted>2019-03-22T11:04:22Z</cp:lastPrinted>
  <dcterms:created xsi:type="dcterms:W3CDTF">2019-03-19T11:30:33Z</dcterms:created>
  <dcterms:modified xsi:type="dcterms:W3CDTF">2023-09-01T07:43:04Z</dcterms:modified>
</cp:coreProperties>
</file>