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3" r:id="rId1"/>
  </p:sldMasterIdLst>
  <p:notesMasterIdLst>
    <p:notesMasterId r:id="rId41"/>
  </p:notesMasterIdLst>
  <p:sldIdLst>
    <p:sldId id="308" r:id="rId2"/>
    <p:sldId id="309" r:id="rId3"/>
    <p:sldId id="310" r:id="rId4"/>
    <p:sldId id="311" r:id="rId5"/>
    <p:sldId id="312" r:id="rId6"/>
    <p:sldId id="347" r:id="rId7"/>
    <p:sldId id="313" r:id="rId8"/>
    <p:sldId id="315" r:id="rId9"/>
    <p:sldId id="316" r:id="rId10"/>
    <p:sldId id="317" r:id="rId11"/>
    <p:sldId id="356" r:id="rId12"/>
    <p:sldId id="321" r:id="rId13"/>
    <p:sldId id="320" r:id="rId14"/>
    <p:sldId id="348" r:id="rId15"/>
    <p:sldId id="365" r:id="rId16"/>
    <p:sldId id="323" r:id="rId17"/>
    <p:sldId id="324" r:id="rId18"/>
    <p:sldId id="326" r:id="rId19"/>
    <p:sldId id="345" r:id="rId20"/>
    <p:sldId id="327" r:id="rId21"/>
    <p:sldId id="328" r:id="rId22"/>
    <p:sldId id="333" r:id="rId23"/>
    <p:sldId id="329" r:id="rId24"/>
    <p:sldId id="357" r:id="rId25"/>
    <p:sldId id="361" r:id="rId26"/>
    <p:sldId id="363" r:id="rId27"/>
    <p:sldId id="362" r:id="rId28"/>
    <p:sldId id="354" r:id="rId29"/>
    <p:sldId id="364" r:id="rId30"/>
    <p:sldId id="358" r:id="rId31"/>
    <p:sldId id="335" r:id="rId32"/>
    <p:sldId id="337" r:id="rId33"/>
    <p:sldId id="338" r:id="rId34"/>
    <p:sldId id="339" r:id="rId35"/>
    <p:sldId id="341" r:id="rId36"/>
    <p:sldId id="342" r:id="rId37"/>
    <p:sldId id="359" r:id="rId38"/>
    <p:sldId id="307" r:id="rId39"/>
    <p:sldId id="360" r:id="rId40"/>
  </p:sldIdLst>
  <p:sldSz cx="12192000" cy="6858000"/>
  <p:notesSz cx="6858000" cy="9144000"/>
  <p:embeddedFontLst>
    <p:embeddedFont>
      <p:font typeface="Assistant" pitchFamily="2" charset="-79"/>
      <p:regular r:id="rId42"/>
      <p:bold r:id="rId43"/>
    </p:embeddedFont>
    <p:embeddedFont>
      <p:font typeface="Calibri" panose="020F0502020204030204" pitchFamily="34" charset="0"/>
      <p:regular r:id="rId44"/>
      <p:bold r:id="rId45"/>
      <p:italic r:id="rId46"/>
      <p:boldItalic r:id="rId47"/>
    </p:embeddedFont>
    <p:embeddedFont>
      <p:font typeface="Noto Sans" panose="020B0502040504020204" pitchFamily="34" charset="0"/>
      <p:regular r:id="rId48"/>
      <p:bold r:id="rId49"/>
      <p:italic r:id="rId50"/>
      <p:boldItalic r:id="rId51"/>
    </p:embeddedFont>
    <p:embeddedFont>
      <p:font typeface="Noto Sans Adlam" panose="020B0502040504020204" pitchFamily="34" charset="0"/>
      <p:regular r:id="rId52"/>
    </p:embeddedFont>
  </p:embeddedFontLst>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FCFC"/>
    <a:srgbClr val="F9599A"/>
    <a:srgbClr val="1CB5F2"/>
    <a:srgbClr val="0070C0"/>
    <a:srgbClr val="F0F0F0"/>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43"/>
    <p:restoredTop sz="94703"/>
  </p:normalViewPr>
  <p:slideViewPr>
    <p:cSldViewPr snapToObjects="1" showGuides="1">
      <p:cViewPr varScale="1">
        <p:scale>
          <a:sx n="101" d="100"/>
          <a:sy n="101" d="100"/>
        </p:scale>
        <p:origin x="1192" y="20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20" Type="http://schemas.openxmlformats.org/officeDocument/2006/relationships/slide" Target="slides/slide19.xml"/><Relationship Id="rId41" Type="http://schemas.openxmlformats.org/officeDocument/2006/relationships/notesMaster" Target="notesMasters/notesMaster1.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B6D301-F304-8F41-83BC-B58A1605E3C8}" type="doc">
      <dgm:prSet loTypeId="urn:microsoft.com/office/officeart/2005/8/layout/chevron1" loCatId="" qsTypeId="urn:microsoft.com/office/officeart/2005/8/quickstyle/simple1" qsCatId="simple" csTypeId="urn:microsoft.com/office/officeart/2005/8/colors/accent1_3" csCatId="accent1" phldr="1"/>
      <dgm:spPr/>
      <dgm:t>
        <a:bodyPr/>
        <a:lstStyle/>
        <a:p>
          <a:endParaRPr lang="en-GB"/>
        </a:p>
      </dgm:t>
    </dgm:pt>
    <dgm:pt modelId="{C48DDAB7-D22C-0A4F-BE52-C7F7421634DB}">
      <dgm:prSet phldrT="[Text]" custT="1"/>
      <dgm:spPr/>
      <dgm:t>
        <a:bodyPr/>
        <a:lstStyle/>
        <a:p>
          <a:r>
            <a:rPr lang="en-US" sz="1400" b="1" dirty="0">
              <a:latin typeface="+mn-lt"/>
            </a:rPr>
            <a:t>1. Charting your goals</a:t>
          </a:r>
          <a:endParaRPr lang="en-GB" sz="1400" dirty="0">
            <a:latin typeface="+mn-lt"/>
          </a:endParaRPr>
        </a:p>
      </dgm:t>
    </dgm:pt>
    <dgm:pt modelId="{1023FC72-2BC8-7044-B14A-87921447E9EA}" type="parTrans" cxnId="{6EC0460F-82D3-5043-9585-11DFC684A43B}">
      <dgm:prSet/>
      <dgm:spPr/>
      <dgm:t>
        <a:bodyPr/>
        <a:lstStyle/>
        <a:p>
          <a:endParaRPr lang="en-GB"/>
        </a:p>
      </dgm:t>
    </dgm:pt>
    <dgm:pt modelId="{D745C7B2-9A59-7647-B22D-69EC4DE3EC72}" type="sibTrans" cxnId="{6EC0460F-82D3-5043-9585-11DFC684A43B}">
      <dgm:prSet/>
      <dgm:spPr/>
      <dgm:t>
        <a:bodyPr/>
        <a:lstStyle/>
        <a:p>
          <a:endParaRPr lang="en-GB"/>
        </a:p>
      </dgm:t>
    </dgm:pt>
    <dgm:pt modelId="{06EA2350-E524-3543-9828-9C4093F22DA4}">
      <dgm:prSet phldrT="[Text]" custT="1"/>
      <dgm:spPr/>
      <dgm:t>
        <a:bodyPr/>
        <a:lstStyle/>
        <a:p>
          <a:r>
            <a:rPr lang="en-US" sz="1400" b="1" dirty="0">
              <a:latin typeface="+mn-lt"/>
            </a:rPr>
            <a:t>2. Choosing the participants </a:t>
          </a:r>
          <a:endParaRPr lang="en-GB" sz="1400" dirty="0">
            <a:latin typeface="+mn-lt"/>
          </a:endParaRPr>
        </a:p>
      </dgm:t>
    </dgm:pt>
    <dgm:pt modelId="{BF434214-5929-4A43-B67C-F3C5CA4F15D3}" type="parTrans" cxnId="{2A4400D7-C373-3343-B3A1-31A452BFF867}">
      <dgm:prSet/>
      <dgm:spPr/>
      <dgm:t>
        <a:bodyPr/>
        <a:lstStyle/>
        <a:p>
          <a:endParaRPr lang="en-GB"/>
        </a:p>
      </dgm:t>
    </dgm:pt>
    <dgm:pt modelId="{2EF26A9F-8C8F-C347-BE68-88EB1CF842D4}" type="sibTrans" cxnId="{2A4400D7-C373-3343-B3A1-31A452BFF867}">
      <dgm:prSet/>
      <dgm:spPr/>
      <dgm:t>
        <a:bodyPr/>
        <a:lstStyle/>
        <a:p>
          <a:endParaRPr lang="en-GB"/>
        </a:p>
      </dgm:t>
    </dgm:pt>
    <dgm:pt modelId="{80F872F8-09A0-CD40-BD70-4A56BA2E0DCD}">
      <dgm:prSet phldrT="[Text]" custT="1"/>
      <dgm:spPr/>
      <dgm:t>
        <a:bodyPr/>
        <a:lstStyle/>
        <a:p>
          <a:r>
            <a:rPr lang="en-US" sz="1400" b="1" dirty="0">
              <a:latin typeface="+mn-lt"/>
            </a:rPr>
            <a:t>3. Concrete planning and executing</a:t>
          </a:r>
          <a:endParaRPr lang="en-GB" sz="1400" dirty="0">
            <a:latin typeface="+mn-lt"/>
          </a:endParaRPr>
        </a:p>
      </dgm:t>
    </dgm:pt>
    <dgm:pt modelId="{F01D0C6C-4945-2343-B75E-6963D353E7D7}" type="parTrans" cxnId="{4AB280FD-87DA-4248-A291-328C59A0E496}">
      <dgm:prSet/>
      <dgm:spPr/>
      <dgm:t>
        <a:bodyPr/>
        <a:lstStyle/>
        <a:p>
          <a:endParaRPr lang="en-GB"/>
        </a:p>
      </dgm:t>
    </dgm:pt>
    <dgm:pt modelId="{2EC0806B-29BB-814F-A81A-FA8A3E79868C}" type="sibTrans" cxnId="{4AB280FD-87DA-4248-A291-328C59A0E496}">
      <dgm:prSet/>
      <dgm:spPr/>
      <dgm:t>
        <a:bodyPr/>
        <a:lstStyle/>
        <a:p>
          <a:endParaRPr lang="en-GB"/>
        </a:p>
      </dgm:t>
    </dgm:pt>
    <dgm:pt modelId="{A24CE9F0-A3C0-6A40-A473-90015AFCB0EB}">
      <dgm:prSet custT="1"/>
      <dgm:spPr/>
      <dgm:t>
        <a:bodyPr/>
        <a:lstStyle/>
        <a:p>
          <a:r>
            <a:rPr lang="en-US" sz="1400" b="1" dirty="0">
              <a:latin typeface="+mn-lt"/>
            </a:rPr>
            <a:t>4. Wrap-up and reflection</a:t>
          </a:r>
          <a:endParaRPr lang="en-GB" sz="1400" dirty="0">
            <a:latin typeface="+mn-lt"/>
          </a:endParaRPr>
        </a:p>
      </dgm:t>
    </dgm:pt>
    <dgm:pt modelId="{CA698063-70A3-404C-8B4D-1F839EB46BCD}" type="parTrans" cxnId="{8BA295D9-F410-C947-B118-B9476BC13DCD}">
      <dgm:prSet/>
      <dgm:spPr/>
      <dgm:t>
        <a:bodyPr/>
        <a:lstStyle/>
        <a:p>
          <a:endParaRPr lang="en-GB"/>
        </a:p>
      </dgm:t>
    </dgm:pt>
    <dgm:pt modelId="{5EC2B0CB-3AEB-B241-8DAC-44EA1DDBDCD3}" type="sibTrans" cxnId="{8BA295D9-F410-C947-B118-B9476BC13DCD}">
      <dgm:prSet/>
      <dgm:spPr/>
      <dgm:t>
        <a:bodyPr/>
        <a:lstStyle/>
        <a:p>
          <a:endParaRPr lang="en-GB"/>
        </a:p>
      </dgm:t>
    </dgm:pt>
    <dgm:pt modelId="{B3823241-0C29-5E45-9860-EAC8402761CE}" type="pres">
      <dgm:prSet presAssocID="{AEB6D301-F304-8F41-83BC-B58A1605E3C8}" presName="Name0" presStyleCnt="0">
        <dgm:presLayoutVars>
          <dgm:dir/>
          <dgm:animLvl val="lvl"/>
          <dgm:resizeHandles val="exact"/>
        </dgm:presLayoutVars>
      </dgm:prSet>
      <dgm:spPr/>
    </dgm:pt>
    <dgm:pt modelId="{78ACC8C2-1708-2340-9590-BFE35C3DD527}" type="pres">
      <dgm:prSet presAssocID="{C48DDAB7-D22C-0A4F-BE52-C7F7421634DB}" presName="parTxOnly" presStyleLbl="node1" presStyleIdx="0" presStyleCnt="4">
        <dgm:presLayoutVars>
          <dgm:chMax val="0"/>
          <dgm:chPref val="0"/>
          <dgm:bulletEnabled val="1"/>
        </dgm:presLayoutVars>
      </dgm:prSet>
      <dgm:spPr/>
    </dgm:pt>
    <dgm:pt modelId="{FA8D167E-A5D7-1D49-9EFA-19EBC6B586CA}" type="pres">
      <dgm:prSet presAssocID="{D745C7B2-9A59-7647-B22D-69EC4DE3EC72}" presName="parTxOnlySpace" presStyleCnt="0"/>
      <dgm:spPr/>
    </dgm:pt>
    <dgm:pt modelId="{BE02A246-58C6-1041-A977-8C880AA6E488}" type="pres">
      <dgm:prSet presAssocID="{06EA2350-E524-3543-9828-9C4093F22DA4}" presName="parTxOnly" presStyleLbl="node1" presStyleIdx="1" presStyleCnt="4">
        <dgm:presLayoutVars>
          <dgm:chMax val="0"/>
          <dgm:chPref val="0"/>
          <dgm:bulletEnabled val="1"/>
        </dgm:presLayoutVars>
      </dgm:prSet>
      <dgm:spPr/>
    </dgm:pt>
    <dgm:pt modelId="{E35D3CF7-E7E3-A144-ABB3-0C08A1C1BAE0}" type="pres">
      <dgm:prSet presAssocID="{2EF26A9F-8C8F-C347-BE68-88EB1CF842D4}" presName="parTxOnlySpace" presStyleCnt="0"/>
      <dgm:spPr/>
    </dgm:pt>
    <dgm:pt modelId="{33AA13F6-F8C3-BD43-8968-FEFBD6211B4C}" type="pres">
      <dgm:prSet presAssocID="{80F872F8-09A0-CD40-BD70-4A56BA2E0DCD}" presName="parTxOnly" presStyleLbl="node1" presStyleIdx="2" presStyleCnt="4">
        <dgm:presLayoutVars>
          <dgm:chMax val="0"/>
          <dgm:chPref val="0"/>
          <dgm:bulletEnabled val="1"/>
        </dgm:presLayoutVars>
      </dgm:prSet>
      <dgm:spPr/>
    </dgm:pt>
    <dgm:pt modelId="{43511FF2-B474-AF4A-8D0A-69C0151D03C9}" type="pres">
      <dgm:prSet presAssocID="{2EC0806B-29BB-814F-A81A-FA8A3E79868C}" presName="parTxOnlySpace" presStyleCnt="0"/>
      <dgm:spPr/>
    </dgm:pt>
    <dgm:pt modelId="{B19D2FC1-9E6D-4048-8367-1B3CFE55BE9B}" type="pres">
      <dgm:prSet presAssocID="{A24CE9F0-A3C0-6A40-A473-90015AFCB0EB}" presName="parTxOnly" presStyleLbl="node1" presStyleIdx="3" presStyleCnt="4">
        <dgm:presLayoutVars>
          <dgm:chMax val="0"/>
          <dgm:chPref val="0"/>
          <dgm:bulletEnabled val="1"/>
        </dgm:presLayoutVars>
      </dgm:prSet>
      <dgm:spPr/>
    </dgm:pt>
  </dgm:ptLst>
  <dgm:cxnLst>
    <dgm:cxn modelId="{6EC0460F-82D3-5043-9585-11DFC684A43B}" srcId="{AEB6D301-F304-8F41-83BC-B58A1605E3C8}" destId="{C48DDAB7-D22C-0A4F-BE52-C7F7421634DB}" srcOrd="0" destOrd="0" parTransId="{1023FC72-2BC8-7044-B14A-87921447E9EA}" sibTransId="{D745C7B2-9A59-7647-B22D-69EC4DE3EC72}"/>
    <dgm:cxn modelId="{FFD17815-101E-AA4B-B4B1-DEFD2CD88E44}" type="presOf" srcId="{AEB6D301-F304-8F41-83BC-B58A1605E3C8}" destId="{B3823241-0C29-5E45-9860-EAC8402761CE}" srcOrd="0" destOrd="0" presId="urn:microsoft.com/office/officeart/2005/8/layout/chevron1"/>
    <dgm:cxn modelId="{02B3D246-70F3-C74F-BA86-1DCE4CD31A2C}" type="presOf" srcId="{A24CE9F0-A3C0-6A40-A473-90015AFCB0EB}" destId="{B19D2FC1-9E6D-4048-8367-1B3CFE55BE9B}" srcOrd="0" destOrd="0" presId="urn:microsoft.com/office/officeart/2005/8/layout/chevron1"/>
    <dgm:cxn modelId="{10B19E6C-1018-1A44-B3FA-F033B0BA2A2E}" type="presOf" srcId="{C48DDAB7-D22C-0A4F-BE52-C7F7421634DB}" destId="{78ACC8C2-1708-2340-9590-BFE35C3DD527}" srcOrd="0" destOrd="0" presId="urn:microsoft.com/office/officeart/2005/8/layout/chevron1"/>
    <dgm:cxn modelId="{A508F4B1-7503-5D4F-8ADF-8D992BE61EB0}" type="presOf" srcId="{80F872F8-09A0-CD40-BD70-4A56BA2E0DCD}" destId="{33AA13F6-F8C3-BD43-8968-FEFBD6211B4C}" srcOrd="0" destOrd="0" presId="urn:microsoft.com/office/officeart/2005/8/layout/chevron1"/>
    <dgm:cxn modelId="{99306ABB-DD59-6944-82BC-2BFB183991AA}" type="presOf" srcId="{06EA2350-E524-3543-9828-9C4093F22DA4}" destId="{BE02A246-58C6-1041-A977-8C880AA6E488}" srcOrd="0" destOrd="0" presId="urn:microsoft.com/office/officeart/2005/8/layout/chevron1"/>
    <dgm:cxn modelId="{2A4400D7-C373-3343-B3A1-31A452BFF867}" srcId="{AEB6D301-F304-8F41-83BC-B58A1605E3C8}" destId="{06EA2350-E524-3543-9828-9C4093F22DA4}" srcOrd="1" destOrd="0" parTransId="{BF434214-5929-4A43-B67C-F3C5CA4F15D3}" sibTransId="{2EF26A9F-8C8F-C347-BE68-88EB1CF842D4}"/>
    <dgm:cxn modelId="{8BA295D9-F410-C947-B118-B9476BC13DCD}" srcId="{AEB6D301-F304-8F41-83BC-B58A1605E3C8}" destId="{A24CE9F0-A3C0-6A40-A473-90015AFCB0EB}" srcOrd="3" destOrd="0" parTransId="{CA698063-70A3-404C-8B4D-1F839EB46BCD}" sibTransId="{5EC2B0CB-3AEB-B241-8DAC-44EA1DDBDCD3}"/>
    <dgm:cxn modelId="{4AB280FD-87DA-4248-A291-328C59A0E496}" srcId="{AEB6D301-F304-8F41-83BC-B58A1605E3C8}" destId="{80F872F8-09A0-CD40-BD70-4A56BA2E0DCD}" srcOrd="2" destOrd="0" parTransId="{F01D0C6C-4945-2343-B75E-6963D353E7D7}" sibTransId="{2EC0806B-29BB-814F-A81A-FA8A3E79868C}"/>
    <dgm:cxn modelId="{521B0829-76DD-6F44-AE1D-1206087BB353}" type="presParOf" srcId="{B3823241-0C29-5E45-9860-EAC8402761CE}" destId="{78ACC8C2-1708-2340-9590-BFE35C3DD527}" srcOrd="0" destOrd="0" presId="urn:microsoft.com/office/officeart/2005/8/layout/chevron1"/>
    <dgm:cxn modelId="{C041A94F-9710-E740-BEB0-3411672166C6}" type="presParOf" srcId="{B3823241-0C29-5E45-9860-EAC8402761CE}" destId="{FA8D167E-A5D7-1D49-9EFA-19EBC6B586CA}" srcOrd="1" destOrd="0" presId="urn:microsoft.com/office/officeart/2005/8/layout/chevron1"/>
    <dgm:cxn modelId="{F9F50DA9-A628-AB4F-A159-CFADDEF42A2D}" type="presParOf" srcId="{B3823241-0C29-5E45-9860-EAC8402761CE}" destId="{BE02A246-58C6-1041-A977-8C880AA6E488}" srcOrd="2" destOrd="0" presId="urn:microsoft.com/office/officeart/2005/8/layout/chevron1"/>
    <dgm:cxn modelId="{BC476B05-C844-5147-A3DB-FB27DBC8A9AB}" type="presParOf" srcId="{B3823241-0C29-5E45-9860-EAC8402761CE}" destId="{E35D3CF7-E7E3-A144-ABB3-0C08A1C1BAE0}" srcOrd="3" destOrd="0" presId="urn:microsoft.com/office/officeart/2005/8/layout/chevron1"/>
    <dgm:cxn modelId="{EE258867-6E42-2747-94CD-5FD04B3FE8D7}" type="presParOf" srcId="{B3823241-0C29-5E45-9860-EAC8402761CE}" destId="{33AA13F6-F8C3-BD43-8968-FEFBD6211B4C}" srcOrd="4" destOrd="0" presId="urn:microsoft.com/office/officeart/2005/8/layout/chevron1"/>
    <dgm:cxn modelId="{4E95A533-87BD-5F46-AFDB-2D04BFD95260}" type="presParOf" srcId="{B3823241-0C29-5E45-9860-EAC8402761CE}" destId="{43511FF2-B474-AF4A-8D0A-69C0151D03C9}" srcOrd="5" destOrd="0" presId="urn:microsoft.com/office/officeart/2005/8/layout/chevron1"/>
    <dgm:cxn modelId="{6BD9E104-E0E9-054D-8DAE-AF7837C7D935}" type="presParOf" srcId="{B3823241-0C29-5E45-9860-EAC8402761CE}" destId="{B19D2FC1-9E6D-4048-8367-1B3CFE55BE9B}"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B85F89-E25C-2E49-ABD3-36CC9AD23AF3}"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GB"/>
        </a:p>
      </dgm:t>
    </dgm:pt>
    <dgm:pt modelId="{4E59B886-B477-7E4B-A0F3-2F0CE1D11E7B}">
      <dgm:prSet phldrT="[Text]" custT="1"/>
      <dgm:spPr>
        <a:solidFill>
          <a:schemeClr val="accent1"/>
        </a:solidFill>
        <a:ln>
          <a:noFill/>
        </a:ln>
        <a:effectLst/>
      </dgm:spPr>
      <dgm:t>
        <a:bodyPr/>
        <a:lstStyle/>
        <a:p>
          <a:r>
            <a:rPr lang="en-US" sz="1400" noProof="0" dirty="0">
              <a:solidFill>
                <a:schemeClr val="bg1"/>
              </a:solidFill>
              <a:latin typeface="+mn-lt"/>
            </a:rPr>
            <a:t>Pick a topic that is of significant importance to your company</a:t>
          </a:r>
        </a:p>
      </dgm:t>
    </dgm:pt>
    <dgm:pt modelId="{7037D3A8-3A4C-3A42-BDAF-855A82EF651B}" type="parTrans" cxnId="{3B9F6451-20F1-C843-A62C-7A1C33AFE959}">
      <dgm:prSet/>
      <dgm:spPr/>
      <dgm:t>
        <a:bodyPr/>
        <a:lstStyle/>
        <a:p>
          <a:endParaRPr lang="en-GB"/>
        </a:p>
      </dgm:t>
    </dgm:pt>
    <dgm:pt modelId="{AB50C5A4-F659-8744-A247-202A3CA5B078}" type="sibTrans" cxnId="{3B9F6451-20F1-C843-A62C-7A1C33AFE959}">
      <dgm:prSet/>
      <dgm:spPr>
        <a:solidFill>
          <a:schemeClr val="bg1">
            <a:lumMod val="65000"/>
          </a:schemeClr>
        </a:solidFill>
      </dgm:spPr>
      <dgm:t>
        <a:bodyPr/>
        <a:lstStyle/>
        <a:p>
          <a:endParaRPr lang="en-GB"/>
        </a:p>
      </dgm:t>
    </dgm:pt>
    <dgm:pt modelId="{BB5D8EDD-5F3F-0940-BDE3-01A9779AF834}">
      <dgm:prSet phldrT="[Text]" custT="1"/>
      <dgm:spPr>
        <a:solidFill>
          <a:schemeClr val="accent1"/>
        </a:solidFill>
        <a:ln>
          <a:noFill/>
        </a:ln>
        <a:effectLst/>
      </dgm:spPr>
      <dgm:t>
        <a:bodyPr/>
        <a:lstStyle/>
        <a:p>
          <a:r>
            <a:rPr lang="en-US" sz="1400" dirty="0">
              <a:solidFill>
                <a:schemeClr val="bg1"/>
              </a:solidFill>
              <a:latin typeface="+mn-lt"/>
            </a:rPr>
            <a:t>Choose people with whom you can best reach your goals</a:t>
          </a:r>
          <a:endParaRPr lang="en-GB" sz="1400" dirty="0">
            <a:latin typeface="+mn-lt"/>
          </a:endParaRPr>
        </a:p>
      </dgm:t>
    </dgm:pt>
    <dgm:pt modelId="{F2DCA3AE-E218-5742-A67F-6BC8850CB0C4}" type="parTrans" cxnId="{0D331832-FEEF-6D4D-B844-5DDAD56FD3E5}">
      <dgm:prSet/>
      <dgm:spPr/>
      <dgm:t>
        <a:bodyPr/>
        <a:lstStyle/>
        <a:p>
          <a:endParaRPr lang="en-GB"/>
        </a:p>
      </dgm:t>
    </dgm:pt>
    <dgm:pt modelId="{E35227BC-28F8-534E-898D-71F28ACFB32E}" type="sibTrans" cxnId="{0D331832-FEEF-6D4D-B844-5DDAD56FD3E5}">
      <dgm:prSet/>
      <dgm:spPr>
        <a:solidFill>
          <a:schemeClr val="bg1">
            <a:lumMod val="65000"/>
          </a:schemeClr>
        </a:solidFill>
      </dgm:spPr>
      <dgm:t>
        <a:bodyPr/>
        <a:lstStyle/>
        <a:p>
          <a:endParaRPr lang="en-GB"/>
        </a:p>
      </dgm:t>
    </dgm:pt>
    <dgm:pt modelId="{27962B59-7635-3B45-9D8A-50595E6F494C}">
      <dgm:prSet phldrT="[Text]" custT="1"/>
      <dgm:spPr>
        <a:solidFill>
          <a:srgbClr val="F9599A"/>
        </a:solidFill>
        <a:ln>
          <a:noFill/>
        </a:ln>
        <a:effectLst/>
      </dgm:spPr>
      <dgm:t>
        <a:bodyPr/>
        <a:lstStyle/>
        <a:p>
          <a:r>
            <a:rPr lang="en-US" sz="1400" dirty="0">
              <a:solidFill>
                <a:schemeClr val="bg1"/>
              </a:solidFill>
              <a:latin typeface="+mn-lt"/>
            </a:rPr>
            <a:t>Problem phase</a:t>
          </a:r>
          <a:endParaRPr lang="en-GB" sz="1400" dirty="0">
            <a:latin typeface="+mn-lt"/>
          </a:endParaRPr>
        </a:p>
      </dgm:t>
    </dgm:pt>
    <dgm:pt modelId="{945247C7-9785-3444-8527-08CE53042C60}" type="parTrans" cxnId="{0D06028F-D2ED-A14F-B325-D7B3FF7EE8E8}">
      <dgm:prSet/>
      <dgm:spPr/>
      <dgm:t>
        <a:bodyPr/>
        <a:lstStyle/>
        <a:p>
          <a:endParaRPr lang="en-GB"/>
        </a:p>
      </dgm:t>
    </dgm:pt>
    <dgm:pt modelId="{51304EBF-BB4F-7745-87BC-EF61E2043D17}" type="sibTrans" cxnId="{0D06028F-D2ED-A14F-B325-D7B3FF7EE8E8}">
      <dgm:prSet/>
      <dgm:spPr>
        <a:solidFill>
          <a:schemeClr val="bg1">
            <a:lumMod val="65000"/>
          </a:schemeClr>
        </a:solidFill>
      </dgm:spPr>
      <dgm:t>
        <a:bodyPr/>
        <a:lstStyle/>
        <a:p>
          <a:endParaRPr lang="en-GB"/>
        </a:p>
      </dgm:t>
    </dgm:pt>
    <dgm:pt modelId="{F52F98B2-64D9-4445-8BDA-507B38434FDD}">
      <dgm:prSet custT="1"/>
      <dgm:spPr>
        <a:solidFill>
          <a:schemeClr val="accent1"/>
        </a:solidFill>
        <a:ln>
          <a:noFill/>
        </a:ln>
        <a:effectLst/>
      </dgm:spPr>
      <dgm:t>
        <a:bodyPr/>
        <a:lstStyle/>
        <a:p>
          <a:r>
            <a:rPr lang="en-US" sz="1400" dirty="0">
              <a:solidFill>
                <a:schemeClr val="bg1"/>
              </a:solidFill>
              <a:latin typeface="+mn-lt"/>
            </a:rPr>
            <a:t>Wrap up the campaign and reflect on the process as a whole</a:t>
          </a:r>
          <a:endParaRPr lang="en-GB" sz="1400" dirty="0">
            <a:latin typeface="+mn-lt"/>
          </a:endParaRPr>
        </a:p>
      </dgm:t>
    </dgm:pt>
    <dgm:pt modelId="{3EB6CA8A-35CD-504A-943A-CAC4BBFCFB7A}" type="parTrans" cxnId="{5F8520DE-DAE2-C440-B583-40920C9B026F}">
      <dgm:prSet/>
      <dgm:spPr/>
      <dgm:t>
        <a:bodyPr/>
        <a:lstStyle/>
        <a:p>
          <a:endParaRPr lang="en-GB"/>
        </a:p>
      </dgm:t>
    </dgm:pt>
    <dgm:pt modelId="{9498D3EA-B0B8-EB49-AE44-E215B80CFCC4}" type="sibTrans" cxnId="{5F8520DE-DAE2-C440-B583-40920C9B026F}">
      <dgm:prSet/>
      <dgm:spPr/>
      <dgm:t>
        <a:bodyPr/>
        <a:lstStyle/>
        <a:p>
          <a:endParaRPr lang="en-GB"/>
        </a:p>
      </dgm:t>
    </dgm:pt>
    <dgm:pt modelId="{21F7160C-5C5D-E549-80AA-44E500CAB4E3}" type="pres">
      <dgm:prSet presAssocID="{26B85F89-E25C-2E49-ABD3-36CC9AD23AF3}" presName="Name0" presStyleCnt="0">
        <dgm:presLayoutVars>
          <dgm:dir/>
          <dgm:resizeHandles val="exact"/>
        </dgm:presLayoutVars>
      </dgm:prSet>
      <dgm:spPr/>
    </dgm:pt>
    <dgm:pt modelId="{DB62252C-6B7B-B944-8DEE-DCA0D5299ADE}" type="pres">
      <dgm:prSet presAssocID="{4E59B886-B477-7E4B-A0F3-2F0CE1D11E7B}" presName="node" presStyleLbl="node1" presStyleIdx="0" presStyleCnt="4" custLinFactNeighborX="28527" custLinFactNeighborY="-13157">
        <dgm:presLayoutVars>
          <dgm:bulletEnabled val="1"/>
        </dgm:presLayoutVars>
      </dgm:prSet>
      <dgm:spPr/>
    </dgm:pt>
    <dgm:pt modelId="{7868B0EB-50C6-1144-B5AB-3ED4A39042E3}" type="pres">
      <dgm:prSet presAssocID="{AB50C5A4-F659-8744-A247-202A3CA5B078}" presName="sibTrans" presStyleLbl="sibTrans2D1" presStyleIdx="0" presStyleCnt="3" custFlipVert="1" custScaleY="52318"/>
      <dgm:spPr/>
    </dgm:pt>
    <dgm:pt modelId="{BD714894-EAE2-7F4A-85F5-2DF94AC45E67}" type="pres">
      <dgm:prSet presAssocID="{AB50C5A4-F659-8744-A247-202A3CA5B078}" presName="connectorText" presStyleLbl="sibTrans2D1" presStyleIdx="0" presStyleCnt="3"/>
      <dgm:spPr/>
    </dgm:pt>
    <dgm:pt modelId="{0BA812C6-3754-EB4F-B7B9-FD409A1FA6BB}" type="pres">
      <dgm:prSet presAssocID="{BB5D8EDD-5F3F-0940-BDE3-01A9779AF834}" presName="node" presStyleLbl="node1" presStyleIdx="1" presStyleCnt="4" custLinFactNeighborX="26490" custLinFactNeighborY="-11784">
        <dgm:presLayoutVars>
          <dgm:bulletEnabled val="1"/>
        </dgm:presLayoutVars>
      </dgm:prSet>
      <dgm:spPr/>
    </dgm:pt>
    <dgm:pt modelId="{6BCA4846-6E2D-1340-B843-806DD17DDDD0}" type="pres">
      <dgm:prSet presAssocID="{E35227BC-28F8-534E-898D-71F28ACFB32E}" presName="sibTrans" presStyleLbl="sibTrans2D1" presStyleIdx="1" presStyleCnt="3" custFlipVert="1" custScaleY="52318"/>
      <dgm:spPr/>
    </dgm:pt>
    <dgm:pt modelId="{4519B5BC-EA80-2348-9F2D-525E2C47A13F}" type="pres">
      <dgm:prSet presAssocID="{E35227BC-28F8-534E-898D-71F28ACFB32E}" presName="connectorText" presStyleLbl="sibTrans2D1" presStyleIdx="1" presStyleCnt="3"/>
      <dgm:spPr/>
    </dgm:pt>
    <dgm:pt modelId="{D95A6145-B410-AC4A-9266-36F01608E371}" type="pres">
      <dgm:prSet presAssocID="{27962B59-7635-3B45-9D8A-50595E6F494C}" presName="node" presStyleLbl="node1" presStyleIdx="2" presStyleCnt="4" custScaleY="51440" custLinFactNeighborX="13772" custLinFactNeighborY="-15269">
        <dgm:presLayoutVars>
          <dgm:bulletEnabled val="1"/>
        </dgm:presLayoutVars>
      </dgm:prSet>
      <dgm:spPr/>
    </dgm:pt>
    <dgm:pt modelId="{03275EB7-3645-EE42-84D5-C5BDA4DCD884}" type="pres">
      <dgm:prSet presAssocID="{51304EBF-BB4F-7745-87BC-EF61E2043D17}" presName="sibTrans" presStyleLbl="sibTrans2D1" presStyleIdx="2" presStyleCnt="3" custFlipVert="1" custScaleY="52318"/>
      <dgm:spPr/>
    </dgm:pt>
    <dgm:pt modelId="{1B267939-07C2-D741-BFF6-F3AAC911BC62}" type="pres">
      <dgm:prSet presAssocID="{51304EBF-BB4F-7745-87BC-EF61E2043D17}" presName="connectorText" presStyleLbl="sibTrans2D1" presStyleIdx="2" presStyleCnt="3"/>
      <dgm:spPr/>
    </dgm:pt>
    <dgm:pt modelId="{879825F9-260B-1944-91B5-D66D83F0B778}" type="pres">
      <dgm:prSet presAssocID="{F52F98B2-64D9-4445-8BDA-507B38434FDD}" presName="node" presStyleLbl="node1" presStyleIdx="3" presStyleCnt="4" custLinFactNeighborX="-7841" custLinFactNeighborY="-11298">
        <dgm:presLayoutVars>
          <dgm:bulletEnabled val="1"/>
        </dgm:presLayoutVars>
      </dgm:prSet>
      <dgm:spPr/>
    </dgm:pt>
  </dgm:ptLst>
  <dgm:cxnLst>
    <dgm:cxn modelId="{78463210-5A24-C648-AE5F-0ECBA0B7FDC1}" type="presOf" srcId="{51304EBF-BB4F-7745-87BC-EF61E2043D17}" destId="{1B267939-07C2-D741-BFF6-F3AAC911BC62}" srcOrd="1" destOrd="0" presId="urn:microsoft.com/office/officeart/2005/8/layout/process1"/>
    <dgm:cxn modelId="{D7CE5921-4515-FB46-AD9D-36D306D6FF36}" type="presOf" srcId="{51304EBF-BB4F-7745-87BC-EF61E2043D17}" destId="{03275EB7-3645-EE42-84D5-C5BDA4DCD884}" srcOrd="0" destOrd="0" presId="urn:microsoft.com/office/officeart/2005/8/layout/process1"/>
    <dgm:cxn modelId="{0D331832-FEEF-6D4D-B844-5DDAD56FD3E5}" srcId="{26B85F89-E25C-2E49-ABD3-36CC9AD23AF3}" destId="{BB5D8EDD-5F3F-0940-BDE3-01A9779AF834}" srcOrd="1" destOrd="0" parTransId="{F2DCA3AE-E218-5742-A67F-6BC8850CB0C4}" sibTransId="{E35227BC-28F8-534E-898D-71F28ACFB32E}"/>
    <dgm:cxn modelId="{BBD78E48-02AA-354B-BE59-0F6EDA755C6D}" type="presOf" srcId="{27962B59-7635-3B45-9D8A-50595E6F494C}" destId="{D95A6145-B410-AC4A-9266-36F01608E371}" srcOrd="0" destOrd="0" presId="urn:microsoft.com/office/officeart/2005/8/layout/process1"/>
    <dgm:cxn modelId="{3B9F6451-20F1-C843-A62C-7A1C33AFE959}" srcId="{26B85F89-E25C-2E49-ABD3-36CC9AD23AF3}" destId="{4E59B886-B477-7E4B-A0F3-2F0CE1D11E7B}" srcOrd="0" destOrd="0" parTransId="{7037D3A8-3A4C-3A42-BDAF-855A82EF651B}" sibTransId="{AB50C5A4-F659-8744-A247-202A3CA5B078}"/>
    <dgm:cxn modelId="{72906857-F8EA-0E47-8128-62A9A369FB86}" type="presOf" srcId="{26B85F89-E25C-2E49-ABD3-36CC9AD23AF3}" destId="{21F7160C-5C5D-E549-80AA-44E500CAB4E3}" srcOrd="0" destOrd="0" presId="urn:microsoft.com/office/officeart/2005/8/layout/process1"/>
    <dgm:cxn modelId="{1DE3DB58-16CD-ED44-AA47-6414DD85E3D4}" type="presOf" srcId="{AB50C5A4-F659-8744-A247-202A3CA5B078}" destId="{BD714894-EAE2-7F4A-85F5-2DF94AC45E67}" srcOrd="1" destOrd="0" presId="urn:microsoft.com/office/officeart/2005/8/layout/process1"/>
    <dgm:cxn modelId="{B020A85A-554A-454D-8E1C-26D158ED9A56}" type="presOf" srcId="{BB5D8EDD-5F3F-0940-BDE3-01A9779AF834}" destId="{0BA812C6-3754-EB4F-B7B9-FD409A1FA6BB}" srcOrd="0" destOrd="0" presId="urn:microsoft.com/office/officeart/2005/8/layout/process1"/>
    <dgm:cxn modelId="{6EC0147E-0BA7-864E-9647-A1BE26B5BFD5}" type="presOf" srcId="{E35227BC-28F8-534E-898D-71F28ACFB32E}" destId="{6BCA4846-6E2D-1340-B843-806DD17DDDD0}" srcOrd="0" destOrd="0" presId="urn:microsoft.com/office/officeart/2005/8/layout/process1"/>
    <dgm:cxn modelId="{D6D4F684-0DAA-F74C-9090-40D1915582F5}" type="presOf" srcId="{E35227BC-28F8-534E-898D-71F28ACFB32E}" destId="{4519B5BC-EA80-2348-9F2D-525E2C47A13F}" srcOrd="1" destOrd="0" presId="urn:microsoft.com/office/officeart/2005/8/layout/process1"/>
    <dgm:cxn modelId="{0D06028F-D2ED-A14F-B325-D7B3FF7EE8E8}" srcId="{26B85F89-E25C-2E49-ABD3-36CC9AD23AF3}" destId="{27962B59-7635-3B45-9D8A-50595E6F494C}" srcOrd="2" destOrd="0" parTransId="{945247C7-9785-3444-8527-08CE53042C60}" sibTransId="{51304EBF-BB4F-7745-87BC-EF61E2043D17}"/>
    <dgm:cxn modelId="{BF63D6A9-CA02-D442-829A-56B7B0CBE165}" type="presOf" srcId="{F52F98B2-64D9-4445-8BDA-507B38434FDD}" destId="{879825F9-260B-1944-91B5-D66D83F0B778}" srcOrd="0" destOrd="0" presId="urn:microsoft.com/office/officeart/2005/8/layout/process1"/>
    <dgm:cxn modelId="{A9CC32BC-B3E9-504F-869C-90253C3D243C}" type="presOf" srcId="{AB50C5A4-F659-8744-A247-202A3CA5B078}" destId="{7868B0EB-50C6-1144-B5AB-3ED4A39042E3}" srcOrd="0" destOrd="0" presId="urn:microsoft.com/office/officeart/2005/8/layout/process1"/>
    <dgm:cxn modelId="{A818EBC4-263D-BD41-ACAC-FC049B7BB730}" type="presOf" srcId="{4E59B886-B477-7E4B-A0F3-2F0CE1D11E7B}" destId="{DB62252C-6B7B-B944-8DEE-DCA0D5299ADE}" srcOrd="0" destOrd="0" presId="urn:microsoft.com/office/officeart/2005/8/layout/process1"/>
    <dgm:cxn modelId="{5F8520DE-DAE2-C440-B583-40920C9B026F}" srcId="{26B85F89-E25C-2E49-ABD3-36CC9AD23AF3}" destId="{F52F98B2-64D9-4445-8BDA-507B38434FDD}" srcOrd="3" destOrd="0" parTransId="{3EB6CA8A-35CD-504A-943A-CAC4BBFCFB7A}" sibTransId="{9498D3EA-B0B8-EB49-AE44-E215B80CFCC4}"/>
    <dgm:cxn modelId="{0882EEC5-A949-ED4E-9526-5E86CF9F77FC}" type="presParOf" srcId="{21F7160C-5C5D-E549-80AA-44E500CAB4E3}" destId="{DB62252C-6B7B-B944-8DEE-DCA0D5299ADE}" srcOrd="0" destOrd="0" presId="urn:microsoft.com/office/officeart/2005/8/layout/process1"/>
    <dgm:cxn modelId="{3154EDEA-EA51-E347-872F-0BE97570DD66}" type="presParOf" srcId="{21F7160C-5C5D-E549-80AA-44E500CAB4E3}" destId="{7868B0EB-50C6-1144-B5AB-3ED4A39042E3}" srcOrd="1" destOrd="0" presId="urn:microsoft.com/office/officeart/2005/8/layout/process1"/>
    <dgm:cxn modelId="{67F19338-3E7A-0049-8720-3AF3B6ED9A55}" type="presParOf" srcId="{7868B0EB-50C6-1144-B5AB-3ED4A39042E3}" destId="{BD714894-EAE2-7F4A-85F5-2DF94AC45E67}" srcOrd="0" destOrd="0" presId="urn:microsoft.com/office/officeart/2005/8/layout/process1"/>
    <dgm:cxn modelId="{5A75F5AB-A558-D64D-A9F4-E54D565D1F8D}" type="presParOf" srcId="{21F7160C-5C5D-E549-80AA-44E500CAB4E3}" destId="{0BA812C6-3754-EB4F-B7B9-FD409A1FA6BB}" srcOrd="2" destOrd="0" presId="urn:microsoft.com/office/officeart/2005/8/layout/process1"/>
    <dgm:cxn modelId="{9D37DF2D-0EC4-5543-A394-ED0DDC5D34B6}" type="presParOf" srcId="{21F7160C-5C5D-E549-80AA-44E500CAB4E3}" destId="{6BCA4846-6E2D-1340-B843-806DD17DDDD0}" srcOrd="3" destOrd="0" presId="urn:microsoft.com/office/officeart/2005/8/layout/process1"/>
    <dgm:cxn modelId="{21A317B5-3FF8-9E48-B578-6F3CC2ECB3B2}" type="presParOf" srcId="{6BCA4846-6E2D-1340-B843-806DD17DDDD0}" destId="{4519B5BC-EA80-2348-9F2D-525E2C47A13F}" srcOrd="0" destOrd="0" presId="urn:microsoft.com/office/officeart/2005/8/layout/process1"/>
    <dgm:cxn modelId="{0B90EED5-E8E2-8948-999A-A767F2BD9CC5}" type="presParOf" srcId="{21F7160C-5C5D-E549-80AA-44E500CAB4E3}" destId="{D95A6145-B410-AC4A-9266-36F01608E371}" srcOrd="4" destOrd="0" presId="urn:microsoft.com/office/officeart/2005/8/layout/process1"/>
    <dgm:cxn modelId="{FDAFCFE5-3BD2-6146-9271-0AE3BFACBBC9}" type="presParOf" srcId="{21F7160C-5C5D-E549-80AA-44E500CAB4E3}" destId="{03275EB7-3645-EE42-84D5-C5BDA4DCD884}" srcOrd="5" destOrd="0" presId="urn:microsoft.com/office/officeart/2005/8/layout/process1"/>
    <dgm:cxn modelId="{5D4BC995-D2F2-3C44-8904-EB859898C632}" type="presParOf" srcId="{03275EB7-3645-EE42-84D5-C5BDA4DCD884}" destId="{1B267939-07C2-D741-BFF6-F3AAC911BC62}" srcOrd="0" destOrd="0" presId="urn:microsoft.com/office/officeart/2005/8/layout/process1"/>
    <dgm:cxn modelId="{64DB1774-28CE-2546-BFB2-D9E02075D354}" type="presParOf" srcId="{21F7160C-5C5D-E549-80AA-44E500CAB4E3}" destId="{879825F9-260B-1944-91B5-D66D83F0B778}" srcOrd="6" destOrd="0" presId="urn:microsoft.com/office/officeart/2005/8/layout/process1"/>
  </dgm:cxnLst>
  <dgm:bg>
    <a:effectLst>
      <a:outerShdw blurRad="50800" dist="38100" dir="2700000" algn="tl" rotWithShape="0">
        <a:prstClr val="black">
          <a:alpha val="40000"/>
        </a:prstClr>
      </a:outerShdw>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B6D301-F304-8F41-83BC-B58A1605E3C8}" type="doc">
      <dgm:prSet loTypeId="urn:microsoft.com/office/officeart/2005/8/layout/chevron1" loCatId="" qsTypeId="urn:microsoft.com/office/officeart/2005/8/quickstyle/simple1" qsCatId="simple" csTypeId="urn:microsoft.com/office/officeart/2005/8/colors/accent1_3" csCatId="accent1" phldr="1"/>
      <dgm:spPr/>
      <dgm:t>
        <a:bodyPr/>
        <a:lstStyle/>
        <a:p>
          <a:endParaRPr lang="en-GB"/>
        </a:p>
      </dgm:t>
    </dgm:pt>
    <dgm:pt modelId="{C48DDAB7-D22C-0A4F-BE52-C7F7421634DB}">
      <dgm:prSet phldrT="[Text]" custT="1"/>
      <dgm:spPr/>
      <dgm:t>
        <a:bodyPr/>
        <a:lstStyle/>
        <a:p>
          <a:r>
            <a:rPr lang="en-US" sz="1400" b="1" dirty="0">
              <a:latin typeface="+mn-lt"/>
            </a:rPr>
            <a:t> 1. Charting your goals</a:t>
          </a:r>
          <a:endParaRPr lang="en-GB" sz="1400" dirty="0">
            <a:latin typeface="+mn-lt"/>
          </a:endParaRPr>
        </a:p>
      </dgm:t>
    </dgm:pt>
    <dgm:pt modelId="{1023FC72-2BC8-7044-B14A-87921447E9EA}" type="parTrans" cxnId="{6EC0460F-82D3-5043-9585-11DFC684A43B}">
      <dgm:prSet/>
      <dgm:spPr/>
      <dgm:t>
        <a:bodyPr/>
        <a:lstStyle/>
        <a:p>
          <a:endParaRPr lang="en-GB"/>
        </a:p>
      </dgm:t>
    </dgm:pt>
    <dgm:pt modelId="{D745C7B2-9A59-7647-B22D-69EC4DE3EC72}" type="sibTrans" cxnId="{6EC0460F-82D3-5043-9585-11DFC684A43B}">
      <dgm:prSet/>
      <dgm:spPr/>
      <dgm:t>
        <a:bodyPr/>
        <a:lstStyle/>
        <a:p>
          <a:endParaRPr lang="en-GB"/>
        </a:p>
      </dgm:t>
    </dgm:pt>
    <dgm:pt modelId="{06EA2350-E524-3543-9828-9C4093F22DA4}">
      <dgm:prSet phldrT="[Text]" custT="1"/>
      <dgm:spPr/>
      <dgm:t>
        <a:bodyPr/>
        <a:lstStyle/>
        <a:p>
          <a:r>
            <a:rPr lang="en-US" sz="1400" b="1" dirty="0">
              <a:latin typeface="+mn-lt"/>
            </a:rPr>
            <a:t>2. Choosing the participants </a:t>
          </a:r>
          <a:endParaRPr lang="en-GB" sz="1400" dirty="0">
            <a:latin typeface="+mn-lt"/>
          </a:endParaRPr>
        </a:p>
      </dgm:t>
    </dgm:pt>
    <dgm:pt modelId="{BF434214-5929-4A43-B67C-F3C5CA4F15D3}" type="parTrans" cxnId="{2A4400D7-C373-3343-B3A1-31A452BFF867}">
      <dgm:prSet/>
      <dgm:spPr/>
      <dgm:t>
        <a:bodyPr/>
        <a:lstStyle/>
        <a:p>
          <a:endParaRPr lang="en-GB"/>
        </a:p>
      </dgm:t>
    </dgm:pt>
    <dgm:pt modelId="{2EF26A9F-8C8F-C347-BE68-88EB1CF842D4}" type="sibTrans" cxnId="{2A4400D7-C373-3343-B3A1-31A452BFF867}">
      <dgm:prSet/>
      <dgm:spPr/>
      <dgm:t>
        <a:bodyPr/>
        <a:lstStyle/>
        <a:p>
          <a:endParaRPr lang="en-GB"/>
        </a:p>
      </dgm:t>
    </dgm:pt>
    <dgm:pt modelId="{80F872F8-09A0-CD40-BD70-4A56BA2E0DCD}">
      <dgm:prSet phldrT="[Text]" custT="1"/>
      <dgm:spPr/>
      <dgm:t>
        <a:bodyPr/>
        <a:lstStyle/>
        <a:p>
          <a:r>
            <a:rPr lang="en-US" sz="1400" b="1" dirty="0">
              <a:latin typeface="+mn-lt"/>
            </a:rPr>
            <a:t>3. Concrete planning and executing</a:t>
          </a:r>
          <a:endParaRPr lang="en-GB" sz="1400" dirty="0">
            <a:latin typeface="+mn-lt"/>
          </a:endParaRPr>
        </a:p>
      </dgm:t>
    </dgm:pt>
    <dgm:pt modelId="{F01D0C6C-4945-2343-B75E-6963D353E7D7}" type="parTrans" cxnId="{4AB280FD-87DA-4248-A291-328C59A0E496}">
      <dgm:prSet/>
      <dgm:spPr/>
      <dgm:t>
        <a:bodyPr/>
        <a:lstStyle/>
        <a:p>
          <a:endParaRPr lang="en-GB"/>
        </a:p>
      </dgm:t>
    </dgm:pt>
    <dgm:pt modelId="{2EC0806B-29BB-814F-A81A-FA8A3E79868C}" type="sibTrans" cxnId="{4AB280FD-87DA-4248-A291-328C59A0E496}">
      <dgm:prSet/>
      <dgm:spPr/>
      <dgm:t>
        <a:bodyPr/>
        <a:lstStyle/>
        <a:p>
          <a:endParaRPr lang="en-GB"/>
        </a:p>
      </dgm:t>
    </dgm:pt>
    <dgm:pt modelId="{A24CE9F0-A3C0-6A40-A473-90015AFCB0EB}">
      <dgm:prSet custT="1"/>
      <dgm:spPr/>
      <dgm:t>
        <a:bodyPr/>
        <a:lstStyle/>
        <a:p>
          <a:r>
            <a:rPr lang="en-US" sz="1400" b="1" dirty="0">
              <a:latin typeface="+mn-lt"/>
            </a:rPr>
            <a:t>4. Wrap-up and reflection</a:t>
          </a:r>
          <a:endParaRPr lang="en-GB" sz="1400" dirty="0">
            <a:latin typeface="+mn-lt"/>
          </a:endParaRPr>
        </a:p>
      </dgm:t>
    </dgm:pt>
    <dgm:pt modelId="{CA698063-70A3-404C-8B4D-1F839EB46BCD}" type="parTrans" cxnId="{8BA295D9-F410-C947-B118-B9476BC13DCD}">
      <dgm:prSet/>
      <dgm:spPr/>
      <dgm:t>
        <a:bodyPr/>
        <a:lstStyle/>
        <a:p>
          <a:endParaRPr lang="en-GB"/>
        </a:p>
      </dgm:t>
    </dgm:pt>
    <dgm:pt modelId="{5EC2B0CB-3AEB-B241-8DAC-44EA1DDBDCD3}" type="sibTrans" cxnId="{8BA295D9-F410-C947-B118-B9476BC13DCD}">
      <dgm:prSet/>
      <dgm:spPr/>
      <dgm:t>
        <a:bodyPr/>
        <a:lstStyle/>
        <a:p>
          <a:endParaRPr lang="en-GB"/>
        </a:p>
      </dgm:t>
    </dgm:pt>
    <dgm:pt modelId="{B3823241-0C29-5E45-9860-EAC8402761CE}" type="pres">
      <dgm:prSet presAssocID="{AEB6D301-F304-8F41-83BC-B58A1605E3C8}" presName="Name0" presStyleCnt="0">
        <dgm:presLayoutVars>
          <dgm:dir/>
          <dgm:animLvl val="lvl"/>
          <dgm:resizeHandles val="exact"/>
        </dgm:presLayoutVars>
      </dgm:prSet>
      <dgm:spPr/>
    </dgm:pt>
    <dgm:pt modelId="{78ACC8C2-1708-2340-9590-BFE35C3DD527}" type="pres">
      <dgm:prSet presAssocID="{C48DDAB7-D22C-0A4F-BE52-C7F7421634DB}" presName="parTxOnly" presStyleLbl="node1" presStyleIdx="0" presStyleCnt="4">
        <dgm:presLayoutVars>
          <dgm:chMax val="0"/>
          <dgm:chPref val="0"/>
          <dgm:bulletEnabled val="1"/>
        </dgm:presLayoutVars>
      </dgm:prSet>
      <dgm:spPr/>
    </dgm:pt>
    <dgm:pt modelId="{FA8D167E-A5D7-1D49-9EFA-19EBC6B586CA}" type="pres">
      <dgm:prSet presAssocID="{D745C7B2-9A59-7647-B22D-69EC4DE3EC72}" presName="parTxOnlySpace" presStyleCnt="0"/>
      <dgm:spPr/>
    </dgm:pt>
    <dgm:pt modelId="{BE02A246-58C6-1041-A977-8C880AA6E488}" type="pres">
      <dgm:prSet presAssocID="{06EA2350-E524-3543-9828-9C4093F22DA4}" presName="parTxOnly" presStyleLbl="node1" presStyleIdx="1" presStyleCnt="4">
        <dgm:presLayoutVars>
          <dgm:chMax val="0"/>
          <dgm:chPref val="0"/>
          <dgm:bulletEnabled val="1"/>
        </dgm:presLayoutVars>
      </dgm:prSet>
      <dgm:spPr/>
    </dgm:pt>
    <dgm:pt modelId="{E35D3CF7-E7E3-A144-ABB3-0C08A1C1BAE0}" type="pres">
      <dgm:prSet presAssocID="{2EF26A9F-8C8F-C347-BE68-88EB1CF842D4}" presName="parTxOnlySpace" presStyleCnt="0"/>
      <dgm:spPr/>
    </dgm:pt>
    <dgm:pt modelId="{33AA13F6-F8C3-BD43-8968-FEFBD6211B4C}" type="pres">
      <dgm:prSet presAssocID="{80F872F8-09A0-CD40-BD70-4A56BA2E0DCD}" presName="parTxOnly" presStyleLbl="node1" presStyleIdx="2" presStyleCnt="4">
        <dgm:presLayoutVars>
          <dgm:chMax val="0"/>
          <dgm:chPref val="0"/>
          <dgm:bulletEnabled val="1"/>
        </dgm:presLayoutVars>
      </dgm:prSet>
      <dgm:spPr/>
    </dgm:pt>
    <dgm:pt modelId="{43511FF2-B474-AF4A-8D0A-69C0151D03C9}" type="pres">
      <dgm:prSet presAssocID="{2EC0806B-29BB-814F-A81A-FA8A3E79868C}" presName="parTxOnlySpace" presStyleCnt="0"/>
      <dgm:spPr/>
    </dgm:pt>
    <dgm:pt modelId="{B19D2FC1-9E6D-4048-8367-1B3CFE55BE9B}" type="pres">
      <dgm:prSet presAssocID="{A24CE9F0-A3C0-6A40-A473-90015AFCB0EB}" presName="parTxOnly" presStyleLbl="node1" presStyleIdx="3" presStyleCnt="4">
        <dgm:presLayoutVars>
          <dgm:chMax val="0"/>
          <dgm:chPref val="0"/>
          <dgm:bulletEnabled val="1"/>
        </dgm:presLayoutVars>
      </dgm:prSet>
      <dgm:spPr/>
    </dgm:pt>
  </dgm:ptLst>
  <dgm:cxnLst>
    <dgm:cxn modelId="{6EC0460F-82D3-5043-9585-11DFC684A43B}" srcId="{AEB6D301-F304-8F41-83BC-B58A1605E3C8}" destId="{C48DDAB7-D22C-0A4F-BE52-C7F7421634DB}" srcOrd="0" destOrd="0" parTransId="{1023FC72-2BC8-7044-B14A-87921447E9EA}" sibTransId="{D745C7B2-9A59-7647-B22D-69EC4DE3EC72}"/>
    <dgm:cxn modelId="{FFD17815-101E-AA4B-B4B1-DEFD2CD88E44}" type="presOf" srcId="{AEB6D301-F304-8F41-83BC-B58A1605E3C8}" destId="{B3823241-0C29-5E45-9860-EAC8402761CE}" srcOrd="0" destOrd="0" presId="urn:microsoft.com/office/officeart/2005/8/layout/chevron1"/>
    <dgm:cxn modelId="{02B3D246-70F3-C74F-BA86-1DCE4CD31A2C}" type="presOf" srcId="{A24CE9F0-A3C0-6A40-A473-90015AFCB0EB}" destId="{B19D2FC1-9E6D-4048-8367-1B3CFE55BE9B}" srcOrd="0" destOrd="0" presId="urn:microsoft.com/office/officeart/2005/8/layout/chevron1"/>
    <dgm:cxn modelId="{10B19E6C-1018-1A44-B3FA-F033B0BA2A2E}" type="presOf" srcId="{C48DDAB7-D22C-0A4F-BE52-C7F7421634DB}" destId="{78ACC8C2-1708-2340-9590-BFE35C3DD527}" srcOrd="0" destOrd="0" presId="urn:microsoft.com/office/officeart/2005/8/layout/chevron1"/>
    <dgm:cxn modelId="{A508F4B1-7503-5D4F-8ADF-8D992BE61EB0}" type="presOf" srcId="{80F872F8-09A0-CD40-BD70-4A56BA2E0DCD}" destId="{33AA13F6-F8C3-BD43-8968-FEFBD6211B4C}" srcOrd="0" destOrd="0" presId="urn:microsoft.com/office/officeart/2005/8/layout/chevron1"/>
    <dgm:cxn modelId="{99306ABB-DD59-6944-82BC-2BFB183991AA}" type="presOf" srcId="{06EA2350-E524-3543-9828-9C4093F22DA4}" destId="{BE02A246-58C6-1041-A977-8C880AA6E488}" srcOrd="0" destOrd="0" presId="urn:microsoft.com/office/officeart/2005/8/layout/chevron1"/>
    <dgm:cxn modelId="{2A4400D7-C373-3343-B3A1-31A452BFF867}" srcId="{AEB6D301-F304-8F41-83BC-B58A1605E3C8}" destId="{06EA2350-E524-3543-9828-9C4093F22DA4}" srcOrd="1" destOrd="0" parTransId="{BF434214-5929-4A43-B67C-F3C5CA4F15D3}" sibTransId="{2EF26A9F-8C8F-C347-BE68-88EB1CF842D4}"/>
    <dgm:cxn modelId="{8BA295D9-F410-C947-B118-B9476BC13DCD}" srcId="{AEB6D301-F304-8F41-83BC-B58A1605E3C8}" destId="{A24CE9F0-A3C0-6A40-A473-90015AFCB0EB}" srcOrd="3" destOrd="0" parTransId="{CA698063-70A3-404C-8B4D-1F839EB46BCD}" sibTransId="{5EC2B0CB-3AEB-B241-8DAC-44EA1DDBDCD3}"/>
    <dgm:cxn modelId="{4AB280FD-87DA-4248-A291-328C59A0E496}" srcId="{AEB6D301-F304-8F41-83BC-B58A1605E3C8}" destId="{80F872F8-09A0-CD40-BD70-4A56BA2E0DCD}" srcOrd="2" destOrd="0" parTransId="{F01D0C6C-4945-2343-B75E-6963D353E7D7}" sibTransId="{2EC0806B-29BB-814F-A81A-FA8A3E79868C}"/>
    <dgm:cxn modelId="{521B0829-76DD-6F44-AE1D-1206087BB353}" type="presParOf" srcId="{B3823241-0C29-5E45-9860-EAC8402761CE}" destId="{78ACC8C2-1708-2340-9590-BFE35C3DD527}" srcOrd="0" destOrd="0" presId="urn:microsoft.com/office/officeart/2005/8/layout/chevron1"/>
    <dgm:cxn modelId="{C041A94F-9710-E740-BEB0-3411672166C6}" type="presParOf" srcId="{B3823241-0C29-5E45-9860-EAC8402761CE}" destId="{FA8D167E-A5D7-1D49-9EFA-19EBC6B586CA}" srcOrd="1" destOrd="0" presId="urn:microsoft.com/office/officeart/2005/8/layout/chevron1"/>
    <dgm:cxn modelId="{F9F50DA9-A628-AB4F-A159-CFADDEF42A2D}" type="presParOf" srcId="{B3823241-0C29-5E45-9860-EAC8402761CE}" destId="{BE02A246-58C6-1041-A977-8C880AA6E488}" srcOrd="2" destOrd="0" presId="urn:microsoft.com/office/officeart/2005/8/layout/chevron1"/>
    <dgm:cxn modelId="{BC476B05-C844-5147-A3DB-FB27DBC8A9AB}" type="presParOf" srcId="{B3823241-0C29-5E45-9860-EAC8402761CE}" destId="{E35D3CF7-E7E3-A144-ABB3-0C08A1C1BAE0}" srcOrd="3" destOrd="0" presId="urn:microsoft.com/office/officeart/2005/8/layout/chevron1"/>
    <dgm:cxn modelId="{EE258867-6E42-2747-94CD-5FD04B3FE8D7}" type="presParOf" srcId="{B3823241-0C29-5E45-9860-EAC8402761CE}" destId="{33AA13F6-F8C3-BD43-8968-FEFBD6211B4C}" srcOrd="4" destOrd="0" presId="urn:microsoft.com/office/officeart/2005/8/layout/chevron1"/>
    <dgm:cxn modelId="{4E95A533-87BD-5F46-AFDB-2D04BFD95260}" type="presParOf" srcId="{B3823241-0C29-5E45-9860-EAC8402761CE}" destId="{43511FF2-B474-AF4A-8D0A-69C0151D03C9}" srcOrd="5" destOrd="0" presId="urn:microsoft.com/office/officeart/2005/8/layout/chevron1"/>
    <dgm:cxn modelId="{6BD9E104-E0E9-054D-8DAE-AF7837C7D935}" type="presParOf" srcId="{B3823241-0C29-5E45-9860-EAC8402761CE}" destId="{B19D2FC1-9E6D-4048-8367-1B3CFE55BE9B}" srcOrd="6" destOrd="0" presId="urn:microsoft.com/office/officeart/2005/8/layout/chevron1"/>
  </dgm:cxnLst>
  <dgm:bg>
    <a:effectLst>
      <a:outerShdw blurRad="50800" dist="38100" dir="2700000" algn="tl" rotWithShape="0">
        <a:prstClr val="black">
          <a:alpha val="40000"/>
        </a:prst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6B85F89-E25C-2E49-ABD3-36CC9AD23AF3}"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GB"/>
        </a:p>
      </dgm:t>
    </dgm:pt>
    <dgm:pt modelId="{4E59B886-B477-7E4B-A0F3-2F0CE1D11E7B}">
      <dgm:prSet phldrT="[Text]" custT="1"/>
      <dgm:spPr>
        <a:solidFill>
          <a:schemeClr val="accent1"/>
        </a:solidFill>
        <a:ln>
          <a:noFill/>
        </a:ln>
        <a:effectLst>
          <a:outerShdw blurRad="50800" dist="38100" dir="2700000" algn="tl" rotWithShape="0">
            <a:prstClr val="black">
              <a:alpha val="20000"/>
            </a:prstClr>
          </a:outerShdw>
        </a:effectLst>
      </dgm:spPr>
      <dgm:t>
        <a:bodyPr/>
        <a:lstStyle/>
        <a:p>
          <a:r>
            <a:rPr lang="en-US" sz="1400" dirty="0">
              <a:solidFill>
                <a:schemeClr val="bg1"/>
              </a:solidFill>
              <a:latin typeface="+mn-lt"/>
            </a:rPr>
            <a:t>Pick a topic that is of significant importance to your company</a:t>
          </a:r>
          <a:endParaRPr lang="en-GB" sz="1400" dirty="0">
            <a:solidFill>
              <a:schemeClr val="bg1"/>
            </a:solidFill>
            <a:latin typeface="+mn-lt"/>
          </a:endParaRPr>
        </a:p>
      </dgm:t>
    </dgm:pt>
    <dgm:pt modelId="{7037D3A8-3A4C-3A42-BDAF-855A82EF651B}" type="parTrans" cxnId="{3B9F6451-20F1-C843-A62C-7A1C33AFE959}">
      <dgm:prSet/>
      <dgm:spPr/>
      <dgm:t>
        <a:bodyPr/>
        <a:lstStyle/>
        <a:p>
          <a:endParaRPr lang="en-GB"/>
        </a:p>
      </dgm:t>
    </dgm:pt>
    <dgm:pt modelId="{AB50C5A4-F659-8744-A247-202A3CA5B078}" type="sibTrans" cxnId="{3B9F6451-20F1-C843-A62C-7A1C33AFE959}">
      <dgm:prSet/>
      <dgm:spPr>
        <a:solidFill>
          <a:schemeClr val="bg1">
            <a:lumMod val="75000"/>
          </a:schemeClr>
        </a:solidFill>
      </dgm:spPr>
      <dgm:t>
        <a:bodyPr/>
        <a:lstStyle/>
        <a:p>
          <a:endParaRPr lang="en-GB"/>
        </a:p>
      </dgm:t>
    </dgm:pt>
    <dgm:pt modelId="{BB5D8EDD-5F3F-0940-BDE3-01A9779AF834}">
      <dgm:prSet phldrT="[Text]" custT="1"/>
      <dgm:spPr>
        <a:solidFill>
          <a:schemeClr val="accent1"/>
        </a:solidFill>
        <a:ln>
          <a:noFill/>
        </a:ln>
        <a:effectLst>
          <a:outerShdw blurRad="50800" dist="38100" dir="2700000" algn="tl" rotWithShape="0">
            <a:prstClr val="black">
              <a:alpha val="20000"/>
            </a:prstClr>
          </a:outerShdw>
        </a:effectLst>
      </dgm:spPr>
      <dgm:t>
        <a:bodyPr/>
        <a:lstStyle/>
        <a:p>
          <a:r>
            <a:rPr lang="en-US" sz="1400" dirty="0">
              <a:solidFill>
                <a:schemeClr val="bg1"/>
              </a:solidFill>
              <a:latin typeface="+mn-lt"/>
            </a:rPr>
            <a:t>Choose people with whom you can best reach your goals</a:t>
          </a:r>
          <a:endParaRPr lang="en-GB" sz="1400" dirty="0">
            <a:latin typeface="+mn-lt"/>
          </a:endParaRPr>
        </a:p>
      </dgm:t>
    </dgm:pt>
    <dgm:pt modelId="{F2DCA3AE-E218-5742-A67F-6BC8850CB0C4}" type="parTrans" cxnId="{0D331832-FEEF-6D4D-B844-5DDAD56FD3E5}">
      <dgm:prSet/>
      <dgm:spPr/>
      <dgm:t>
        <a:bodyPr/>
        <a:lstStyle/>
        <a:p>
          <a:endParaRPr lang="en-GB"/>
        </a:p>
      </dgm:t>
    </dgm:pt>
    <dgm:pt modelId="{E35227BC-28F8-534E-898D-71F28ACFB32E}" type="sibTrans" cxnId="{0D331832-FEEF-6D4D-B844-5DDAD56FD3E5}">
      <dgm:prSet/>
      <dgm:spPr>
        <a:solidFill>
          <a:schemeClr val="bg1">
            <a:lumMod val="75000"/>
          </a:schemeClr>
        </a:solidFill>
      </dgm:spPr>
      <dgm:t>
        <a:bodyPr/>
        <a:lstStyle/>
        <a:p>
          <a:endParaRPr lang="en-GB"/>
        </a:p>
      </dgm:t>
    </dgm:pt>
    <dgm:pt modelId="{27962B59-7635-3B45-9D8A-50595E6F494C}">
      <dgm:prSet phldrT="[Text]" custT="1"/>
      <dgm:spPr>
        <a:solidFill>
          <a:schemeClr val="accent4"/>
        </a:solidFill>
        <a:ln>
          <a:noFill/>
        </a:ln>
        <a:effectLst>
          <a:outerShdw blurRad="50800" dist="38100" dir="2700000" algn="tl" rotWithShape="0">
            <a:prstClr val="black">
              <a:alpha val="20000"/>
            </a:prstClr>
          </a:outerShdw>
        </a:effectLst>
      </dgm:spPr>
      <dgm:t>
        <a:bodyPr/>
        <a:lstStyle/>
        <a:p>
          <a:r>
            <a:rPr lang="en-US" sz="1400" dirty="0">
              <a:solidFill>
                <a:schemeClr val="bg1"/>
              </a:solidFill>
              <a:latin typeface="+mn-lt"/>
            </a:rPr>
            <a:t>Solution phase</a:t>
          </a:r>
          <a:endParaRPr lang="en-GB" sz="1400" dirty="0">
            <a:latin typeface="+mn-lt"/>
          </a:endParaRPr>
        </a:p>
      </dgm:t>
    </dgm:pt>
    <dgm:pt modelId="{945247C7-9785-3444-8527-08CE53042C60}" type="parTrans" cxnId="{0D06028F-D2ED-A14F-B325-D7B3FF7EE8E8}">
      <dgm:prSet/>
      <dgm:spPr/>
      <dgm:t>
        <a:bodyPr/>
        <a:lstStyle/>
        <a:p>
          <a:endParaRPr lang="en-GB"/>
        </a:p>
      </dgm:t>
    </dgm:pt>
    <dgm:pt modelId="{51304EBF-BB4F-7745-87BC-EF61E2043D17}" type="sibTrans" cxnId="{0D06028F-D2ED-A14F-B325-D7B3FF7EE8E8}">
      <dgm:prSet/>
      <dgm:spPr>
        <a:solidFill>
          <a:schemeClr val="bg1">
            <a:lumMod val="75000"/>
          </a:schemeClr>
        </a:solidFill>
      </dgm:spPr>
      <dgm:t>
        <a:bodyPr/>
        <a:lstStyle/>
        <a:p>
          <a:endParaRPr lang="en-GB"/>
        </a:p>
      </dgm:t>
    </dgm:pt>
    <dgm:pt modelId="{F52F98B2-64D9-4445-8BDA-507B38434FDD}">
      <dgm:prSet custT="1"/>
      <dgm:spPr>
        <a:solidFill>
          <a:schemeClr val="accent1"/>
        </a:solidFill>
        <a:ln>
          <a:noFill/>
        </a:ln>
        <a:effectLst>
          <a:outerShdw blurRad="50800" dist="38100" dir="2700000" algn="tl" rotWithShape="0">
            <a:prstClr val="black">
              <a:alpha val="20000"/>
            </a:prstClr>
          </a:outerShdw>
        </a:effectLst>
      </dgm:spPr>
      <dgm:t>
        <a:bodyPr/>
        <a:lstStyle/>
        <a:p>
          <a:r>
            <a:rPr lang="en-US" sz="1400" dirty="0">
              <a:solidFill>
                <a:schemeClr val="bg1"/>
              </a:solidFill>
              <a:latin typeface="+mn-lt"/>
            </a:rPr>
            <a:t>Wrap up the campaign and reflect on the process as a whole</a:t>
          </a:r>
          <a:endParaRPr lang="en-GB" sz="1400" dirty="0">
            <a:latin typeface="+mn-lt"/>
          </a:endParaRPr>
        </a:p>
      </dgm:t>
    </dgm:pt>
    <dgm:pt modelId="{3EB6CA8A-35CD-504A-943A-CAC4BBFCFB7A}" type="parTrans" cxnId="{5F8520DE-DAE2-C440-B583-40920C9B026F}">
      <dgm:prSet/>
      <dgm:spPr/>
      <dgm:t>
        <a:bodyPr/>
        <a:lstStyle/>
        <a:p>
          <a:endParaRPr lang="en-GB"/>
        </a:p>
      </dgm:t>
    </dgm:pt>
    <dgm:pt modelId="{9498D3EA-B0B8-EB49-AE44-E215B80CFCC4}" type="sibTrans" cxnId="{5F8520DE-DAE2-C440-B583-40920C9B026F}">
      <dgm:prSet/>
      <dgm:spPr/>
      <dgm:t>
        <a:bodyPr/>
        <a:lstStyle/>
        <a:p>
          <a:endParaRPr lang="en-GB"/>
        </a:p>
      </dgm:t>
    </dgm:pt>
    <dgm:pt modelId="{21F7160C-5C5D-E549-80AA-44E500CAB4E3}" type="pres">
      <dgm:prSet presAssocID="{26B85F89-E25C-2E49-ABD3-36CC9AD23AF3}" presName="Name0" presStyleCnt="0">
        <dgm:presLayoutVars>
          <dgm:dir/>
          <dgm:resizeHandles val="exact"/>
        </dgm:presLayoutVars>
      </dgm:prSet>
      <dgm:spPr/>
    </dgm:pt>
    <dgm:pt modelId="{DB62252C-6B7B-B944-8DEE-DCA0D5299ADE}" type="pres">
      <dgm:prSet presAssocID="{4E59B886-B477-7E4B-A0F3-2F0CE1D11E7B}" presName="node" presStyleLbl="node1" presStyleIdx="0" presStyleCnt="4" custLinFactNeighborX="28527" custLinFactNeighborY="-13157">
        <dgm:presLayoutVars>
          <dgm:bulletEnabled val="1"/>
        </dgm:presLayoutVars>
      </dgm:prSet>
      <dgm:spPr/>
    </dgm:pt>
    <dgm:pt modelId="{7868B0EB-50C6-1144-B5AB-3ED4A39042E3}" type="pres">
      <dgm:prSet presAssocID="{AB50C5A4-F659-8744-A247-202A3CA5B078}" presName="sibTrans" presStyleLbl="sibTrans2D1" presStyleIdx="0" presStyleCnt="3" custScaleY="44050" custLinFactNeighborX="5329" custLinFactNeighborY="-1854"/>
      <dgm:spPr/>
    </dgm:pt>
    <dgm:pt modelId="{BD714894-EAE2-7F4A-85F5-2DF94AC45E67}" type="pres">
      <dgm:prSet presAssocID="{AB50C5A4-F659-8744-A247-202A3CA5B078}" presName="connectorText" presStyleLbl="sibTrans2D1" presStyleIdx="0" presStyleCnt="3"/>
      <dgm:spPr/>
    </dgm:pt>
    <dgm:pt modelId="{0BA812C6-3754-EB4F-B7B9-FD409A1FA6BB}" type="pres">
      <dgm:prSet presAssocID="{BB5D8EDD-5F3F-0940-BDE3-01A9779AF834}" presName="node" presStyleLbl="node1" presStyleIdx="1" presStyleCnt="4" custLinFactNeighborX="26490" custLinFactNeighborY="-11784">
        <dgm:presLayoutVars>
          <dgm:bulletEnabled val="1"/>
        </dgm:presLayoutVars>
      </dgm:prSet>
      <dgm:spPr/>
    </dgm:pt>
    <dgm:pt modelId="{6BCA4846-6E2D-1340-B843-806DD17DDDD0}" type="pres">
      <dgm:prSet presAssocID="{E35227BC-28F8-534E-898D-71F28ACFB32E}" presName="sibTrans" presStyleLbl="sibTrans2D1" presStyleIdx="1" presStyleCnt="3" custScaleY="44050" custLinFactNeighborX="5981" custLinFactNeighborY="-1854"/>
      <dgm:spPr/>
    </dgm:pt>
    <dgm:pt modelId="{4519B5BC-EA80-2348-9F2D-525E2C47A13F}" type="pres">
      <dgm:prSet presAssocID="{E35227BC-28F8-534E-898D-71F28ACFB32E}" presName="connectorText" presStyleLbl="sibTrans2D1" presStyleIdx="1" presStyleCnt="3"/>
      <dgm:spPr/>
    </dgm:pt>
    <dgm:pt modelId="{D95A6145-B410-AC4A-9266-36F01608E371}" type="pres">
      <dgm:prSet presAssocID="{27962B59-7635-3B45-9D8A-50595E6F494C}" presName="node" presStyleLbl="node1" presStyleIdx="2" presStyleCnt="4" custScaleY="100174" custLinFactNeighborX="13772" custLinFactNeighborY="-15269">
        <dgm:presLayoutVars>
          <dgm:bulletEnabled val="1"/>
        </dgm:presLayoutVars>
      </dgm:prSet>
      <dgm:spPr/>
    </dgm:pt>
    <dgm:pt modelId="{03275EB7-3645-EE42-84D5-C5BDA4DCD884}" type="pres">
      <dgm:prSet presAssocID="{51304EBF-BB4F-7745-87BC-EF61E2043D17}" presName="sibTrans" presStyleLbl="sibTrans2D1" presStyleIdx="2" presStyleCnt="3" custScaleY="44050" custLinFactNeighborX="6659" custLinFactNeighborY="-1854"/>
      <dgm:spPr/>
    </dgm:pt>
    <dgm:pt modelId="{1B267939-07C2-D741-BFF6-F3AAC911BC62}" type="pres">
      <dgm:prSet presAssocID="{51304EBF-BB4F-7745-87BC-EF61E2043D17}" presName="connectorText" presStyleLbl="sibTrans2D1" presStyleIdx="2" presStyleCnt="3"/>
      <dgm:spPr/>
    </dgm:pt>
    <dgm:pt modelId="{879825F9-260B-1944-91B5-D66D83F0B778}" type="pres">
      <dgm:prSet presAssocID="{F52F98B2-64D9-4445-8BDA-507B38434FDD}" presName="node" presStyleLbl="node1" presStyleIdx="3" presStyleCnt="4" custLinFactNeighborX="-7841" custLinFactNeighborY="-11298">
        <dgm:presLayoutVars>
          <dgm:bulletEnabled val="1"/>
        </dgm:presLayoutVars>
      </dgm:prSet>
      <dgm:spPr/>
    </dgm:pt>
  </dgm:ptLst>
  <dgm:cxnLst>
    <dgm:cxn modelId="{78463210-5A24-C648-AE5F-0ECBA0B7FDC1}" type="presOf" srcId="{51304EBF-BB4F-7745-87BC-EF61E2043D17}" destId="{1B267939-07C2-D741-BFF6-F3AAC911BC62}" srcOrd="1" destOrd="0" presId="urn:microsoft.com/office/officeart/2005/8/layout/process1"/>
    <dgm:cxn modelId="{D7CE5921-4515-FB46-AD9D-36D306D6FF36}" type="presOf" srcId="{51304EBF-BB4F-7745-87BC-EF61E2043D17}" destId="{03275EB7-3645-EE42-84D5-C5BDA4DCD884}" srcOrd="0" destOrd="0" presId="urn:microsoft.com/office/officeart/2005/8/layout/process1"/>
    <dgm:cxn modelId="{0D331832-FEEF-6D4D-B844-5DDAD56FD3E5}" srcId="{26B85F89-E25C-2E49-ABD3-36CC9AD23AF3}" destId="{BB5D8EDD-5F3F-0940-BDE3-01A9779AF834}" srcOrd="1" destOrd="0" parTransId="{F2DCA3AE-E218-5742-A67F-6BC8850CB0C4}" sibTransId="{E35227BC-28F8-534E-898D-71F28ACFB32E}"/>
    <dgm:cxn modelId="{BBD78E48-02AA-354B-BE59-0F6EDA755C6D}" type="presOf" srcId="{27962B59-7635-3B45-9D8A-50595E6F494C}" destId="{D95A6145-B410-AC4A-9266-36F01608E371}" srcOrd="0" destOrd="0" presId="urn:microsoft.com/office/officeart/2005/8/layout/process1"/>
    <dgm:cxn modelId="{3B9F6451-20F1-C843-A62C-7A1C33AFE959}" srcId="{26B85F89-E25C-2E49-ABD3-36CC9AD23AF3}" destId="{4E59B886-B477-7E4B-A0F3-2F0CE1D11E7B}" srcOrd="0" destOrd="0" parTransId="{7037D3A8-3A4C-3A42-BDAF-855A82EF651B}" sibTransId="{AB50C5A4-F659-8744-A247-202A3CA5B078}"/>
    <dgm:cxn modelId="{72906857-F8EA-0E47-8128-62A9A369FB86}" type="presOf" srcId="{26B85F89-E25C-2E49-ABD3-36CC9AD23AF3}" destId="{21F7160C-5C5D-E549-80AA-44E500CAB4E3}" srcOrd="0" destOrd="0" presId="urn:microsoft.com/office/officeart/2005/8/layout/process1"/>
    <dgm:cxn modelId="{1DE3DB58-16CD-ED44-AA47-6414DD85E3D4}" type="presOf" srcId="{AB50C5A4-F659-8744-A247-202A3CA5B078}" destId="{BD714894-EAE2-7F4A-85F5-2DF94AC45E67}" srcOrd="1" destOrd="0" presId="urn:microsoft.com/office/officeart/2005/8/layout/process1"/>
    <dgm:cxn modelId="{B020A85A-554A-454D-8E1C-26D158ED9A56}" type="presOf" srcId="{BB5D8EDD-5F3F-0940-BDE3-01A9779AF834}" destId="{0BA812C6-3754-EB4F-B7B9-FD409A1FA6BB}" srcOrd="0" destOrd="0" presId="urn:microsoft.com/office/officeart/2005/8/layout/process1"/>
    <dgm:cxn modelId="{6EC0147E-0BA7-864E-9647-A1BE26B5BFD5}" type="presOf" srcId="{E35227BC-28F8-534E-898D-71F28ACFB32E}" destId="{6BCA4846-6E2D-1340-B843-806DD17DDDD0}" srcOrd="0" destOrd="0" presId="urn:microsoft.com/office/officeart/2005/8/layout/process1"/>
    <dgm:cxn modelId="{D6D4F684-0DAA-F74C-9090-40D1915582F5}" type="presOf" srcId="{E35227BC-28F8-534E-898D-71F28ACFB32E}" destId="{4519B5BC-EA80-2348-9F2D-525E2C47A13F}" srcOrd="1" destOrd="0" presId="urn:microsoft.com/office/officeart/2005/8/layout/process1"/>
    <dgm:cxn modelId="{0D06028F-D2ED-A14F-B325-D7B3FF7EE8E8}" srcId="{26B85F89-E25C-2E49-ABD3-36CC9AD23AF3}" destId="{27962B59-7635-3B45-9D8A-50595E6F494C}" srcOrd="2" destOrd="0" parTransId="{945247C7-9785-3444-8527-08CE53042C60}" sibTransId="{51304EBF-BB4F-7745-87BC-EF61E2043D17}"/>
    <dgm:cxn modelId="{BF63D6A9-CA02-D442-829A-56B7B0CBE165}" type="presOf" srcId="{F52F98B2-64D9-4445-8BDA-507B38434FDD}" destId="{879825F9-260B-1944-91B5-D66D83F0B778}" srcOrd="0" destOrd="0" presId="urn:microsoft.com/office/officeart/2005/8/layout/process1"/>
    <dgm:cxn modelId="{A9CC32BC-B3E9-504F-869C-90253C3D243C}" type="presOf" srcId="{AB50C5A4-F659-8744-A247-202A3CA5B078}" destId="{7868B0EB-50C6-1144-B5AB-3ED4A39042E3}" srcOrd="0" destOrd="0" presId="urn:microsoft.com/office/officeart/2005/8/layout/process1"/>
    <dgm:cxn modelId="{A818EBC4-263D-BD41-ACAC-FC049B7BB730}" type="presOf" srcId="{4E59B886-B477-7E4B-A0F3-2F0CE1D11E7B}" destId="{DB62252C-6B7B-B944-8DEE-DCA0D5299ADE}" srcOrd="0" destOrd="0" presId="urn:microsoft.com/office/officeart/2005/8/layout/process1"/>
    <dgm:cxn modelId="{5F8520DE-DAE2-C440-B583-40920C9B026F}" srcId="{26B85F89-E25C-2E49-ABD3-36CC9AD23AF3}" destId="{F52F98B2-64D9-4445-8BDA-507B38434FDD}" srcOrd="3" destOrd="0" parTransId="{3EB6CA8A-35CD-504A-943A-CAC4BBFCFB7A}" sibTransId="{9498D3EA-B0B8-EB49-AE44-E215B80CFCC4}"/>
    <dgm:cxn modelId="{0882EEC5-A949-ED4E-9526-5E86CF9F77FC}" type="presParOf" srcId="{21F7160C-5C5D-E549-80AA-44E500CAB4E3}" destId="{DB62252C-6B7B-B944-8DEE-DCA0D5299ADE}" srcOrd="0" destOrd="0" presId="urn:microsoft.com/office/officeart/2005/8/layout/process1"/>
    <dgm:cxn modelId="{3154EDEA-EA51-E347-872F-0BE97570DD66}" type="presParOf" srcId="{21F7160C-5C5D-E549-80AA-44E500CAB4E3}" destId="{7868B0EB-50C6-1144-B5AB-3ED4A39042E3}" srcOrd="1" destOrd="0" presId="urn:microsoft.com/office/officeart/2005/8/layout/process1"/>
    <dgm:cxn modelId="{67F19338-3E7A-0049-8720-3AF3B6ED9A55}" type="presParOf" srcId="{7868B0EB-50C6-1144-B5AB-3ED4A39042E3}" destId="{BD714894-EAE2-7F4A-85F5-2DF94AC45E67}" srcOrd="0" destOrd="0" presId="urn:microsoft.com/office/officeart/2005/8/layout/process1"/>
    <dgm:cxn modelId="{5A75F5AB-A558-D64D-A9F4-E54D565D1F8D}" type="presParOf" srcId="{21F7160C-5C5D-E549-80AA-44E500CAB4E3}" destId="{0BA812C6-3754-EB4F-B7B9-FD409A1FA6BB}" srcOrd="2" destOrd="0" presId="urn:microsoft.com/office/officeart/2005/8/layout/process1"/>
    <dgm:cxn modelId="{9D37DF2D-0EC4-5543-A394-ED0DDC5D34B6}" type="presParOf" srcId="{21F7160C-5C5D-E549-80AA-44E500CAB4E3}" destId="{6BCA4846-6E2D-1340-B843-806DD17DDDD0}" srcOrd="3" destOrd="0" presId="urn:microsoft.com/office/officeart/2005/8/layout/process1"/>
    <dgm:cxn modelId="{21A317B5-3FF8-9E48-B578-6F3CC2ECB3B2}" type="presParOf" srcId="{6BCA4846-6E2D-1340-B843-806DD17DDDD0}" destId="{4519B5BC-EA80-2348-9F2D-525E2C47A13F}" srcOrd="0" destOrd="0" presId="urn:microsoft.com/office/officeart/2005/8/layout/process1"/>
    <dgm:cxn modelId="{0B90EED5-E8E2-8948-999A-A767F2BD9CC5}" type="presParOf" srcId="{21F7160C-5C5D-E549-80AA-44E500CAB4E3}" destId="{D95A6145-B410-AC4A-9266-36F01608E371}" srcOrd="4" destOrd="0" presId="urn:microsoft.com/office/officeart/2005/8/layout/process1"/>
    <dgm:cxn modelId="{FDAFCFE5-3BD2-6146-9271-0AE3BFACBBC9}" type="presParOf" srcId="{21F7160C-5C5D-E549-80AA-44E500CAB4E3}" destId="{03275EB7-3645-EE42-84D5-C5BDA4DCD884}" srcOrd="5" destOrd="0" presId="urn:microsoft.com/office/officeart/2005/8/layout/process1"/>
    <dgm:cxn modelId="{5D4BC995-D2F2-3C44-8904-EB859898C632}" type="presParOf" srcId="{03275EB7-3645-EE42-84D5-C5BDA4DCD884}" destId="{1B267939-07C2-D741-BFF6-F3AAC911BC62}" srcOrd="0" destOrd="0" presId="urn:microsoft.com/office/officeart/2005/8/layout/process1"/>
    <dgm:cxn modelId="{64DB1774-28CE-2546-BFB2-D9E02075D354}" type="presParOf" srcId="{21F7160C-5C5D-E549-80AA-44E500CAB4E3}" destId="{879825F9-260B-1944-91B5-D66D83F0B778}" srcOrd="6" destOrd="0" presId="urn:microsoft.com/office/officeart/2005/8/layout/process1"/>
  </dgm:cxnLst>
  <dgm:bg>
    <a:effectLst>
      <a:outerShdw blurRad="50800" dist="38100" dir="2700000" algn="tl" rotWithShape="0">
        <a:prstClr val="black">
          <a:alpha val="40000"/>
        </a:prstClr>
      </a:outerShdw>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ACC8C2-1708-2340-9590-BFE35C3DD527}">
      <dsp:nvSpPr>
        <dsp:cNvPr id="0" name=""/>
        <dsp:cNvSpPr/>
      </dsp:nvSpPr>
      <dsp:spPr>
        <a:xfrm>
          <a:off x="5025" y="759969"/>
          <a:ext cx="2925132" cy="1170053"/>
        </a:xfrm>
        <a:prstGeom prst="chevron">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n-lt"/>
            </a:rPr>
            <a:t>1. Charting your goals</a:t>
          </a:r>
          <a:endParaRPr lang="en-GB" sz="1400" kern="1200" dirty="0">
            <a:latin typeface="+mn-lt"/>
          </a:endParaRPr>
        </a:p>
      </dsp:txBody>
      <dsp:txXfrm>
        <a:off x="590052" y="759969"/>
        <a:ext cx="1755079" cy="1170053"/>
      </dsp:txXfrm>
    </dsp:sp>
    <dsp:sp modelId="{BE02A246-58C6-1041-A977-8C880AA6E488}">
      <dsp:nvSpPr>
        <dsp:cNvPr id="0" name=""/>
        <dsp:cNvSpPr/>
      </dsp:nvSpPr>
      <dsp:spPr>
        <a:xfrm>
          <a:off x="2637644" y="759969"/>
          <a:ext cx="2925132" cy="1170053"/>
        </a:xfrm>
        <a:prstGeom prst="chevron">
          <a:avLst/>
        </a:prstGeom>
        <a:solidFill>
          <a:schemeClr val="accent1">
            <a:shade val="80000"/>
            <a:hueOff val="149926"/>
            <a:satOff val="1345"/>
            <a:lumOff val="1001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n-lt"/>
            </a:rPr>
            <a:t>2. Choosing the participants </a:t>
          </a:r>
          <a:endParaRPr lang="en-GB" sz="1400" kern="1200" dirty="0">
            <a:latin typeface="+mn-lt"/>
          </a:endParaRPr>
        </a:p>
      </dsp:txBody>
      <dsp:txXfrm>
        <a:off x="3222671" y="759969"/>
        <a:ext cx="1755079" cy="1170053"/>
      </dsp:txXfrm>
    </dsp:sp>
    <dsp:sp modelId="{33AA13F6-F8C3-BD43-8968-FEFBD6211B4C}">
      <dsp:nvSpPr>
        <dsp:cNvPr id="0" name=""/>
        <dsp:cNvSpPr/>
      </dsp:nvSpPr>
      <dsp:spPr>
        <a:xfrm>
          <a:off x="5270263" y="759969"/>
          <a:ext cx="2925132" cy="1170053"/>
        </a:xfrm>
        <a:prstGeom prst="chevron">
          <a:avLst/>
        </a:prstGeom>
        <a:solidFill>
          <a:schemeClr val="accent1">
            <a:shade val="80000"/>
            <a:hueOff val="299852"/>
            <a:satOff val="2690"/>
            <a:lumOff val="200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n-lt"/>
            </a:rPr>
            <a:t>3. Concrete planning and executing</a:t>
          </a:r>
          <a:endParaRPr lang="en-GB" sz="1400" kern="1200" dirty="0">
            <a:latin typeface="+mn-lt"/>
          </a:endParaRPr>
        </a:p>
      </dsp:txBody>
      <dsp:txXfrm>
        <a:off x="5855290" y="759969"/>
        <a:ext cx="1755079" cy="1170053"/>
      </dsp:txXfrm>
    </dsp:sp>
    <dsp:sp modelId="{B19D2FC1-9E6D-4048-8367-1B3CFE55BE9B}">
      <dsp:nvSpPr>
        <dsp:cNvPr id="0" name=""/>
        <dsp:cNvSpPr/>
      </dsp:nvSpPr>
      <dsp:spPr>
        <a:xfrm>
          <a:off x="7902883" y="759969"/>
          <a:ext cx="2925132" cy="1170053"/>
        </a:xfrm>
        <a:prstGeom prst="chevron">
          <a:avLst/>
        </a:prstGeom>
        <a:solidFill>
          <a:schemeClr val="accent1">
            <a:shade val="80000"/>
            <a:hueOff val="449778"/>
            <a:satOff val="4035"/>
            <a:lumOff val="3003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n-lt"/>
            </a:rPr>
            <a:t>4. Wrap-up and reflection</a:t>
          </a:r>
          <a:endParaRPr lang="en-GB" sz="1400" kern="1200" dirty="0">
            <a:latin typeface="+mn-lt"/>
          </a:endParaRPr>
        </a:p>
      </dsp:txBody>
      <dsp:txXfrm>
        <a:off x="8487910" y="759969"/>
        <a:ext cx="1755079" cy="11700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62252C-6B7B-B944-8DEE-DCA0D5299ADE}">
      <dsp:nvSpPr>
        <dsp:cNvPr id="0" name=""/>
        <dsp:cNvSpPr/>
      </dsp:nvSpPr>
      <dsp:spPr>
        <a:xfrm>
          <a:off x="238992" y="90511"/>
          <a:ext cx="2053284" cy="1231970"/>
        </a:xfrm>
        <a:prstGeom prst="roundRect">
          <a:avLst>
            <a:gd name="adj" fmla="val 10000"/>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noProof="0" dirty="0">
              <a:solidFill>
                <a:schemeClr val="bg1"/>
              </a:solidFill>
              <a:latin typeface="+mn-lt"/>
            </a:rPr>
            <a:t>Pick a topic that is of significant importance to your company</a:t>
          </a:r>
        </a:p>
      </dsp:txBody>
      <dsp:txXfrm>
        <a:off x="275075" y="126594"/>
        <a:ext cx="1981118" cy="1159804"/>
      </dsp:txXfrm>
    </dsp:sp>
    <dsp:sp modelId="{7868B0EB-50C6-1144-B5AB-3ED4A39042E3}">
      <dsp:nvSpPr>
        <dsp:cNvPr id="0" name=""/>
        <dsp:cNvSpPr/>
      </dsp:nvSpPr>
      <dsp:spPr>
        <a:xfrm rot="21579653" flipV="1">
          <a:off x="2493418" y="581820"/>
          <a:ext cx="426436" cy="266410"/>
        </a:xfrm>
        <a:prstGeom prst="rightArrow">
          <a:avLst>
            <a:gd name="adj1" fmla="val 60000"/>
            <a:gd name="adj2" fmla="val 50000"/>
          </a:avLst>
        </a:prstGeom>
        <a:solidFill>
          <a:schemeClr val="bg1">
            <a:lumMod val="6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GB" sz="1000" kern="1200"/>
        </a:p>
      </dsp:txBody>
      <dsp:txXfrm rot="-10800000">
        <a:off x="2493419" y="635339"/>
        <a:ext cx="346513" cy="159846"/>
      </dsp:txXfrm>
    </dsp:sp>
    <dsp:sp modelId="{0BA812C6-3754-EB4F-B7B9-FD409A1FA6BB}">
      <dsp:nvSpPr>
        <dsp:cNvPr id="0" name=""/>
        <dsp:cNvSpPr/>
      </dsp:nvSpPr>
      <dsp:spPr>
        <a:xfrm>
          <a:off x="3096860" y="107426"/>
          <a:ext cx="2053284" cy="1231970"/>
        </a:xfrm>
        <a:prstGeom prst="roundRect">
          <a:avLst>
            <a:gd name="adj" fmla="val 10000"/>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latin typeface="+mn-lt"/>
            </a:rPr>
            <a:t>Choose people with whom you can best reach your goals</a:t>
          </a:r>
          <a:endParaRPr lang="en-GB" sz="1400" kern="1200" dirty="0">
            <a:latin typeface="+mn-lt"/>
          </a:endParaRPr>
        </a:p>
      </dsp:txBody>
      <dsp:txXfrm>
        <a:off x="3132943" y="143509"/>
        <a:ext cx="1981118" cy="1159804"/>
      </dsp:txXfrm>
    </dsp:sp>
    <dsp:sp modelId="{6BCA4846-6E2D-1340-B843-806DD17DDDD0}">
      <dsp:nvSpPr>
        <dsp:cNvPr id="0" name=""/>
        <dsp:cNvSpPr/>
      </dsp:nvSpPr>
      <dsp:spPr>
        <a:xfrm rot="53277" flipV="1">
          <a:off x="5329336" y="568572"/>
          <a:ext cx="379980" cy="266410"/>
        </a:xfrm>
        <a:prstGeom prst="rightArrow">
          <a:avLst>
            <a:gd name="adj1" fmla="val 60000"/>
            <a:gd name="adj2" fmla="val 50000"/>
          </a:avLst>
        </a:prstGeom>
        <a:solidFill>
          <a:schemeClr val="bg1">
            <a:lumMod val="6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GB" sz="1000" kern="1200"/>
        </a:p>
      </dsp:txBody>
      <dsp:txXfrm rot="10800000">
        <a:off x="5329341" y="621235"/>
        <a:ext cx="300057" cy="159846"/>
      </dsp:txXfrm>
    </dsp:sp>
    <dsp:sp modelId="{D95A6145-B410-AC4A-9266-36F01608E371}">
      <dsp:nvSpPr>
        <dsp:cNvPr id="0" name=""/>
        <dsp:cNvSpPr/>
      </dsp:nvSpPr>
      <dsp:spPr>
        <a:xfrm>
          <a:off x="5867003" y="363615"/>
          <a:ext cx="2053284" cy="633725"/>
        </a:xfrm>
        <a:prstGeom prst="roundRect">
          <a:avLst>
            <a:gd name="adj" fmla="val 10000"/>
          </a:avLst>
        </a:prstGeom>
        <a:solidFill>
          <a:srgbClr val="F9599A"/>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latin typeface="+mn-lt"/>
            </a:rPr>
            <a:t>Problem phase</a:t>
          </a:r>
          <a:endParaRPr lang="en-GB" sz="1400" kern="1200" dirty="0">
            <a:latin typeface="+mn-lt"/>
          </a:endParaRPr>
        </a:p>
      </dsp:txBody>
      <dsp:txXfrm>
        <a:off x="5885564" y="382176"/>
        <a:ext cx="2016162" cy="596603"/>
      </dsp:txXfrm>
    </dsp:sp>
    <dsp:sp modelId="{03275EB7-3645-EE42-84D5-C5BDA4DCD884}">
      <dsp:nvSpPr>
        <dsp:cNvPr id="0" name=""/>
        <dsp:cNvSpPr/>
      </dsp:nvSpPr>
      <dsp:spPr>
        <a:xfrm rot="21537651" flipV="1">
          <a:off x="8081210" y="571908"/>
          <a:ext cx="341271" cy="266410"/>
        </a:xfrm>
        <a:prstGeom prst="rightArrow">
          <a:avLst>
            <a:gd name="adj1" fmla="val 60000"/>
            <a:gd name="adj2" fmla="val 50000"/>
          </a:avLst>
        </a:prstGeom>
        <a:solidFill>
          <a:schemeClr val="bg1">
            <a:lumMod val="6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GB" sz="1000" kern="1200"/>
        </a:p>
      </dsp:txBody>
      <dsp:txXfrm rot="-10800000">
        <a:off x="8081217" y="625915"/>
        <a:ext cx="261348" cy="159846"/>
      </dsp:txXfrm>
    </dsp:sp>
    <dsp:sp modelId="{879825F9-260B-1944-91B5-D66D83F0B778}">
      <dsp:nvSpPr>
        <dsp:cNvPr id="0" name=""/>
        <dsp:cNvSpPr/>
      </dsp:nvSpPr>
      <dsp:spPr>
        <a:xfrm>
          <a:off x="8564091" y="113414"/>
          <a:ext cx="2053284" cy="1231970"/>
        </a:xfrm>
        <a:prstGeom prst="roundRect">
          <a:avLst>
            <a:gd name="adj" fmla="val 10000"/>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latin typeface="+mn-lt"/>
            </a:rPr>
            <a:t>Wrap up the campaign and reflect on the process as a whole</a:t>
          </a:r>
          <a:endParaRPr lang="en-GB" sz="1400" kern="1200" dirty="0">
            <a:latin typeface="+mn-lt"/>
          </a:endParaRPr>
        </a:p>
      </dsp:txBody>
      <dsp:txXfrm>
        <a:off x="8600174" y="149497"/>
        <a:ext cx="1981118" cy="11598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ACC8C2-1708-2340-9590-BFE35C3DD527}">
      <dsp:nvSpPr>
        <dsp:cNvPr id="0" name=""/>
        <dsp:cNvSpPr/>
      </dsp:nvSpPr>
      <dsp:spPr>
        <a:xfrm>
          <a:off x="5025" y="759969"/>
          <a:ext cx="2925132" cy="1170053"/>
        </a:xfrm>
        <a:prstGeom prst="chevron">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n-lt"/>
            </a:rPr>
            <a:t> 1. Charting your goals</a:t>
          </a:r>
          <a:endParaRPr lang="en-GB" sz="1400" kern="1200" dirty="0">
            <a:latin typeface="+mn-lt"/>
          </a:endParaRPr>
        </a:p>
      </dsp:txBody>
      <dsp:txXfrm>
        <a:off x="590052" y="759969"/>
        <a:ext cx="1755079" cy="1170053"/>
      </dsp:txXfrm>
    </dsp:sp>
    <dsp:sp modelId="{BE02A246-58C6-1041-A977-8C880AA6E488}">
      <dsp:nvSpPr>
        <dsp:cNvPr id="0" name=""/>
        <dsp:cNvSpPr/>
      </dsp:nvSpPr>
      <dsp:spPr>
        <a:xfrm>
          <a:off x="2637644" y="759969"/>
          <a:ext cx="2925132" cy="1170053"/>
        </a:xfrm>
        <a:prstGeom prst="chevron">
          <a:avLst/>
        </a:prstGeom>
        <a:solidFill>
          <a:schemeClr val="accent1">
            <a:shade val="80000"/>
            <a:hueOff val="149926"/>
            <a:satOff val="1345"/>
            <a:lumOff val="1001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n-lt"/>
            </a:rPr>
            <a:t>2. Choosing the participants </a:t>
          </a:r>
          <a:endParaRPr lang="en-GB" sz="1400" kern="1200" dirty="0">
            <a:latin typeface="+mn-lt"/>
          </a:endParaRPr>
        </a:p>
      </dsp:txBody>
      <dsp:txXfrm>
        <a:off x="3222671" y="759969"/>
        <a:ext cx="1755079" cy="1170053"/>
      </dsp:txXfrm>
    </dsp:sp>
    <dsp:sp modelId="{33AA13F6-F8C3-BD43-8968-FEFBD6211B4C}">
      <dsp:nvSpPr>
        <dsp:cNvPr id="0" name=""/>
        <dsp:cNvSpPr/>
      </dsp:nvSpPr>
      <dsp:spPr>
        <a:xfrm>
          <a:off x="5270263" y="759969"/>
          <a:ext cx="2925132" cy="1170053"/>
        </a:xfrm>
        <a:prstGeom prst="chevron">
          <a:avLst/>
        </a:prstGeom>
        <a:solidFill>
          <a:schemeClr val="accent1">
            <a:shade val="80000"/>
            <a:hueOff val="299852"/>
            <a:satOff val="2690"/>
            <a:lumOff val="200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n-lt"/>
            </a:rPr>
            <a:t>3. Concrete planning and executing</a:t>
          </a:r>
          <a:endParaRPr lang="en-GB" sz="1400" kern="1200" dirty="0">
            <a:latin typeface="+mn-lt"/>
          </a:endParaRPr>
        </a:p>
      </dsp:txBody>
      <dsp:txXfrm>
        <a:off x="5855290" y="759969"/>
        <a:ext cx="1755079" cy="1170053"/>
      </dsp:txXfrm>
    </dsp:sp>
    <dsp:sp modelId="{B19D2FC1-9E6D-4048-8367-1B3CFE55BE9B}">
      <dsp:nvSpPr>
        <dsp:cNvPr id="0" name=""/>
        <dsp:cNvSpPr/>
      </dsp:nvSpPr>
      <dsp:spPr>
        <a:xfrm>
          <a:off x="7902883" y="759969"/>
          <a:ext cx="2925132" cy="1170053"/>
        </a:xfrm>
        <a:prstGeom prst="chevron">
          <a:avLst/>
        </a:prstGeom>
        <a:solidFill>
          <a:schemeClr val="accent1">
            <a:shade val="80000"/>
            <a:hueOff val="449778"/>
            <a:satOff val="4035"/>
            <a:lumOff val="3003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mn-lt"/>
            </a:rPr>
            <a:t>4. Wrap-up and reflection</a:t>
          </a:r>
          <a:endParaRPr lang="en-GB" sz="1400" kern="1200" dirty="0">
            <a:latin typeface="+mn-lt"/>
          </a:endParaRPr>
        </a:p>
      </dsp:txBody>
      <dsp:txXfrm>
        <a:off x="8487910" y="759969"/>
        <a:ext cx="1755079" cy="117005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62252C-6B7B-B944-8DEE-DCA0D5299ADE}">
      <dsp:nvSpPr>
        <dsp:cNvPr id="0" name=""/>
        <dsp:cNvSpPr/>
      </dsp:nvSpPr>
      <dsp:spPr>
        <a:xfrm>
          <a:off x="238992" y="90511"/>
          <a:ext cx="2053284" cy="1231970"/>
        </a:xfrm>
        <a:prstGeom prst="roundRect">
          <a:avLst>
            <a:gd name="adj" fmla="val 10000"/>
          </a:avLst>
        </a:prstGeom>
        <a:solidFill>
          <a:schemeClr val="accent1"/>
        </a:solidFill>
        <a:ln w="12700" cap="flat" cmpd="sng" algn="ctr">
          <a:noFill/>
          <a:prstDash val="solid"/>
          <a:miter lim="800000"/>
        </a:ln>
        <a:effectLst>
          <a:outerShdw blurRad="50800" dist="38100" dir="2700000" algn="t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latin typeface="+mn-lt"/>
            </a:rPr>
            <a:t>Pick a topic that is of significant importance to your company</a:t>
          </a:r>
          <a:endParaRPr lang="en-GB" sz="1400" kern="1200" dirty="0">
            <a:solidFill>
              <a:schemeClr val="bg1"/>
            </a:solidFill>
            <a:latin typeface="+mn-lt"/>
          </a:endParaRPr>
        </a:p>
      </dsp:txBody>
      <dsp:txXfrm>
        <a:off x="275075" y="126594"/>
        <a:ext cx="1981118" cy="1159804"/>
      </dsp:txXfrm>
    </dsp:sp>
    <dsp:sp modelId="{7868B0EB-50C6-1144-B5AB-3ED4A39042E3}">
      <dsp:nvSpPr>
        <dsp:cNvPr id="0" name=""/>
        <dsp:cNvSpPr/>
      </dsp:nvSpPr>
      <dsp:spPr>
        <a:xfrm rot="20347">
          <a:off x="2516143" y="593430"/>
          <a:ext cx="426436" cy="224308"/>
        </a:xfrm>
        <a:prstGeom prst="rightArrow">
          <a:avLst>
            <a:gd name="adj1" fmla="val 60000"/>
            <a:gd name="adj2" fmla="val 50000"/>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2516144" y="638093"/>
        <a:ext cx="359144" cy="134584"/>
      </dsp:txXfrm>
    </dsp:sp>
    <dsp:sp modelId="{0BA812C6-3754-EB4F-B7B9-FD409A1FA6BB}">
      <dsp:nvSpPr>
        <dsp:cNvPr id="0" name=""/>
        <dsp:cNvSpPr/>
      </dsp:nvSpPr>
      <dsp:spPr>
        <a:xfrm>
          <a:off x="3096860" y="107426"/>
          <a:ext cx="2053284" cy="1231970"/>
        </a:xfrm>
        <a:prstGeom prst="roundRect">
          <a:avLst>
            <a:gd name="adj" fmla="val 10000"/>
          </a:avLst>
        </a:prstGeom>
        <a:solidFill>
          <a:schemeClr val="accent1"/>
        </a:solidFill>
        <a:ln w="12700" cap="flat" cmpd="sng" algn="ctr">
          <a:noFill/>
          <a:prstDash val="solid"/>
          <a:miter lim="800000"/>
        </a:ln>
        <a:effectLst>
          <a:outerShdw blurRad="50800" dist="38100" dir="2700000" algn="t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latin typeface="+mn-lt"/>
            </a:rPr>
            <a:t>Choose people with whom you can best reach your goals</a:t>
          </a:r>
          <a:endParaRPr lang="en-GB" sz="1400" kern="1200" dirty="0">
            <a:latin typeface="+mn-lt"/>
          </a:endParaRPr>
        </a:p>
      </dsp:txBody>
      <dsp:txXfrm>
        <a:off x="3132943" y="143509"/>
        <a:ext cx="1981118" cy="1159804"/>
      </dsp:txXfrm>
    </dsp:sp>
    <dsp:sp modelId="{6BCA4846-6E2D-1340-B843-806DD17DDDD0}">
      <dsp:nvSpPr>
        <dsp:cNvPr id="0" name=""/>
        <dsp:cNvSpPr/>
      </dsp:nvSpPr>
      <dsp:spPr>
        <a:xfrm rot="21546723">
          <a:off x="5352063" y="580183"/>
          <a:ext cx="379980" cy="224308"/>
        </a:xfrm>
        <a:prstGeom prst="rightArrow">
          <a:avLst>
            <a:gd name="adj1" fmla="val 60000"/>
            <a:gd name="adj2" fmla="val 50000"/>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5352067" y="625566"/>
        <a:ext cx="312688" cy="134584"/>
      </dsp:txXfrm>
    </dsp:sp>
    <dsp:sp modelId="{D95A6145-B410-AC4A-9266-36F01608E371}">
      <dsp:nvSpPr>
        <dsp:cNvPr id="0" name=""/>
        <dsp:cNvSpPr/>
      </dsp:nvSpPr>
      <dsp:spPr>
        <a:xfrm>
          <a:off x="5867003" y="63420"/>
          <a:ext cx="2053284" cy="1234114"/>
        </a:xfrm>
        <a:prstGeom prst="roundRect">
          <a:avLst>
            <a:gd name="adj" fmla="val 10000"/>
          </a:avLst>
        </a:prstGeom>
        <a:solidFill>
          <a:schemeClr val="accent4"/>
        </a:solidFill>
        <a:ln w="12700" cap="flat" cmpd="sng" algn="ctr">
          <a:noFill/>
          <a:prstDash val="solid"/>
          <a:miter lim="800000"/>
        </a:ln>
        <a:effectLst>
          <a:outerShdw blurRad="50800" dist="38100" dir="2700000" algn="t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latin typeface="+mn-lt"/>
            </a:rPr>
            <a:t>Solution phase</a:t>
          </a:r>
          <a:endParaRPr lang="en-GB" sz="1400" kern="1200" dirty="0">
            <a:latin typeface="+mn-lt"/>
          </a:endParaRPr>
        </a:p>
      </dsp:txBody>
      <dsp:txXfrm>
        <a:off x="5903149" y="99566"/>
        <a:ext cx="1980992" cy="1161822"/>
      </dsp:txXfrm>
    </dsp:sp>
    <dsp:sp modelId="{03275EB7-3645-EE42-84D5-C5BDA4DCD884}">
      <dsp:nvSpPr>
        <dsp:cNvPr id="0" name=""/>
        <dsp:cNvSpPr/>
      </dsp:nvSpPr>
      <dsp:spPr>
        <a:xfrm rot="62349">
          <a:off x="8103936" y="583518"/>
          <a:ext cx="341271" cy="224308"/>
        </a:xfrm>
        <a:prstGeom prst="rightArrow">
          <a:avLst>
            <a:gd name="adj1" fmla="val 60000"/>
            <a:gd name="adj2" fmla="val 50000"/>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8103942" y="627770"/>
        <a:ext cx="273979" cy="134584"/>
      </dsp:txXfrm>
    </dsp:sp>
    <dsp:sp modelId="{879825F9-260B-1944-91B5-D66D83F0B778}">
      <dsp:nvSpPr>
        <dsp:cNvPr id="0" name=""/>
        <dsp:cNvSpPr/>
      </dsp:nvSpPr>
      <dsp:spPr>
        <a:xfrm>
          <a:off x="8564091" y="113414"/>
          <a:ext cx="2053284" cy="1231970"/>
        </a:xfrm>
        <a:prstGeom prst="roundRect">
          <a:avLst>
            <a:gd name="adj" fmla="val 10000"/>
          </a:avLst>
        </a:prstGeom>
        <a:solidFill>
          <a:schemeClr val="accent1"/>
        </a:solidFill>
        <a:ln w="12700" cap="flat" cmpd="sng" algn="ctr">
          <a:noFill/>
          <a:prstDash val="solid"/>
          <a:miter lim="800000"/>
        </a:ln>
        <a:effectLst>
          <a:outerShdw blurRad="50800" dist="38100" dir="2700000" algn="t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latin typeface="+mn-lt"/>
            </a:rPr>
            <a:t>Wrap up the campaign and reflect on the process as a whole</a:t>
          </a:r>
          <a:endParaRPr lang="en-GB" sz="1400" kern="1200" dirty="0">
            <a:latin typeface="+mn-lt"/>
          </a:endParaRPr>
        </a:p>
      </dsp:txBody>
      <dsp:txXfrm>
        <a:off x="8600174" y="149497"/>
        <a:ext cx="1981118" cy="1159804"/>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C4AA51-439E-41CE-A0D6-E976888DB2DC}" type="datetimeFigureOut">
              <a:rPr lang="en-FI" smtClean="0"/>
              <a:t>4.3.2022</a:t>
            </a:fld>
            <a:endParaRPr lang="en-F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CCB431-1742-47B1-8E8F-B5493605B414}" type="slidenum">
              <a:rPr lang="en-FI" smtClean="0"/>
              <a:t>‹#›</a:t>
            </a:fld>
            <a:endParaRPr lang="en-FI"/>
          </a:p>
        </p:txBody>
      </p:sp>
    </p:spTree>
    <p:extLst>
      <p:ext uri="{BB962C8B-B14F-4D97-AF65-F5344CB8AC3E}">
        <p14:creationId xmlns:p14="http://schemas.microsoft.com/office/powerpoint/2010/main" val="4055881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4DCCB431-1742-47B1-8E8F-B5493605B414}" type="slidenum">
              <a:rPr lang="en-FI" smtClean="0"/>
              <a:t>1</a:t>
            </a:fld>
            <a:endParaRPr lang="en-FI"/>
          </a:p>
        </p:txBody>
      </p:sp>
    </p:spTree>
    <p:extLst>
      <p:ext uri="{BB962C8B-B14F-4D97-AF65-F5344CB8AC3E}">
        <p14:creationId xmlns:p14="http://schemas.microsoft.com/office/powerpoint/2010/main" val="1373651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4DCCB431-1742-47B1-8E8F-B5493605B414}" type="slidenum">
              <a:rPr lang="en-FI" smtClean="0"/>
              <a:t>4</a:t>
            </a:fld>
            <a:endParaRPr lang="en-FI"/>
          </a:p>
        </p:txBody>
      </p:sp>
    </p:spTree>
    <p:extLst>
      <p:ext uri="{BB962C8B-B14F-4D97-AF65-F5344CB8AC3E}">
        <p14:creationId xmlns:p14="http://schemas.microsoft.com/office/powerpoint/2010/main" val="2598876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4DCCB431-1742-47B1-8E8F-B5493605B414}" type="slidenum">
              <a:rPr lang="en-FI" smtClean="0"/>
              <a:t>7</a:t>
            </a:fld>
            <a:endParaRPr lang="en-FI"/>
          </a:p>
        </p:txBody>
      </p:sp>
    </p:spTree>
    <p:extLst>
      <p:ext uri="{BB962C8B-B14F-4D97-AF65-F5344CB8AC3E}">
        <p14:creationId xmlns:p14="http://schemas.microsoft.com/office/powerpoint/2010/main" val="35638097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4DCCB431-1742-47B1-8E8F-B5493605B414}" type="slidenum">
              <a:rPr lang="en-FI" smtClean="0"/>
              <a:t>17</a:t>
            </a:fld>
            <a:endParaRPr lang="en-FI"/>
          </a:p>
        </p:txBody>
      </p:sp>
    </p:spTree>
    <p:extLst>
      <p:ext uri="{BB962C8B-B14F-4D97-AF65-F5344CB8AC3E}">
        <p14:creationId xmlns:p14="http://schemas.microsoft.com/office/powerpoint/2010/main" val="1627439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4DCCB431-1742-47B1-8E8F-B5493605B414}" type="slidenum">
              <a:rPr lang="en-FI" smtClean="0"/>
              <a:t>29</a:t>
            </a:fld>
            <a:endParaRPr lang="en-FI"/>
          </a:p>
        </p:txBody>
      </p:sp>
    </p:spTree>
    <p:extLst>
      <p:ext uri="{BB962C8B-B14F-4D97-AF65-F5344CB8AC3E}">
        <p14:creationId xmlns:p14="http://schemas.microsoft.com/office/powerpoint/2010/main" val="3000001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4DCCB431-1742-47B1-8E8F-B5493605B414}" type="slidenum">
              <a:rPr lang="en-FI" smtClean="0"/>
              <a:t>38</a:t>
            </a:fld>
            <a:endParaRPr lang="en-FI"/>
          </a:p>
        </p:txBody>
      </p:sp>
    </p:spTree>
    <p:extLst>
      <p:ext uri="{BB962C8B-B14F-4D97-AF65-F5344CB8AC3E}">
        <p14:creationId xmlns:p14="http://schemas.microsoft.com/office/powerpoint/2010/main" val="1296446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svg"/><Relationship Id="rId7"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www.viima.com/"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svg"/><Relationship Id="rId7"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1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www.viima.com/"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C2E181-1C46-B841-9B08-49E849DA30B2}"/>
              </a:ext>
            </a:extLst>
          </p:cNvPr>
          <p:cNvGrpSpPr/>
          <p:nvPr/>
        </p:nvGrpSpPr>
        <p:grpSpPr>
          <a:xfrm>
            <a:off x="4559503" y="2683198"/>
            <a:ext cx="3072993" cy="1491604"/>
            <a:chOff x="4580217" y="2677341"/>
            <a:chExt cx="3072993" cy="1491604"/>
          </a:xfrm>
        </p:grpSpPr>
        <p:pic>
          <p:nvPicPr>
            <p:cNvPr id="13" name="Graphic 12">
              <a:extLst>
                <a:ext uri="{FF2B5EF4-FFF2-40B4-BE49-F238E27FC236}">
                  <a16:creationId xmlns:a16="http://schemas.microsoft.com/office/drawing/2014/main" id="{AFDA2408-DFCC-BB48-9EBE-707DD28EA4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15" name="Subtitle 2">
              <a:extLst>
                <a:ext uri="{FF2B5EF4-FFF2-40B4-BE49-F238E27FC236}">
                  <a16:creationId xmlns:a16="http://schemas.microsoft.com/office/drawing/2014/main" id="{1E160DE1-D062-F041-9AF6-3537E16F42E2}"/>
                </a:ext>
              </a:extLst>
            </p:cNvPr>
            <p:cNvSpPr txBox="1">
              <a:spLocks/>
            </p:cNvSpPr>
            <p:nvPr/>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
        <p:nvSpPr>
          <p:cNvPr id="19" name="Text Placeholder 18">
            <a:extLst>
              <a:ext uri="{FF2B5EF4-FFF2-40B4-BE49-F238E27FC236}">
                <a16:creationId xmlns:a16="http://schemas.microsoft.com/office/drawing/2014/main" id="{EA3BF2C3-B64C-BB4E-B3EA-18F8E90508C1}"/>
              </a:ext>
            </a:extLst>
          </p:cNvPr>
          <p:cNvSpPr>
            <a:spLocks noGrp="1"/>
          </p:cNvSpPr>
          <p:nvPr>
            <p:ph type="body" sz="quarter" idx="10" hasCustomPrompt="1"/>
          </p:nvPr>
        </p:nvSpPr>
        <p:spPr>
          <a:xfrm>
            <a:off x="3372118" y="6093296"/>
            <a:ext cx="5447764" cy="463550"/>
          </a:xfrm>
          <a:prstGeom prst="rect">
            <a:avLst/>
          </a:prstGeom>
        </p:spPr>
        <p:txBody>
          <a:bodyPr vert="horz" lIns="91440" tIns="45720" rIns="91440" bIns="45720" rtlCol="0" anchor="ctr">
            <a:normAutofit/>
          </a:bodyPr>
          <a:lstStyle>
            <a:lvl1pPr algn="ctr">
              <a:defRPr lang="fi-FI" sz="1800" b="1" spc="150" baseline="0" dirty="0">
                <a:solidFill>
                  <a:schemeClr val="tx1"/>
                </a:solidFill>
                <a:ea typeface="Noto Sans" panose="020B0502040504020204" pitchFamily="34" charset="0"/>
                <a:cs typeface="Noto Sans" panose="020B0502040504020204" pitchFamily="34" charset="0"/>
              </a:defRPr>
            </a:lvl1pPr>
          </a:lstStyle>
          <a:p>
            <a:pPr marL="0" marR="0" lvl="0" indent="0" algn="ctr" fontAlgn="auto">
              <a:spcAft>
                <a:spcPts val="0"/>
              </a:spcAft>
              <a:buClrTx/>
              <a:buSzTx/>
              <a:buNone/>
              <a:tabLst/>
            </a:pPr>
            <a:r>
              <a:rPr lang="en-US" dirty="0"/>
              <a:t>Presentation name </a:t>
            </a:r>
            <a:fld id="{F44ECB47-85D4-6444-BCD4-F66C04D7443A}" type="datetime1">
              <a:rPr lang="fi-FI" smtClean="0"/>
              <a:pPr marL="0" marR="0" lvl="0" indent="0" algn="ctr" fontAlgn="auto">
                <a:spcAft>
                  <a:spcPts val="0"/>
                </a:spcAft>
                <a:buClrTx/>
                <a:buSzTx/>
                <a:buNone/>
                <a:tabLst/>
              </a:pPr>
              <a:t>19.3.2019</a:t>
            </a:fld>
            <a:endParaRPr lang="fi-FI" dirty="0"/>
          </a:p>
        </p:txBody>
      </p:sp>
      <p:grpSp>
        <p:nvGrpSpPr>
          <p:cNvPr id="6" name="Group 5">
            <a:extLst>
              <a:ext uri="{FF2B5EF4-FFF2-40B4-BE49-F238E27FC236}">
                <a16:creationId xmlns:a16="http://schemas.microsoft.com/office/drawing/2014/main" id="{7E6F1B02-C5D6-DB48-B032-BF949C96C37B}"/>
              </a:ext>
            </a:extLst>
          </p:cNvPr>
          <p:cNvGrpSpPr/>
          <p:nvPr userDrawn="1"/>
        </p:nvGrpSpPr>
        <p:grpSpPr>
          <a:xfrm>
            <a:off x="4559503" y="2683198"/>
            <a:ext cx="3072993" cy="1491604"/>
            <a:chOff x="4580217" y="2677341"/>
            <a:chExt cx="3072993" cy="1491604"/>
          </a:xfrm>
        </p:grpSpPr>
        <p:pic>
          <p:nvPicPr>
            <p:cNvPr id="7" name="Graphic 6">
              <a:extLst>
                <a:ext uri="{FF2B5EF4-FFF2-40B4-BE49-F238E27FC236}">
                  <a16:creationId xmlns:a16="http://schemas.microsoft.com/office/drawing/2014/main" id="{1A926177-CB3B-2641-8622-355F78DBA2E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8" name="Subtitle 2">
              <a:extLst>
                <a:ext uri="{FF2B5EF4-FFF2-40B4-BE49-F238E27FC236}">
                  <a16:creationId xmlns:a16="http://schemas.microsoft.com/office/drawing/2014/main" id="{2277B709-CC80-D244-B87E-407B562D6A3B}"/>
                </a:ext>
              </a:extLst>
            </p:cNvPr>
            <p:cNvSpPr txBox="1">
              <a:spLocks/>
            </p:cNvSpPr>
            <p:nvPr userDrawn="1"/>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Tree>
    <p:extLst>
      <p:ext uri="{BB962C8B-B14F-4D97-AF65-F5344CB8AC3E}">
        <p14:creationId xmlns:p14="http://schemas.microsoft.com/office/powerpoint/2010/main" val="1153357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Viima as a Company">
    <p:bg>
      <p:bgPr>
        <a:blipFill dpi="0" rotWithShape="1">
          <a:blip r:embed="rId2">
            <a:duotone>
              <a:schemeClr val="bg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A16337E-0B31-F14D-8777-425480DD5F1E}"/>
              </a:ext>
            </a:extLst>
          </p:cNvPr>
          <p:cNvGrpSpPr/>
          <p:nvPr/>
        </p:nvGrpSpPr>
        <p:grpSpPr>
          <a:xfrm>
            <a:off x="3651487" y="4704984"/>
            <a:ext cx="4889026" cy="2012137"/>
            <a:chOff x="1107853" y="4534980"/>
            <a:chExt cx="4889026" cy="2012137"/>
          </a:xfrm>
        </p:grpSpPr>
        <p:pic>
          <p:nvPicPr>
            <p:cNvPr id="5" name="Picture 4">
              <a:extLst>
                <a:ext uri="{FF2B5EF4-FFF2-40B4-BE49-F238E27FC236}">
                  <a16:creationId xmlns:a16="http://schemas.microsoft.com/office/drawing/2014/main" id="{01061655-DC44-2041-94D7-2745FD6F544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7" name="Picture 6">
              <a:extLst>
                <a:ext uri="{FF2B5EF4-FFF2-40B4-BE49-F238E27FC236}">
                  <a16:creationId xmlns:a16="http://schemas.microsoft.com/office/drawing/2014/main" id="{AF7B96B4-0C12-D142-B790-29A0C2B92D4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8" name="Picture 7">
              <a:extLst>
                <a:ext uri="{FF2B5EF4-FFF2-40B4-BE49-F238E27FC236}">
                  <a16:creationId xmlns:a16="http://schemas.microsoft.com/office/drawing/2014/main" id="{E137F7DE-7F32-8745-A53A-6661CDD6D83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9" name="Graphic 8">
              <a:extLst>
                <a:ext uri="{FF2B5EF4-FFF2-40B4-BE49-F238E27FC236}">
                  <a16:creationId xmlns:a16="http://schemas.microsoft.com/office/drawing/2014/main" id="{536FDC0B-C5E6-1C4A-8C5F-ECA944860C42}"/>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10" name="Picture 9">
              <a:extLst>
                <a:ext uri="{FF2B5EF4-FFF2-40B4-BE49-F238E27FC236}">
                  <a16:creationId xmlns:a16="http://schemas.microsoft.com/office/drawing/2014/main" id="{EDD4AAF7-F357-BE49-8BB2-9FB2623FE389}"/>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11" name="Picture 10">
              <a:extLst>
                <a:ext uri="{FF2B5EF4-FFF2-40B4-BE49-F238E27FC236}">
                  <a16:creationId xmlns:a16="http://schemas.microsoft.com/office/drawing/2014/main" id="{CA2D9D6F-403E-0641-840F-8650A9B32A9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12" name="Picture 11">
              <a:extLst>
                <a:ext uri="{FF2B5EF4-FFF2-40B4-BE49-F238E27FC236}">
                  <a16:creationId xmlns:a16="http://schemas.microsoft.com/office/drawing/2014/main" id="{DD1C2757-657C-1247-BA1C-3364C5845D3D}"/>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13" name="Kuva 32">
              <a:extLst>
                <a:ext uri="{FF2B5EF4-FFF2-40B4-BE49-F238E27FC236}">
                  <a16:creationId xmlns:a16="http://schemas.microsoft.com/office/drawing/2014/main" id="{0D9F0CF3-C105-2448-8A9F-0BE5AEE53B55}"/>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19" name="TextBox 18">
            <a:extLst>
              <a:ext uri="{FF2B5EF4-FFF2-40B4-BE49-F238E27FC236}">
                <a16:creationId xmlns:a16="http://schemas.microsoft.com/office/drawing/2014/main" id="{749ABD7A-9154-3E44-AF1A-0A48B403B727}"/>
              </a:ext>
            </a:extLst>
          </p:cNvPr>
          <p:cNvSpPr txBox="1"/>
          <p:nvPr/>
        </p:nvSpPr>
        <p:spPr>
          <a:xfrm>
            <a:off x="2403194" y="2765176"/>
            <a:ext cx="1736373"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NEW CUSTOMERS</a:t>
            </a:r>
          </a:p>
        </p:txBody>
      </p:sp>
      <p:sp>
        <p:nvSpPr>
          <p:cNvPr id="20" name="TextBox 19">
            <a:extLst>
              <a:ext uri="{FF2B5EF4-FFF2-40B4-BE49-F238E27FC236}">
                <a16:creationId xmlns:a16="http://schemas.microsoft.com/office/drawing/2014/main" id="{0C986620-2BE4-AB4E-A00A-18EFB330F71E}"/>
              </a:ext>
            </a:extLst>
          </p:cNvPr>
          <p:cNvSpPr txBox="1"/>
          <p:nvPr/>
        </p:nvSpPr>
        <p:spPr>
          <a:xfrm>
            <a:off x="5234681" y="2706471"/>
            <a:ext cx="1535998" cy="381066"/>
          </a:xfrm>
          <a:prstGeom prst="rect">
            <a:avLst/>
          </a:prstGeom>
          <a:noFill/>
        </p:spPr>
        <p:txBody>
          <a:bodyPr wrap="none" rtlCol="0" anchor="ctr">
            <a:spAutoFit/>
          </a:bodyPr>
          <a:lstStyle/>
          <a:p>
            <a:pPr algn="ctr">
              <a:lnSpc>
                <a:spcPct val="150000"/>
              </a:lnSpc>
            </a:pP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TEAM GROWTH</a:t>
            </a:r>
          </a:p>
        </p:txBody>
      </p:sp>
      <p:sp>
        <p:nvSpPr>
          <p:cNvPr id="21" name="TextBox 20">
            <a:extLst>
              <a:ext uri="{FF2B5EF4-FFF2-40B4-BE49-F238E27FC236}">
                <a16:creationId xmlns:a16="http://schemas.microsoft.com/office/drawing/2014/main" id="{BDEEE1F8-93C0-824B-B812-AA19AAE4099E}"/>
              </a:ext>
            </a:extLst>
          </p:cNvPr>
          <p:cNvSpPr txBox="1"/>
          <p:nvPr/>
        </p:nvSpPr>
        <p:spPr>
          <a:xfrm>
            <a:off x="7618544" y="2770481"/>
            <a:ext cx="2326278"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AVG. REVENUE GROWTH</a:t>
            </a:r>
          </a:p>
        </p:txBody>
      </p:sp>
      <p:pic>
        <p:nvPicPr>
          <p:cNvPr id="16" name="Graphic 15" descr="Handshake">
            <a:extLst>
              <a:ext uri="{FF2B5EF4-FFF2-40B4-BE49-F238E27FC236}">
                <a16:creationId xmlns:a16="http://schemas.microsoft.com/office/drawing/2014/main" id="{0833DAFB-57A0-FB4C-9A12-85CD7E5807D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11162" y="2182656"/>
            <a:ext cx="720434" cy="720434"/>
          </a:xfrm>
          <a:prstGeom prst="rect">
            <a:avLst/>
          </a:prstGeom>
        </p:spPr>
      </p:pic>
      <p:pic>
        <p:nvPicPr>
          <p:cNvPr id="17" name="Picture 16" descr="A close up of a logo&#10;&#10;Description automatically generated">
            <a:extLst>
              <a:ext uri="{FF2B5EF4-FFF2-40B4-BE49-F238E27FC236}">
                <a16:creationId xmlns:a16="http://schemas.microsoft.com/office/drawing/2014/main" id="{C9339F0B-14D9-FF4A-B773-6B738414AFA0}"/>
              </a:ext>
            </a:extLst>
          </p:cNvPr>
          <p:cNvPicPr>
            <a:picLocks noChangeAspect="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642600" y="2194991"/>
            <a:ext cx="720434" cy="720434"/>
          </a:xfrm>
          <a:prstGeom prst="rect">
            <a:avLst/>
          </a:prstGeom>
          <a:noFill/>
        </p:spPr>
      </p:pic>
      <p:sp>
        <p:nvSpPr>
          <p:cNvPr id="23" name="Text Placeholder 22">
            <a:extLst>
              <a:ext uri="{FF2B5EF4-FFF2-40B4-BE49-F238E27FC236}">
                <a16:creationId xmlns:a16="http://schemas.microsoft.com/office/drawing/2014/main" id="{FDEECD1D-9BBD-3348-9626-F1D943168053}"/>
              </a:ext>
            </a:extLst>
          </p:cNvPr>
          <p:cNvSpPr>
            <a:spLocks noGrp="1"/>
          </p:cNvSpPr>
          <p:nvPr>
            <p:ph type="body" sz="quarter" idx="10" hasCustomPrompt="1"/>
          </p:nvPr>
        </p:nvSpPr>
        <p:spPr>
          <a:xfrm>
            <a:off x="4082262" y="372689"/>
            <a:ext cx="4027475" cy="679760"/>
          </a:xfrm>
          <a:prstGeom prst="rect">
            <a:avLst/>
          </a:prstGeom>
        </p:spPr>
        <p:txBody>
          <a:bodyPr anchor="ctr">
            <a:noAutofit/>
          </a:bodyPr>
          <a:lstStyle>
            <a:lvl1pPr marL="0" indent="0" algn="ctr">
              <a:buNone/>
              <a:defRPr sz="2800" b="1">
                <a:solidFill>
                  <a:schemeClr val="tx1"/>
                </a:solidFill>
              </a:defRPr>
            </a:lvl1pPr>
          </a:lstStyle>
          <a:p>
            <a:pPr lvl="0"/>
            <a:r>
              <a:rPr lang="en-US" dirty="0"/>
              <a:t>Viima as a company</a:t>
            </a:r>
          </a:p>
        </p:txBody>
      </p:sp>
      <p:sp>
        <p:nvSpPr>
          <p:cNvPr id="27" name="Text Placeholder 26">
            <a:extLst>
              <a:ext uri="{FF2B5EF4-FFF2-40B4-BE49-F238E27FC236}">
                <a16:creationId xmlns:a16="http://schemas.microsoft.com/office/drawing/2014/main" id="{E6461437-373A-DA4D-816F-708819CB425A}"/>
              </a:ext>
            </a:extLst>
          </p:cNvPr>
          <p:cNvSpPr>
            <a:spLocks noGrp="1"/>
          </p:cNvSpPr>
          <p:nvPr>
            <p:ph type="body" sz="quarter" idx="11" hasCustomPrompt="1"/>
          </p:nvPr>
        </p:nvSpPr>
        <p:spPr>
          <a:xfrm>
            <a:off x="2396818" y="3072952"/>
            <a:ext cx="1749121"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+105%</a:t>
            </a:r>
          </a:p>
        </p:txBody>
      </p:sp>
      <p:sp>
        <p:nvSpPr>
          <p:cNvPr id="29" name="Text Placeholder 26">
            <a:extLst>
              <a:ext uri="{FF2B5EF4-FFF2-40B4-BE49-F238E27FC236}">
                <a16:creationId xmlns:a16="http://schemas.microsoft.com/office/drawing/2014/main" id="{12B65525-2FBA-0C47-96FF-D6EC43AFBF7C}"/>
              </a:ext>
            </a:extLst>
          </p:cNvPr>
          <p:cNvSpPr>
            <a:spLocks noGrp="1"/>
          </p:cNvSpPr>
          <p:nvPr>
            <p:ph type="body" sz="quarter" idx="12" hasCustomPrompt="1"/>
          </p:nvPr>
        </p:nvSpPr>
        <p:spPr>
          <a:xfrm>
            <a:off x="5270063" y="3072953"/>
            <a:ext cx="1466112"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+33%</a:t>
            </a:r>
          </a:p>
        </p:txBody>
      </p:sp>
      <p:sp>
        <p:nvSpPr>
          <p:cNvPr id="30" name="Text Placeholder 26">
            <a:extLst>
              <a:ext uri="{FF2B5EF4-FFF2-40B4-BE49-F238E27FC236}">
                <a16:creationId xmlns:a16="http://schemas.microsoft.com/office/drawing/2014/main" id="{7496E1E7-763A-D34B-A4E0-84B18BD0849D}"/>
              </a:ext>
            </a:extLst>
          </p:cNvPr>
          <p:cNvSpPr>
            <a:spLocks noGrp="1"/>
          </p:cNvSpPr>
          <p:nvPr>
            <p:ph type="body" sz="quarter" idx="13" hasCustomPrompt="1"/>
          </p:nvPr>
        </p:nvSpPr>
        <p:spPr>
          <a:xfrm>
            <a:off x="7850351" y="3072952"/>
            <a:ext cx="1811633"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+144%</a:t>
            </a:r>
          </a:p>
        </p:txBody>
      </p:sp>
      <p:sp>
        <p:nvSpPr>
          <p:cNvPr id="33" name="Freeform 32">
            <a:extLst>
              <a:ext uri="{FF2B5EF4-FFF2-40B4-BE49-F238E27FC236}">
                <a16:creationId xmlns:a16="http://schemas.microsoft.com/office/drawing/2014/main" id="{80A7CAE3-9F7A-A346-8B8E-46A62CB04949}"/>
              </a:ext>
            </a:extLst>
          </p:cNvPr>
          <p:cNvSpPr>
            <a:spLocks noChangeAspect="1"/>
          </p:cNvSpPr>
          <p:nvPr/>
        </p:nvSpPr>
        <p:spPr>
          <a:xfrm>
            <a:off x="8421466" y="2332915"/>
            <a:ext cx="720434" cy="432261"/>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chemeClr val="bg1">
              <a:lumMod val="65000"/>
            </a:schemeClr>
          </a:solidFill>
          <a:ln w="6350" cap="flat">
            <a:noFill/>
            <a:prstDash val="solid"/>
            <a:miter/>
          </a:ln>
        </p:spPr>
        <p:txBody>
          <a:bodyPr rtlCol="0" anchor="ctr"/>
          <a:lstStyle/>
          <a:p>
            <a:endParaRPr lang="en-US" sz="1600" dirty="0"/>
          </a:p>
        </p:txBody>
      </p:sp>
      <p:grpSp>
        <p:nvGrpSpPr>
          <p:cNvPr id="22" name="Group 21">
            <a:extLst>
              <a:ext uri="{FF2B5EF4-FFF2-40B4-BE49-F238E27FC236}">
                <a16:creationId xmlns:a16="http://schemas.microsoft.com/office/drawing/2014/main" id="{1F3917D9-B358-804A-AD76-A6AE281AC7BA}"/>
              </a:ext>
            </a:extLst>
          </p:cNvPr>
          <p:cNvGrpSpPr/>
          <p:nvPr userDrawn="1"/>
        </p:nvGrpSpPr>
        <p:grpSpPr>
          <a:xfrm>
            <a:off x="3651487" y="4704984"/>
            <a:ext cx="4889026" cy="2012137"/>
            <a:chOff x="1107853" y="4534980"/>
            <a:chExt cx="4889026" cy="2012137"/>
          </a:xfrm>
        </p:grpSpPr>
        <p:pic>
          <p:nvPicPr>
            <p:cNvPr id="24" name="Picture 23">
              <a:extLst>
                <a:ext uri="{FF2B5EF4-FFF2-40B4-BE49-F238E27FC236}">
                  <a16:creationId xmlns:a16="http://schemas.microsoft.com/office/drawing/2014/main" id="{C3E194E0-FBE9-0E43-82FB-60E4249FD6C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25" name="Picture 24">
              <a:extLst>
                <a:ext uri="{FF2B5EF4-FFF2-40B4-BE49-F238E27FC236}">
                  <a16:creationId xmlns:a16="http://schemas.microsoft.com/office/drawing/2014/main" id="{E69CC5D6-103E-7746-AC67-16399D53831A}"/>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26" name="Picture 25">
              <a:extLst>
                <a:ext uri="{FF2B5EF4-FFF2-40B4-BE49-F238E27FC236}">
                  <a16:creationId xmlns:a16="http://schemas.microsoft.com/office/drawing/2014/main" id="{ABADD6FF-4220-584D-B9EE-72490AECB429}"/>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28" name="Graphic 27">
              <a:extLst>
                <a:ext uri="{FF2B5EF4-FFF2-40B4-BE49-F238E27FC236}">
                  <a16:creationId xmlns:a16="http://schemas.microsoft.com/office/drawing/2014/main" id="{B90FD8B9-F36A-0443-9FEA-BB54582705FB}"/>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31" name="Picture 30">
              <a:extLst>
                <a:ext uri="{FF2B5EF4-FFF2-40B4-BE49-F238E27FC236}">
                  <a16:creationId xmlns:a16="http://schemas.microsoft.com/office/drawing/2014/main" id="{B350245C-1692-CA4C-BB1D-028CC82CF438}"/>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32" name="Picture 31">
              <a:extLst>
                <a:ext uri="{FF2B5EF4-FFF2-40B4-BE49-F238E27FC236}">
                  <a16:creationId xmlns:a16="http://schemas.microsoft.com/office/drawing/2014/main" id="{4A063D75-0775-FF47-ADA0-9E7A4DE14822}"/>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34" name="Picture 33">
              <a:extLst>
                <a:ext uri="{FF2B5EF4-FFF2-40B4-BE49-F238E27FC236}">
                  <a16:creationId xmlns:a16="http://schemas.microsoft.com/office/drawing/2014/main" id="{48488CD6-D1EC-BB48-9370-20D82B1426CE}"/>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35" name="Kuva 32">
              <a:extLst>
                <a:ext uri="{FF2B5EF4-FFF2-40B4-BE49-F238E27FC236}">
                  <a16:creationId xmlns:a16="http://schemas.microsoft.com/office/drawing/2014/main" id="{BC805F32-8310-1240-9814-3F4B0062863F}"/>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Tree>
    <p:extLst>
      <p:ext uri="{BB962C8B-B14F-4D97-AF65-F5344CB8AC3E}">
        <p14:creationId xmlns:p14="http://schemas.microsoft.com/office/powerpoint/2010/main" val="1758565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697006" y="400558"/>
            <a:ext cx="10797988" cy="1325563"/>
          </a:xfrm>
          <a:prstGeom prst="rect">
            <a:avLst/>
          </a:prstGeom>
        </p:spPr>
        <p:txBody>
          <a:bodyPr>
            <a:normAutofit/>
          </a:bodyPr>
          <a:lstStyle>
            <a:lvl1pPr>
              <a:defRPr sz="3200" b="1"/>
            </a:lvl1pPr>
          </a:lstStyle>
          <a:p>
            <a:r>
              <a:rPr lang="en-US" dirty="0"/>
              <a:t>Let’s make innovation happen!</a:t>
            </a:r>
            <a:endParaRPr lang="fi-FI" dirty="0"/>
          </a:p>
        </p:txBody>
      </p:sp>
      <p:sp>
        <p:nvSpPr>
          <p:cNvPr id="3" name="Content Placeholder 2">
            <a:extLst>
              <a:ext uri="{FF2B5EF4-FFF2-40B4-BE49-F238E27FC236}">
                <a16:creationId xmlns:a16="http://schemas.microsoft.com/office/drawing/2014/main" id="{9C7D436D-D8D0-C847-8DD7-A78F98B0C365}"/>
              </a:ext>
            </a:extLst>
          </p:cNvPr>
          <p:cNvSpPr>
            <a:spLocks noGrp="1"/>
          </p:cNvSpPr>
          <p:nvPr>
            <p:ph idx="1"/>
          </p:nvPr>
        </p:nvSpPr>
        <p:spPr>
          <a:xfrm>
            <a:off x="697006" y="1825625"/>
            <a:ext cx="10797988" cy="4348375"/>
          </a:xfrm>
          <a:prstGeom prst="rect">
            <a:avLst/>
          </a:prstGeom>
        </p:spPr>
        <p:txBody>
          <a:bodyPr>
            <a:normAutofit/>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pic>
        <p:nvPicPr>
          <p:cNvPr id="5" name="Graphic 4">
            <a:extLst>
              <a:ext uri="{FF2B5EF4-FFF2-40B4-BE49-F238E27FC236}">
                <a16:creationId xmlns:a16="http://schemas.microsoft.com/office/drawing/2014/main" id="{0658B0BD-3465-934E-8595-599669367A7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623699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A6444-7E51-9F48-8669-1FECBA38672D}"/>
              </a:ext>
            </a:extLst>
          </p:cNvPr>
          <p:cNvSpPr>
            <a:spLocks noGrp="1"/>
          </p:cNvSpPr>
          <p:nvPr>
            <p:ph type="title" hasCustomPrompt="1"/>
          </p:nvPr>
        </p:nvSpPr>
        <p:spPr>
          <a:xfrm>
            <a:off x="697006" y="332656"/>
            <a:ext cx="10797988" cy="1325563"/>
          </a:xfrm>
          <a:prstGeom prst="rect">
            <a:avLst/>
          </a:prstGeom>
        </p:spPr>
        <p:txBody>
          <a:bodyPr>
            <a:normAutofit/>
          </a:bodyPr>
          <a:lstStyle>
            <a:lvl1pPr algn="ctr">
              <a:defRPr sz="3200" b="1"/>
            </a:lvl1pPr>
          </a:lstStyle>
          <a:p>
            <a:r>
              <a:rPr lang="en-US" dirty="0"/>
              <a:t>Let’s make innovation happen!</a:t>
            </a:r>
            <a:endParaRPr lang="fi-FI" dirty="0"/>
          </a:p>
        </p:txBody>
      </p:sp>
    </p:spTree>
    <p:extLst>
      <p:ext uri="{BB962C8B-B14F-4D97-AF65-F5344CB8AC3E}">
        <p14:creationId xmlns:p14="http://schemas.microsoft.com/office/powerpoint/2010/main" val="1379801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ustomer Testimonial">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EA69E2-2959-2F47-8B95-A880C35BDAAF}"/>
              </a:ext>
            </a:extLst>
          </p:cNvPr>
          <p:cNvSpPr/>
          <p:nvPr/>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grpSp>
        <p:nvGrpSpPr>
          <p:cNvPr id="45" name="Group 44">
            <a:extLst>
              <a:ext uri="{FF2B5EF4-FFF2-40B4-BE49-F238E27FC236}">
                <a16:creationId xmlns:a16="http://schemas.microsoft.com/office/drawing/2014/main" id="{425B0925-F80B-0843-888B-4C2E538A54E2}"/>
              </a:ext>
            </a:extLst>
          </p:cNvPr>
          <p:cNvGrpSpPr/>
          <p:nvPr/>
        </p:nvGrpSpPr>
        <p:grpSpPr>
          <a:xfrm>
            <a:off x="8497513" y="459175"/>
            <a:ext cx="2904695" cy="5507314"/>
            <a:chOff x="8603114" y="657870"/>
            <a:chExt cx="2904695" cy="5507314"/>
          </a:xfrm>
        </p:grpSpPr>
        <p:pic>
          <p:nvPicPr>
            <p:cNvPr id="28" name="Graphic 27">
              <a:extLst>
                <a:ext uri="{FF2B5EF4-FFF2-40B4-BE49-F238E27FC236}">
                  <a16:creationId xmlns:a16="http://schemas.microsoft.com/office/drawing/2014/main" id="{8DF02FBC-22E2-F140-92B8-9303D893DED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30" name="Picture 29" descr="A close up of a logo&#10;&#10;Description automatically generated">
              <a:extLst>
                <a:ext uri="{FF2B5EF4-FFF2-40B4-BE49-F238E27FC236}">
                  <a16:creationId xmlns:a16="http://schemas.microsoft.com/office/drawing/2014/main" id="{1EA625C7-2F95-BB4C-8208-F8F2B1CFA2E2}"/>
                </a:ext>
              </a:extLst>
            </p:cNvPr>
            <p:cNvPicPr>
              <a:picLocks noChangeAspect="1"/>
            </p:cNvPicPr>
            <p:nvPr/>
          </p:nvPicPr>
          <p:blipFill>
            <a:blip r:embed="rId4"/>
            <a:stretch>
              <a:fillRect/>
            </a:stretch>
          </p:blipFill>
          <p:spPr>
            <a:xfrm>
              <a:off x="10419217" y="657870"/>
              <a:ext cx="1080000" cy="1080000"/>
            </a:xfrm>
            <a:prstGeom prst="rect">
              <a:avLst/>
            </a:prstGeom>
          </p:spPr>
        </p:pic>
        <p:pic>
          <p:nvPicPr>
            <p:cNvPr id="32" name="Picture 31" descr="A close up of a logo&#10;&#10;Description automatically generated">
              <a:extLst>
                <a:ext uri="{FF2B5EF4-FFF2-40B4-BE49-F238E27FC236}">
                  <a16:creationId xmlns:a16="http://schemas.microsoft.com/office/drawing/2014/main" id="{99C1181E-BE9B-C943-8DB9-CDA0F89698DD}"/>
                </a:ext>
              </a:extLst>
            </p:cNvPr>
            <p:cNvPicPr>
              <a:picLocks noChangeAspect="1"/>
            </p:cNvPicPr>
            <p:nvPr/>
          </p:nvPicPr>
          <p:blipFill>
            <a:blip r:embed="rId5"/>
            <a:stretch>
              <a:fillRect/>
            </a:stretch>
          </p:blipFill>
          <p:spPr>
            <a:xfrm>
              <a:off x="10427809" y="5085184"/>
              <a:ext cx="1080000" cy="1080000"/>
            </a:xfrm>
            <a:prstGeom prst="rect">
              <a:avLst/>
            </a:prstGeom>
          </p:spPr>
        </p:pic>
        <p:pic>
          <p:nvPicPr>
            <p:cNvPr id="34" name="Picture 33" descr="A picture containing black, indoor&#10;&#10;Description automatically generated">
              <a:extLst>
                <a:ext uri="{FF2B5EF4-FFF2-40B4-BE49-F238E27FC236}">
                  <a16:creationId xmlns:a16="http://schemas.microsoft.com/office/drawing/2014/main" id="{AFB28499-8543-7B48-A467-246830B6838A}"/>
                </a:ext>
              </a:extLst>
            </p:cNvPr>
            <p:cNvPicPr>
              <a:picLocks noChangeAspect="1"/>
            </p:cNvPicPr>
            <p:nvPr/>
          </p:nvPicPr>
          <p:blipFill>
            <a:blip r:embed="rId6"/>
            <a:stretch>
              <a:fillRect/>
            </a:stretch>
          </p:blipFill>
          <p:spPr>
            <a:xfrm>
              <a:off x="8646434" y="2156691"/>
              <a:ext cx="1080000" cy="1080000"/>
            </a:xfrm>
            <a:prstGeom prst="rect">
              <a:avLst/>
            </a:prstGeom>
          </p:spPr>
        </p:pic>
        <p:pic>
          <p:nvPicPr>
            <p:cNvPr id="36" name="Picture 35" descr="A close up of a logo&#10;&#10;Description automatically generated">
              <a:extLst>
                <a:ext uri="{FF2B5EF4-FFF2-40B4-BE49-F238E27FC236}">
                  <a16:creationId xmlns:a16="http://schemas.microsoft.com/office/drawing/2014/main" id="{003E01A0-D0F5-2549-8A3D-1B9C587F4A35}"/>
                </a:ext>
              </a:extLst>
            </p:cNvPr>
            <p:cNvPicPr>
              <a:picLocks noChangeAspect="1"/>
            </p:cNvPicPr>
            <p:nvPr/>
          </p:nvPicPr>
          <p:blipFill>
            <a:blip r:embed="rId7"/>
            <a:stretch>
              <a:fillRect/>
            </a:stretch>
          </p:blipFill>
          <p:spPr>
            <a:xfrm>
              <a:off x="8655141" y="3655511"/>
              <a:ext cx="1080000" cy="1080000"/>
            </a:xfrm>
            <a:prstGeom prst="rect">
              <a:avLst/>
            </a:prstGeom>
          </p:spPr>
        </p:pic>
        <p:pic>
          <p:nvPicPr>
            <p:cNvPr id="38" name="Picture 37">
              <a:extLst>
                <a:ext uri="{FF2B5EF4-FFF2-40B4-BE49-F238E27FC236}">
                  <a16:creationId xmlns:a16="http://schemas.microsoft.com/office/drawing/2014/main" id="{0228239D-F10D-7840-9E1F-7216E471E447}"/>
                </a:ext>
              </a:extLst>
            </p:cNvPr>
            <p:cNvPicPr>
              <a:picLocks noChangeAspect="1"/>
            </p:cNvPicPr>
            <p:nvPr/>
          </p:nvPicPr>
          <p:blipFill>
            <a:blip r:embed="rId8"/>
            <a:stretch>
              <a:fillRect/>
            </a:stretch>
          </p:blipFill>
          <p:spPr>
            <a:xfrm>
              <a:off x="10419217" y="3586363"/>
              <a:ext cx="1080000" cy="1080000"/>
            </a:xfrm>
            <a:prstGeom prst="rect">
              <a:avLst/>
            </a:prstGeom>
          </p:spPr>
        </p:pic>
        <p:pic>
          <p:nvPicPr>
            <p:cNvPr id="40" name="Picture 39">
              <a:extLst>
                <a:ext uri="{FF2B5EF4-FFF2-40B4-BE49-F238E27FC236}">
                  <a16:creationId xmlns:a16="http://schemas.microsoft.com/office/drawing/2014/main" id="{922EDC30-0E50-6F4F-8C95-24757A03B98A}"/>
                </a:ext>
              </a:extLst>
            </p:cNvPr>
            <p:cNvPicPr>
              <a:picLocks noChangeAspect="1"/>
            </p:cNvPicPr>
            <p:nvPr/>
          </p:nvPicPr>
          <p:blipFill>
            <a:blip r:embed="rId9"/>
            <a:stretch>
              <a:fillRect/>
            </a:stretch>
          </p:blipFill>
          <p:spPr>
            <a:xfrm>
              <a:off x="10419217" y="2156691"/>
              <a:ext cx="1080000" cy="1080000"/>
            </a:xfrm>
            <a:prstGeom prst="rect">
              <a:avLst/>
            </a:prstGeom>
          </p:spPr>
        </p:pic>
        <p:pic>
          <p:nvPicPr>
            <p:cNvPr id="44" name="Picture 43">
              <a:extLst>
                <a:ext uri="{FF2B5EF4-FFF2-40B4-BE49-F238E27FC236}">
                  <a16:creationId xmlns:a16="http://schemas.microsoft.com/office/drawing/2014/main" id="{2D0CBD5C-9435-CD4C-AF24-E4D4AD74A965}"/>
                </a:ext>
              </a:extLst>
            </p:cNvPr>
            <p:cNvPicPr>
              <a:picLocks noChangeAspect="1"/>
            </p:cNvPicPr>
            <p:nvPr/>
          </p:nvPicPr>
          <p:blipFill>
            <a:blip r:embed="rId10"/>
            <a:stretch>
              <a:fillRect/>
            </a:stretch>
          </p:blipFill>
          <p:spPr>
            <a:xfrm>
              <a:off x="8603114" y="5085184"/>
              <a:ext cx="1080000" cy="1080000"/>
            </a:xfrm>
            <a:prstGeom prst="rect">
              <a:avLst/>
            </a:prstGeom>
          </p:spPr>
        </p:pic>
      </p:grpSp>
      <p:sp>
        <p:nvSpPr>
          <p:cNvPr id="18" name="Rectangle 17">
            <a:extLst>
              <a:ext uri="{FF2B5EF4-FFF2-40B4-BE49-F238E27FC236}">
                <a16:creationId xmlns:a16="http://schemas.microsoft.com/office/drawing/2014/main" id="{92AA2DD3-27EC-A841-AB1F-A0EBB1D5FEC8}"/>
              </a:ext>
            </a:extLst>
          </p:cNvPr>
          <p:cNvSpPr/>
          <p:nvPr userDrawn="1"/>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427E56DC-0CCB-8B47-A511-294104B4614D}"/>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grpSp>
        <p:nvGrpSpPr>
          <p:cNvPr id="20" name="Group 19">
            <a:extLst>
              <a:ext uri="{FF2B5EF4-FFF2-40B4-BE49-F238E27FC236}">
                <a16:creationId xmlns:a16="http://schemas.microsoft.com/office/drawing/2014/main" id="{2BB2F73F-D39B-4943-91C3-0EDB31E31924}"/>
              </a:ext>
            </a:extLst>
          </p:cNvPr>
          <p:cNvGrpSpPr/>
          <p:nvPr userDrawn="1"/>
        </p:nvGrpSpPr>
        <p:grpSpPr>
          <a:xfrm>
            <a:off x="8497513" y="459175"/>
            <a:ext cx="2904695" cy="5507314"/>
            <a:chOff x="8603114" y="657870"/>
            <a:chExt cx="2904695" cy="5507314"/>
          </a:xfrm>
        </p:grpSpPr>
        <p:pic>
          <p:nvPicPr>
            <p:cNvPr id="22" name="Graphic 21">
              <a:extLst>
                <a:ext uri="{FF2B5EF4-FFF2-40B4-BE49-F238E27FC236}">
                  <a16:creationId xmlns:a16="http://schemas.microsoft.com/office/drawing/2014/main" id="{88697202-935E-F948-8E39-CD191614E94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23" name="Picture 22" descr="A close up of a logo&#10;&#10;Description automatically generated">
              <a:extLst>
                <a:ext uri="{FF2B5EF4-FFF2-40B4-BE49-F238E27FC236}">
                  <a16:creationId xmlns:a16="http://schemas.microsoft.com/office/drawing/2014/main" id="{1144DEB6-F98E-7A40-B451-7E3BA93E81E4}"/>
                </a:ext>
              </a:extLst>
            </p:cNvPr>
            <p:cNvPicPr>
              <a:picLocks noChangeAspect="1"/>
            </p:cNvPicPr>
            <p:nvPr userDrawn="1"/>
          </p:nvPicPr>
          <p:blipFill>
            <a:blip r:embed="rId4"/>
            <a:stretch>
              <a:fillRect/>
            </a:stretch>
          </p:blipFill>
          <p:spPr>
            <a:xfrm>
              <a:off x="10419217" y="657870"/>
              <a:ext cx="1080000" cy="1080000"/>
            </a:xfrm>
            <a:prstGeom prst="rect">
              <a:avLst/>
            </a:prstGeom>
          </p:spPr>
        </p:pic>
        <p:pic>
          <p:nvPicPr>
            <p:cNvPr id="24" name="Picture 23" descr="A close up of a logo&#10;&#10;Description automatically generated">
              <a:extLst>
                <a:ext uri="{FF2B5EF4-FFF2-40B4-BE49-F238E27FC236}">
                  <a16:creationId xmlns:a16="http://schemas.microsoft.com/office/drawing/2014/main" id="{B5E64B5C-D50C-EC40-A9AC-2E8271B1717B}"/>
                </a:ext>
              </a:extLst>
            </p:cNvPr>
            <p:cNvPicPr>
              <a:picLocks noChangeAspect="1"/>
            </p:cNvPicPr>
            <p:nvPr userDrawn="1"/>
          </p:nvPicPr>
          <p:blipFill>
            <a:blip r:embed="rId5"/>
            <a:stretch>
              <a:fillRect/>
            </a:stretch>
          </p:blipFill>
          <p:spPr>
            <a:xfrm>
              <a:off x="10427809" y="5085184"/>
              <a:ext cx="1080000" cy="1080000"/>
            </a:xfrm>
            <a:prstGeom prst="rect">
              <a:avLst/>
            </a:prstGeom>
          </p:spPr>
        </p:pic>
        <p:pic>
          <p:nvPicPr>
            <p:cNvPr id="25" name="Picture 24" descr="A picture containing black, indoor&#10;&#10;Description automatically generated">
              <a:extLst>
                <a:ext uri="{FF2B5EF4-FFF2-40B4-BE49-F238E27FC236}">
                  <a16:creationId xmlns:a16="http://schemas.microsoft.com/office/drawing/2014/main" id="{13312FD9-C19D-264E-A98E-635043933AC8}"/>
                </a:ext>
              </a:extLst>
            </p:cNvPr>
            <p:cNvPicPr>
              <a:picLocks noChangeAspect="1"/>
            </p:cNvPicPr>
            <p:nvPr userDrawn="1"/>
          </p:nvPicPr>
          <p:blipFill>
            <a:blip r:embed="rId6"/>
            <a:stretch>
              <a:fillRect/>
            </a:stretch>
          </p:blipFill>
          <p:spPr>
            <a:xfrm>
              <a:off x="8646434" y="2156691"/>
              <a:ext cx="1080000" cy="1080000"/>
            </a:xfrm>
            <a:prstGeom prst="rect">
              <a:avLst/>
            </a:prstGeom>
          </p:spPr>
        </p:pic>
        <p:pic>
          <p:nvPicPr>
            <p:cNvPr id="27" name="Picture 26" descr="A close up of a logo&#10;&#10;Description automatically generated">
              <a:extLst>
                <a:ext uri="{FF2B5EF4-FFF2-40B4-BE49-F238E27FC236}">
                  <a16:creationId xmlns:a16="http://schemas.microsoft.com/office/drawing/2014/main" id="{54FFB2E8-8A12-B543-9862-A799D2104FBF}"/>
                </a:ext>
              </a:extLst>
            </p:cNvPr>
            <p:cNvPicPr>
              <a:picLocks noChangeAspect="1"/>
            </p:cNvPicPr>
            <p:nvPr userDrawn="1"/>
          </p:nvPicPr>
          <p:blipFill>
            <a:blip r:embed="rId7"/>
            <a:stretch>
              <a:fillRect/>
            </a:stretch>
          </p:blipFill>
          <p:spPr>
            <a:xfrm>
              <a:off x="8655141" y="3655511"/>
              <a:ext cx="1080000" cy="1080000"/>
            </a:xfrm>
            <a:prstGeom prst="rect">
              <a:avLst/>
            </a:prstGeom>
          </p:spPr>
        </p:pic>
        <p:pic>
          <p:nvPicPr>
            <p:cNvPr id="29" name="Picture 28">
              <a:extLst>
                <a:ext uri="{FF2B5EF4-FFF2-40B4-BE49-F238E27FC236}">
                  <a16:creationId xmlns:a16="http://schemas.microsoft.com/office/drawing/2014/main" id="{5DE18CE1-3387-AF49-B1BE-3C470F92A1A6}"/>
                </a:ext>
              </a:extLst>
            </p:cNvPr>
            <p:cNvPicPr>
              <a:picLocks noChangeAspect="1"/>
            </p:cNvPicPr>
            <p:nvPr userDrawn="1"/>
          </p:nvPicPr>
          <p:blipFill>
            <a:blip r:embed="rId8"/>
            <a:stretch>
              <a:fillRect/>
            </a:stretch>
          </p:blipFill>
          <p:spPr>
            <a:xfrm>
              <a:off x="10419217" y="3586363"/>
              <a:ext cx="1080000" cy="1080000"/>
            </a:xfrm>
            <a:prstGeom prst="rect">
              <a:avLst/>
            </a:prstGeom>
          </p:spPr>
        </p:pic>
        <p:pic>
          <p:nvPicPr>
            <p:cNvPr id="31" name="Picture 30">
              <a:extLst>
                <a:ext uri="{FF2B5EF4-FFF2-40B4-BE49-F238E27FC236}">
                  <a16:creationId xmlns:a16="http://schemas.microsoft.com/office/drawing/2014/main" id="{37DD225A-84E3-9E41-92C7-3F0A01AD80D4}"/>
                </a:ext>
              </a:extLst>
            </p:cNvPr>
            <p:cNvPicPr>
              <a:picLocks noChangeAspect="1"/>
            </p:cNvPicPr>
            <p:nvPr userDrawn="1"/>
          </p:nvPicPr>
          <p:blipFill>
            <a:blip r:embed="rId9"/>
            <a:stretch>
              <a:fillRect/>
            </a:stretch>
          </p:blipFill>
          <p:spPr>
            <a:xfrm>
              <a:off x="10419217" y="2156691"/>
              <a:ext cx="1080000" cy="1080000"/>
            </a:xfrm>
            <a:prstGeom prst="rect">
              <a:avLst/>
            </a:prstGeom>
          </p:spPr>
        </p:pic>
        <p:pic>
          <p:nvPicPr>
            <p:cNvPr id="33" name="Picture 32">
              <a:extLst>
                <a:ext uri="{FF2B5EF4-FFF2-40B4-BE49-F238E27FC236}">
                  <a16:creationId xmlns:a16="http://schemas.microsoft.com/office/drawing/2014/main" id="{18697A59-C094-6549-A605-02E989F6A9C6}"/>
                </a:ext>
              </a:extLst>
            </p:cNvPr>
            <p:cNvPicPr>
              <a:picLocks noChangeAspect="1"/>
            </p:cNvPicPr>
            <p:nvPr userDrawn="1"/>
          </p:nvPicPr>
          <p:blipFill>
            <a:blip r:embed="rId10"/>
            <a:stretch>
              <a:fillRect/>
            </a:stretch>
          </p:blipFill>
          <p:spPr>
            <a:xfrm>
              <a:off x="8603114" y="5085184"/>
              <a:ext cx="1080000" cy="1080000"/>
            </a:xfrm>
            <a:prstGeom prst="rect">
              <a:avLst/>
            </a:prstGeom>
          </p:spPr>
        </p:pic>
      </p:grpSp>
    </p:spTree>
    <p:extLst>
      <p:ext uri="{BB962C8B-B14F-4D97-AF65-F5344CB8AC3E}">
        <p14:creationId xmlns:p14="http://schemas.microsoft.com/office/powerpoint/2010/main" val="27537187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ustomer Testimonial – Alternativ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a:prstGeom prst="rect">
            <a:avLst/>
          </a:prstGeom>
        </p:spPr>
        <p:txBody>
          <a:bodyPr anchor="ctr">
            <a:normAutofit/>
          </a:bodyPr>
          <a:lstStyle>
            <a:lvl1pPr marL="0" indent="0" algn="ctr">
              <a:buNone/>
              <a:defRPr sz="1800"/>
            </a:lvl1pPr>
          </a:lstStyle>
          <a:p>
            <a:r>
              <a:rPr lang="en-US" dirty="0"/>
              <a:t>Insert background image here</a:t>
            </a:r>
          </a:p>
        </p:txBody>
      </p:sp>
      <p:sp>
        <p:nvSpPr>
          <p:cNvPr id="9" name="TextBox 8">
            <a:extLst>
              <a:ext uri="{FF2B5EF4-FFF2-40B4-BE49-F238E27FC236}">
                <a16:creationId xmlns:a16="http://schemas.microsoft.com/office/drawing/2014/main" id="{A7B14E6D-1FA6-0541-85A9-1AAEDFA429A9}"/>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Tree>
    <p:extLst>
      <p:ext uri="{BB962C8B-B14F-4D97-AF65-F5344CB8AC3E}">
        <p14:creationId xmlns:p14="http://schemas.microsoft.com/office/powerpoint/2010/main" val="4953200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pic>
        <p:nvPicPr>
          <p:cNvPr id="3" name="Graphic 2">
            <a:extLst>
              <a:ext uri="{FF2B5EF4-FFF2-40B4-BE49-F238E27FC236}">
                <a16:creationId xmlns:a16="http://schemas.microsoft.com/office/drawing/2014/main" id="{6911AA3F-375D-F046-AE0F-C534640B25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287830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ection separator">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881DE1-9572-F848-A35C-59E8024B497F}"/>
              </a:ext>
            </a:extLst>
          </p:cNvPr>
          <p:cNvSpPr>
            <a:spLocks noGrp="1"/>
          </p:cNvSpPr>
          <p:nvPr>
            <p:ph type="body" sz="quarter" idx="10" hasCustomPrompt="1"/>
          </p:nvPr>
        </p:nvSpPr>
        <p:spPr>
          <a:xfrm>
            <a:off x="2855640" y="2888456"/>
            <a:ext cx="6480720" cy="1081087"/>
          </a:xfrm>
          <a:prstGeom prst="rect">
            <a:avLst/>
          </a:prstGeom>
        </p:spPr>
        <p:txBody>
          <a:bodyPr anchor="ctr">
            <a:normAutofit/>
          </a:bodyPr>
          <a:lstStyle>
            <a:lvl1pPr marL="0" indent="0" algn="ctr">
              <a:buNone/>
              <a:defRPr sz="3200" b="1">
                <a:solidFill>
                  <a:schemeClr val="bg1"/>
                </a:solidFill>
              </a:defRPr>
            </a:lvl1pPr>
          </a:lstStyle>
          <a:p>
            <a:pPr lvl="0"/>
            <a:r>
              <a:rPr lang="en-US" dirty="0"/>
              <a:t>Customer Stories &amp; Examples</a:t>
            </a:r>
          </a:p>
        </p:txBody>
      </p:sp>
    </p:spTree>
    <p:extLst>
      <p:ext uri="{BB962C8B-B14F-4D97-AF65-F5344CB8AC3E}">
        <p14:creationId xmlns:p14="http://schemas.microsoft.com/office/powerpoint/2010/main" val="26687127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ricing">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533909" y="102299"/>
            <a:ext cx="10797988" cy="1325563"/>
          </a:xfrm>
          <a:prstGeom prst="rect">
            <a:avLst/>
          </a:prstGeom>
        </p:spPr>
        <p:txBody>
          <a:bodyPr>
            <a:normAutofit/>
          </a:bodyPr>
          <a:lstStyle>
            <a:lvl1pPr algn="l">
              <a:defRPr sz="3200" b="1">
                <a:solidFill>
                  <a:schemeClr val="accent1"/>
                </a:solidFill>
              </a:defRPr>
            </a:lvl1pPr>
          </a:lstStyle>
          <a:p>
            <a:r>
              <a:rPr lang="en-US" dirty="0"/>
              <a:t>Annual Contract Offers</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AE1EF9C3-34BF-DA4D-B975-C9C1F4CEA90C}"/>
              </a:ext>
            </a:extLst>
          </p:cNvPr>
          <p:cNvSpPr>
            <a:spLocks noGrp="1"/>
          </p:cNvSpPr>
          <p:nvPr>
            <p:ph type="body" sz="quarter" idx="10" hasCustomPrompt="1"/>
          </p:nvPr>
        </p:nvSpPr>
        <p:spPr>
          <a:xfrm>
            <a:off x="533909" y="6516860"/>
            <a:ext cx="4105027" cy="224508"/>
          </a:xfrm>
          <a:prstGeom prst="rect">
            <a:avLst/>
          </a:prstGeom>
        </p:spPr>
        <p:txBody>
          <a:bodyPr>
            <a:noAutofit/>
          </a:bodyPr>
          <a:lstStyle>
            <a:lvl1pPr marL="0" indent="0">
              <a:buNone/>
              <a:defRPr sz="900">
                <a:solidFill>
                  <a:schemeClr val="accent1"/>
                </a:solidFill>
              </a:defRPr>
            </a:lvl1pPr>
          </a:lstStyle>
          <a:p>
            <a:pPr lvl="0"/>
            <a:r>
              <a:rPr lang="en" dirty="0"/>
              <a:t>The contract period is 12 months.</a:t>
            </a:r>
            <a:endParaRPr lang="en-US" dirty="0"/>
          </a:p>
        </p:txBody>
      </p:sp>
      <p:sp>
        <p:nvSpPr>
          <p:cNvPr id="7" name="Text Placeholder 5">
            <a:extLst>
              <a:ext uri="{FF2B5EF4-FFF2-40B4-BE49-F238E27FC236}">
                <a16:creationId xmlns:a16="http://schemas.microsoft.com/office/drawing/2014/main" id="{88E1080D-1688-094A-9829-5BD93945C0AB}"/>
              </a:ext>
            </a:extLst>
          </p:cNvPr>
          <p:cNvSpPr>
            <a:spLocks noGrp="1"/>
          </p:cNvSpPr>
          <p:nvPr>
            <p:ph type="body" sz="quarter" idx="11" hasCustomPrompt="1"/>
          </p:nvPr>
        </p:nvSpPr>
        <p:spPr>
          <a:xfrm>
            <a:off x="533909" y="6057504"/>
            <a:ext cx="8653873" cy="497089"/>
          </a:xfrm>
          <a:prstGeom prst="rect">
            <a:avLst/>
          </a:prstGeom>
        </p:spPr>
        <p:txBody>
          <a:bodyPr>
            <a:noAutofit/>
          </a:bodyPr>
          <a:lstStyle>
            <a:lvl1pPr marL="0" indent="0">
              <a:buNone/>
              <a:defRPr sz="900">
                <a:solidFill>
                  <a:schemeClr val="tx2"/>
                </a:solidFill>
              </a:defRPr>
            </a:lvl1pPr>
          </a:lstStyle>
          <a:p>
            <a:pPr lvl="0"/>
            <a:r>
              <a:rPr lang="en" dirty="0"/>
              <a:t>*A value added tax or other country specific taxes such as import or withholding taxes pursuant to the legislation in force from time to time shall be added to all prices if applicable. Exchange rates will be applied as applicable on the date of signing. Travel costs to customer premises outside the capital city area of Finland will be invoiced separately per agreement.</a:t>
            </a:r>
          </a:p>
        </p:txBody>
      </p:sp>
      <p:sp>
        <p:nvSpPr>
          <p:cNvPr id="9" name="Text Placeholder 8">
            <a:extLst>
              <a:ext uri="{FF2B5EF4-FFF2-40B4-BE49-F238E27FC236}">
                <a16:creationId xmlns:a16="http://schemas.microsoft.com/office/drawing/2014/main" id="{E3A4B190-FA79-F047-AD29-991887300EBA}"/>
              </a:ext>
            </a:extLst>
          </p:cNvPr>
          <p:cNvSpPr>
            <a:spLocks noGrp="1"/>
          </p:cNvSpPr>
          <p:nvPr>
            <p:ph type="body" sz="quarter" idx="12" hasCustomPrompt="1"/>
          </p:nvPr>
        </p:nvSpPr>
        <p:spPr>
          <a:xfrm>
            <a:off x="533909" y="1727708"/>
            <a:ext cx="5562091" cy="497088"/>
          </a:xfrm>
          <a:prstGeom prst="rect">
            <a:avLst/>
          </a:prstGeom>
        </p:spPr>
        <p:txBody>
          <a:bodyPr anchor="ctr">
            <a:normAutofit/>
          </a:bodyPr>
          <a:lstStyle>
            <a:lvl1pPr marL="0" indent="0">
              <a:buNone/>
              <a:defRPr sz="1600" b="1">
                <a:solidFill>
                  <a:schemeClr val="tx1"/>
                </a:solidFill>
              </a:defRPr>
            </a:lvl1pPr>
          </a:lstStyle>
          <a:p>
            <a:pPr lvl="0"/>
            <a:r>
              <a:rPr lang="en-US" dirty="0"/>
              <a:t>No installation fees. One fixed fee.</a:t>
            </a:r>
          </a:p>
        </p:txBody>
      </p:sp>
      <p:sp>
        <p:nvSpPr>
          <p:cNvPr id="11" name="Text Placeholder 10">
            <a:extLst>
              <a:ext uri="{FF2B5EF4-FFF2-40B4-BE49-F238E27FC236}">
                <a16:creationId xmlns:a16="http://schemas.microsoft.com/office/drawing/2014/main" id="{49DC2F55-223C-2D48-A86B-4A55CF6E74AB}"/>
              </a:ext>
            </a:extLst>
          </p:cNvPr>
          <p:cNvSpPr>
            <a:spLocks noGrp="1"/>
          </p:cNvSpPr>
          <p:nvPr>
            <p:ph type="body" sz="quarter" idx="13" hasCustomPrompt="1"/>
          </p:nvPr>
        </p:nvSpPr>
        <p:spPr>
          <a:xfrm>
            <a:off x="1625074"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1 250</a:t>
            </a:r>
          </a:p>
        </p:txBody>
      </p:sp>
      <p:sp>
        <p:nvSpPr>
          <p:cNvPr id="12" name="Rectangle 11">
            <a:extLst>
              <a:ext uri="{FF2B5EF4-FFF2-40B4-BE49-F238E27FC236}">
                <a16:creationId xmlns:a16="http://schemas.microsoft.com/office/drawing/2014/main" id="{740ACAB2-1D75-FC48-A1D5-EA8241870D57}"/>
              </a:ext>
            </a:extLst>
          </p:cNvPr>
          <p:cNvSpPr/>
          <p:nvPr/>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B690C93-66AC-A34E-9B7E-713BCE034711}"/>
              </a:ext>
            </a:extLst>
          </p:cNvPr>
          <p:cNvSpPr txBox="1"/>
          <p:nvPr/>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14" name="Text Placeholder 10">
            <a:extLst>
              <a:ext uri="{FF2B5EF4-FFF2-40B4-BE49-F238E27FC236}">
                <a16:creationId xmlns:a16="http://schemas.microsoft.com/office/drawing/2014/main" id="{4C42B1A4-5D77-A74B-B661-96E39FA250FF}"/>
              </a:ext>
            </a:extLst>
          </p:cNvPr>
          <p:cNvSpPr>
            <a:spLocks noGrp="1"/>
          </p:cNvSpPr>
          <p:nvPr>
            <p:ph type="body" sz="quarter" idx="14" hasCustomPrompt="1"/>
          </p:nvPr>
        </p:nvSpPr>
        <p:spPr>
          <a:xfrm>
            <a:off x="1625074" y="3089255"/>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15" name="Text Placeholder 10">
            <a:extLst>
              <a:ext uri="{FF2B5EF4-FFF2-40B4-BE49-F238E27FC236}">
                <a16:creationId xmlns:a16="http://schemas.microsoft.com/office/drawing/2014/main" id="{FC5BDBF3-A81F-BF4C-9488-CBE9B068A096}"/>
              </a:ext>
            </a:extLst>
          </p:cNvPr>
          <p:cNvSpPr>
            <a:spLocks noGrp="1"/>
          </p:cNvSpPr>
          <p:nvPr>
            <p:ph type="body" sz="quarter" idx="15" hasCustomPrompt="1"/>
          </p:nvPr>
        </p:nvSpPr>
        <p:spPr>
          <a:xfrm>
            <a:off x="1625074"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500 user licenses</a:t>
            </a:r>
          </a:p>
        </p:txBody>
      </p:sp>
      <p:sp>
        <p:nvSpPr>
          <p:cNvPr id="25" name="Text Placeholder 10">
            <a:extLst>
              <a:ext uri="{FF2B5EF4-FFF2-40B4-BE49-F238E27FC236}">
                <a16:creationId xmlns:a16="http://schemas.microsoft.com/office/drawing/2014/main" id="{257A8A95-8824-9947-A3A9-F1D981D62FF8}"/>
              </a:ext>
            </a:extLst>
          </p:cNvPr>
          <p:cNvSpPr>
            <a:spLocks noGrp="1"/>
          </p:cNvSpPr>
          <p:nvPr>
            <p:ph type="body" sz="quarter" idx="16" hasCustomPrompt="1"/>
          </p:nvPr>
        </p:nvSpPr>
        <p:spPr>
          <a:xfrm>
            <a:off x="5480145"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2 000</a:t>
            </a:r>
          </a:p>
        </p:txBody>
      </p:sp>
      <p:sp>
        <p:nvSpPr>
          <p:cNvPr id="26" name="Rectangle 25">
            <a:extLst>
              <a:ext uri="{FF2B5EF4-FFF2-40B4-BE49-F238E27FC236}">
                <a16:creationId xmlns:a16="http://schemas.microsoft.com/office/drawing/2014/main" id="{9E95403B-4BEF-8E47-811B-3B3288F62EBD}"/>
              </a:ext>
            </a:extLst>
          </p:cNvPr>
          <p:cNvSpPr/>
          <p:nvPr/>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EE6C6CDF-8653-9C45-BC02-D89526B3ADB8}"/>
              </a:ext>
            </a:extLst>
          </p:cNvPr>
          <p:cNvSpPr txBox="1"/>
          <p:nvPr/>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28" name="Text Placeholder 10">
            <a:extLst>
              <a:ext uri="{FF2B5EF4-FFF2-40B4-BE49-F238E27FC236}">
                <a16:creationId xmlns:a16="http://schemas.microsoft.com/office/drawing/2014/main" id="{9428B89B-08EE-B44E-9CF5-C2F9A844A54B}"/>
              </a:ext>
            </a:extLst>
          </p:cNvPr>
          <p:cNvSpPr>
            <a:spLocks noGrp="1"/>
          </p:cNvSpPr>
          <p:nvPr>
            <p:ph type="body" sz="quarter" idx="17" hasCustomPrompt="1"/>
          </p:nvPr>
        </p:nvSpPr>
        <p:spPr>
          <a:xfrm>
            <a:off x="5480145"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29" name="Text Placeholder 10">
            <a:extLst>
              <a:ext uri="{FF2B5EF4-FFF2-40B4-BE49-F238E27FC236}">
                <a16:creationId xmlns:a16="http://schemas.microsoft.com/office/drawing/2014/main" id="{D01736CB-3785-A747-8FE8-AD9B8F7160A2}"/>
              </a:ext>
            </a:extLst>
          </p:cNvPr>
          <p:cNvSpPr>
            <a:spLocks noGrp="1"/>
          </p:cNvSpPr>
          <p:nvPr>
            <p:ph type="body" sz="quarter" idx="18" hasCustomPrompt="1"/>
          </p:nvPr>
        </p:nvSpPr>
        <p:spPr>
          <a:xfrm>
            <a:off x="5480145"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2 000 user licenses</a:t>
            </a:r>
          </a:p>
        </p:txBody>
      </p:sp>
      <p:sp>
        <p:nvSpPr>
          <p:cNvPr id="30" name="Text Placeholder 10">
            <a:extLst>
              <a:ext uri="{FF2B5EF4-FFF2-40B4-BE49-F238E27FC236}">
                <a16:creationId xmlns:a16="http://schemas.microsoft.com/office/drawing/2014/main" id="{5810C4F9-8062-5B4C-B4D2-052857A9DF1C}"/>
              </a:ext>
            </a:extLst>
          </p:cNvPr>
          <p:cNvSpPr>
            <a:spLocks noGrp="1"/>
          </p:cNvSpPr>
          <p:nvPr>
            <p:ph type="body" sz="quarter" idx="19" hasCustomPrompt="1"/>
          </p:nvPr>
        </p:nvSpPr>
        <p:spPr>
          <a:xfrm>
            <a:off x="9366920"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3 000</a:t>
            </a:r>
          </a:p>
        </p:txBody>
      </p:sp>
      <p:sp>
        <p:nvSpPr>
          <p:cNvPr id="31" name="Rectangle 30">
            <a:extLst>
              <a:ext uri="{FF2B5EF4-FFF2-40B4-BE49-F238E27FC236}">
                <a16:creationId xmlns:a16="http://schemas.microsoft.com/office/drawing/2014/main" id="{86327838-9D66-3F47-B6EE-C2FE1C991C28}"/>
              </a:ext>
            </a:extLst>
          </p:cNvPr>
          <p:cNvSpPr/>
          <p:nvPr/>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30100A8-29AC-A746-AC26-60D5763BCCED}"/>
              </a:ext>
            </a:extLst>
          </p:cNvPr>
          <p:cNvSpPr txBox="1"/>
          <p:nvPr/>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
        <p:nvSpPr>
          <p:cNvPr id="33" name="Text Placeholder 10">
            <a:extLst>
              <a:ext uri="{FF2B5EF4-FFF2-40B4-BE49-F238E27FC236}">
                <a16:creationId xmlns:a16="http://schemas.microsoft.com/office/drawing/2014/main" id="{BD197ED1-AE27-D04C-8962-2B5D5E0D5E70}"/>
              </a:ext>
            </a:extLst>
          </p:cNvPr>
          <p:cNvSpPr>
            <a:spLocks noGrp="1"/>
          </p:cNvSpPr>
          <p:nvPr>
            <p:ph type="body" sz="quarter" idx="20" hasCustomPrompt="1"/>
          </p:nvPr>
        </p:nvSpPr>
        <p:spPr>
          <a:xfrm>
            <a:off x="9366920"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34" name="Text Placeholder 10">
            <a:extLst>
              <a:ext uri="{FF2B5EF4-FFF2-40B4-BE49-F238E27FC236}">
                <a16:creationId xmlns:a16="http://schemas.microsoft.com/office/drawing/2014/main" id="{220F9F7F-9BBD-2244-ADA0-D915E4BC8638}"/>
              </a:ext>
            </a:extLst>
          </p:cNvPr>
          <p:cNvSpPr>
            <a:spLocks noGrp="1"/>
          </p:cNvSpPr>
          <p:nvPr>
            <p:ph type="body" sz="quarter" idx="21" hasCustomPrompt="1"/>
          </p:nvPr>
        </p:nvSpPr>
        <p:spPr>
          <a:xfrm>
            <a:off x="9366920"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5 000 user licenses</a:t>
            </a:r>
          </a:p>
        </p:txBody>
      </p:sp>
      <p:sp>
        <p:nvSpPr>
          <p:cNvPr id="35" name="Text Placeholder 8">
            <a:extLst>
              <a:ext uri="{FF2B5EF4-FFF2-40B4-BE49-F238E27FC236}">
                <a16:creationId xmlns:a16="http://schemas.microsoft.com/office/drawing/2014/main" id="{D2B51426-F71B-7D41-98C4-9FFEB6F91896}"/>
              </a:ext>
            </a:extLst>
          </p:cNvPr>
          <p:cNvSpPr>
            <a:spLocks noGrp="1"/>
          </p:cNvSpPr>
          <p:nvPr>
            <p:ph type="body" sz="quarter" idx="22" hasCustomPrompt="1"/>
          </p:nvPr>
        </p:nvSpPr>
        <p:spPr>
          <a:xfrm>
            <a:off x="566783" y="4523678"/>
            <a:ext cx="3672408" cy="219053"/>
          </a:xfrm>
          <a:prstGeom prst="rect">
            <a:avLst/>
          </a:prstGeom>
        </p:spPr>
        <p:txBody>
          <a:bodyPr anchor="ctr">
            <a:normAutofit/>
          </a:bodyPr>
          <a:lstStyle>
            <a:lvl1pPr marL="0" indent="0">
              <a:buNone/>
              <a:defRPr sz="1200" b="1">
                <a:solidFill>
                  <a:schemeClr val="tx1"/>
                </a:solidFill>
              </a:defRPr>
            </a:lvl1pPr>
          </a:lstStyle>
          <a:p>
            <a:pPr lvl="0"/>
            <a:r>
              <a:rPr lang="en-US" dirty="0"/>
              <a:t>All three pricing offers include:</a:t>
            </a:r>
          </a:p>
        </p:txBody>
      </p:sp>
      <p:sp>
        <p:nvSpPr>
          <p:cNvPr id="37" name="Content Placeholder 36">
            <a:extLst>
              <a:ext uri="{FF2B5EF4-FFF2-40B4-BE49-F238E27FC236}">
                <a16:creationId xmlns:a16="http://schemas.microsoft.com/office/drawing/2014/main" id="{6CBF570E-AD3A-0349-B825-A46F4BFB8440}"/>
              </a:ext>
            </a:extLst>
          </p:cNvPr>
          <p:cNvSpPr>
            <a:spLocks noGrp="1"/>
          </p:cNvSpPr>
          <p:nvPr>
            <p:ph sz="quarter" idx="23" hasCustomPrompt="1"/>
          </p:nvPr>
        </p:nvSpPr>
        <p:spPr>
          <a:xfrm>
            <a:off x="567721" y="4825933"/>
            <a:ext cx="3927567" cy="814373"/>
          </a:xfrm>
          <a:prstGeom prst="rect">
            <a:avLst/>
          </a:prstGeom>
        </p:spPr>
        <p:txBody>
          <a:bodyPr>
            <a:no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err="1"/>
              <a:t>Viima’s</a:t>
            </a:r>
            <a:r>
              <a:rPr lang="en-US" dirty="0"/>
              <a:t> enterprise plan and full feature list</a:t>
            </a:r>
          </a:p>
          <a:p>
            <a:pPr lvl="0"/>
            <a:r>
              <a:rPr lang="en-US" dirty="0"/>
              <a:t>Dedicated account manager</a:t>
            </a:r>
          </a:p>
          <a:p>
            <a:pPr lvl="0"/>
            <a:r>
              <a:rPr lang="en-US" dirty="0"/>
              <a:t>Technical priority support &amp; maintenance</a:t>
            </a:r>
          </a:p>
        </p:txBody>
      </p:sp>
      <p:sp>
        <p:nvSpPr>
          <p:cNvPr id="38" name="Content Placeholder 36">
            <a:extLst>
              <a:ext uri="{FF2B5EF4-FFF2-40B4-BE49-F238E27FC236}">
                <a16:creationId xmlns:a16="http://schemas.microsoft.com/office/drawing/2014/main" id="{D6DADD1B-40D7-894F-8BF6-F6BE659BAD70}"/>
              </a:ext>
            </a:extLst>
          </p:cNvPr>
          <p:cNvSpPr>
            <a:spLocks noGrp="1"/>
          </p:cNvSpPr>
          <p:nvPr>
            <p:ph sz="quarter" idx="24" hasCustomPrompt="1"/>
          </p:nvPr>
        </p:nvSpPr>
        <p:spPr>
          <a:xfrm>
            <a:off x="4494349" y="4832779"/>
            <a:ext cx="5562091" cy="809037"/>
          </a:xfrm>
          <a:prstGeom prst="rect">
            <a:avLst/>
          </a:prstGeom>
        </p:spPr>
        <p:txBody>
          <a:bodyPr>
            <a:norm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a:t>Online planning workshop with customer</a:t>
            </a:r>
          </a:p>
          <a:p>
            <a:pPr lvl="0"/>
            <a:r>
              <a:rPr lang="en-US" dirty="0"/>
              <a:t>Constant updates &amp; new features</a:t>
            </a:r>
          </a:p>
          <a:p>
            <a:pPr lvl="0"/>
            <a:r>
              <a:rPr lang="en-US" dirty="0"/>
              <a:t>Option for custom development</a:t>
            </a:r>
          </a:p>
        </p:txBody>
      </p:sp>
      <p:pic>
        <p:nvPicPr>
          <p:cNvPr id="36" name="Graphic 35">
            <a:extLst>
              <a:ext uri="{FF2B5EF4-FFF2-40B4-BE49-F238E27FC236}">
                <a16:creationId xmlns:a16="http://schemas.microsoft.com/office/drawing/2014/main" id="{EE92F921-90F0-3A4F-BCCA-C2D2DDD6DD9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39" name="Rectangle 38">
            <a:extLst>
              <a:ext uri="{FF2B5EF4-FFF2-40B4-BE49-F238E27FC236}">
                <a16:creationId xmlns:a16="http://schemas.microsoft.com/office/drawing/2014/main" id="{BF53FB49-5990-F945-ABE9-6D34C6FD8779}"/>
              </a:ext>
            </a:extLst>
          </p:cNvPr>
          <p:cNvSpPr/>
          <p:nvPr userDrawn="1"/>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9F024B49-5309-E34C-A27B-4CC2ADA4EE8E}"/>
              </a:ext>
            </a:extLst>
          </p:cNvPr>
          <p:cNvSpPr txBox="1"/>
          <p:nvPr userDrawn="1"/>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41" name="Rectangle 40">
            <a:extLst>
              <a:ext uri="{FF2B5EF4-FFF2-40B4-BE49-F238E27FC236}">
                <a16:creationId xmlns:a16="http://schemas.microsoft.com/office/drawing/2014/main" id="{99361354-01FC-1A43-9D96-EC961C563119}"/>
              </a:ext>
            </a:extLst>
          </p:cNvPr>
          <p:cNvSpPr/>
          <p:nvPr userDrawn="1"/>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98DDDF29-4F19-BC46-8678-618DBC5C79C8}"/>
              </a:ext>
            </a:extLst>
          </p:cNvPr>
          <p:cNvSpPr txBox="1"/>
          <p:nvPr userDrawn="1"/>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43" name="Rectangle 42">
            <a:extLst>
              <a:ext uri="{FF2B5EF4-FFF2-40B4-BE49-F238E27FC236}">
                <a16:creationId xmlns:a16="http://schemas.microsoft.com/office/drawing/2014/main" id="{8C030A01-0925-3D47-A843-7548ADCBA6A3}"/>
              </a:ext>
            </a:extLst>
          </p:cNvPr>
          <p:cNvSpPr/>
          <p:nvPr userDrawn="1"/>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CAC3A06B-05D3-DF45-AB0A-3A199F67E742}"/>
              </a:ext>
            </a:extLst>
          </p:cNvPr>
          <p:cNvSpPr txBox="1"/>
          <p:nvPr userDrawn="1"/>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Tree>
    <p:extLst>
      <p:ext uri="{BB962C8B-B14F-4D97-AF65-F5344CB8AC3E}">
        <p14:creationId xmlns:p14="http://schemas.microsoft.com/office/powerpoint/2010/main" val="3132716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9F06D6-E765-B849-9F66-DE235E80E02D}"/>
              </a:ext>
            </a:extLst>
          </p:cNvPr>
          <p:cNvSpPr>
            <a:spLocks noGrp="1"/>
          </p:cNvSpPr>
          <p:nvPr>
            <p:ph type="title" orient="vert" hasCustomPrompt="1"/>
          </p:nvPr>
        </p:nvSpPr>
        <p:spPr>
          <a:xfrm>
            <a:off x="10200456" y="365125"/>
            <a:ext cx="1657400" cy="5811838"/>
          </a:xfrm>
          <a:prstGeom prst="rect">
            <a:avLst/>
          </a:prstGeom>
        </p:spPr>
        <p:txBody>
          <a:bodyPr vert="eaVert">
            <a:normAutofit/>
          </a:bodyPr>
          <a:lstStyle>
            <a:lvl1pPr>
              <a:defRPr sz="3200" b="1"/>
            </a:lvl1pPr>
          </a:lstStyle>
          <a:p>
            <a:r>
              <a:rPr lang="en-US" dirty="0"/>
              <a:t>Make more innovation happen!</a:t>
            </a:r>
            <a:endParaRPr lang="fi-FI" dirty="0"/>
          </a:p>
        </p:txBody>
      </p:sp>
      <p:sp>
        <p:nvSpPr>
          <p:cNvPr id="3" name="Vertical Text Placeholder 2">
            <a:extLst>
              <a:ext uri="{FF2B5EF4-FFF2-40B4-BE49-F238E27FC236}">
                <a16:creationId xmlns:a16="http://schemas.microsoft.com/office/drawing/2014/main" id="{0B27B202-0FE5-E64C-A1AF-58E186B9BAAC}"/>
              </a:ext>
            </a:extLst>
          </p:cNvPr>
          <p:cNvSpPr>
            <a:spLocks noGrp="1"/>
          </p:cNvSpPr>
          <p:nvPr>
            <p:ph type="body" orient="vert" idx="1"/>
          </p:nvPr>
        </p:nvSpPr>
        <p:spPr>
          <a:xfrm>
            <a:off x="839416" y="359520"/>
            <a:ext cx="9030444" cy="5811838"/>
          </a:xfrm>
          <a:prstGeom prst="rect">
            <a:avLst/>
          </a:prstGeom>
        </p:spPr>
        <p:txBody>
          <a:bodyPr vert="eaVert"/>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5" name="Graphic 4">
            <a:extLst>
              <a:ext uri="{FF2B5EF4-FFF2-40B4-BE49-F238E27FC236}">
                <a16:creationId xmlns:a16="http://schemas.microsoft.com/office/drawing/2014/main" id="{229AB12C-0044-2B47-A497-2944AF55672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pic>
        <p:nvPicPr>
          <p:cNvPr id="6" name="Graphic 5">
            <a:extLst>
              <a:ext uri="{FF2B5EF4-FFF2-40B4-BE49-F238E27FC236}">
                <a16:creationId xmlns:a16="http://schemas.microsoft.com/office/drawing/2014/main" id="{31346A80-96B3-134E-BE17-E58B9BC0BA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spTree>
    <p:extLst>
      <p:ext uri="{BB962C8B-B14F-4D97-AF65-F5344CB8AC3E}">
        <p14:creationId xmlns:p14="http://schemas.microsoft.com/office/powerpoint/2010/main" val="9512980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act Slid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D9BAA2-52BA-A44C-82B9-E0ACFE6898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Picture Placeholder 5">
            <a:extLst>
              <a:ext uri="{FF2B5EF4-FFF2-40B4-BE49-F238E27FC236}">
                <a16:creationId xmlns:a16="http://schemas.microsoft.com/office/drawing/2014/main" id="{4BFD508C-0433-6148-9266-7EB81FC11504}"/>
              </a:ext>
            </a:extLst>
          </p:cNvPr>
          <p:cNvSpPr>
            <a:spLocks noGrp="1"/>
          </p:cNvSpPr>
          <p:nvPr>
            <p:ph type="pic" sz="quarter" idx="10" hasCustomPrompt="1"/>
          </p:nvPr>
        </p:nvSpPr>
        <p:spPr>
          <a:xfrm>
            <a:off x="3647728" y="2277269"/>
            <a:ext cx="2303463" cy="2303462"/>
          </a:xfrm>
          <a:prstGeom prst="ellipse">
            <a:avLst/>
          </a:prstGeom>
        </p:spPr>
        <p:txBody>
          <a:bodyPr anchor="ctr"/>
          <a:lstStyle>
            <a:lvl1pPr marL="0" indent="0" algn="ctr">
              <a:lnSpc>
                <a:spcPct val="100000"/>
              </a:lnSpc>
              <a:buNone/>
              <a:defRPr/>
            </a:lvl1pPr>
          </a:lstStyle>
          <a:p>
            <a:r>
              <a:rPr lang="en-US" dirty="0"/>
              <a:t>Insert image here</a:t>
            </a:r>
          </a:p>
        </p:txBody>
      </p:sp>
      <p:sp>
        <p:nvSpPr>
          <p:cNvPr id="10" name="Text Placeholder 9">
            <a:extLst>
              <a:ext uri="{FF2B5EF4-FFF2-40B4-BE49-F238E27FC236}">
                <a16:creationId xmlns:a16="http://schemas.microsoft.com/office/drawing/2014/main" id="{EC67474B-C56A-024B-8A22-834C0C92DD31}"/>
              </a:ext>
            </a:extLst>
          </p:cNvPr>
          <p:cNvSpPr>
            <a:spLocks noGrp="1"/>
          </p:cNvSpPr>
          <p:nvPr>
            <p:ph type="body" sz="quarter" idx="11" hasCustomPrompt="1"/>
          </p:nvPr>
        </p:nvSpPr>
        <p:spPr>
          <a:xfrm>
            <a:off x="6240811" y="2807113"/>
            <a:ext cx="2376488" cy="359544"/>
          </a:xfrm>
          <a:prstGeom prst="rect">
            <a:avLst/>
          </a:prstGeom>
        </p:spPr>
        <p:txBody>
          <a:bodyPr anchor="ctr">
            <a:normAutofit/>
          </a:bodyPr>
          <a:lstStyle>
            <a:lvl1pPr marL="0" indent="0">
              <a:lnSpc>
                <a:spcPct val="100000"/>
              </a:lnSpc>
              <a:buNone/>
              <a:defRPr sz="1600" b="1">
                <a:solidFill>
                  <a:schemeClr val="accent1"/>
                </a:solidFill>
              </a:defRPr>
            </a:lvl1pPr>
          </a:lstStyle>
          <a:p>
            <a:pPr lvl="0"/>
            <a:r>
              <a:rPr lang="en-US" dirty="0" err="1"/>
              <a:t>Erkka</a:t>
            </a:r>
            <a:r>
              <a:rPr lang="en-US" dirty="0"/>
              <a:t> </a:t>
            </a:r>
            <a:r>
              <a:rPr lang="en-US" dirty="0" err="1"/>
              <a:t>Isomäki</a:t>
            </a:r>
            <a:endParaRPr lang="en-US" dirty="0"/>
          </a:p>
        </p:txBody>
      </p:sp>
      <p:sp>
        <p:nvSpPr>
          <p:cNvPr id="11" name="Text Placeholder 9">
            <a:extLst>
              <a:ext uri="{FF2B5EF4-FFF2-40B4-BE49-F238E27FC236}">
                <a16:creationId xmlns:a16="http://schemas.microsoft.com/office/drawing/2014/main" id="{9998AB01-4290-EE44-859D-9AB9735B3471}"/>
              </a:ext>
            </a:extLst>
          </p:cNvPr>
          <p:cNvSpPr>
            <a:spLocks noGrp="1"/>
          </p:cNvSpPr>
          <p:nvPr>
            <p:ph type="body" sz="quarter" idx="12" hasCustomPrompt="1"/>
          </p:nvPr>
        </p:nvSpPr>
        <p:spPr>
          <a:xfrm>
            <a:off x="6240811" y="3095145"/>
            <a:ext cx="2376488" cy="981927"/>
          </a:xfrm>
          <a:prstGeom prst="rect">
            <a:avLst/>
          </a:prstGeom>
        </p:spPr>
        <p:txBody>
          <a:bodyPr anchor="t">
            <a:normAutofit/>
          </a:bodyPr>
          <a:lstStyle>
            <a:lvl1pPr marL="0" indent="0">
              <a:lnSpc>
                <a:spcPct val="100000"/>
              </a:lnSpc>
              <a:buNone/>
              <a:defRPr sz="1600" b="0">
                <a:solidFill>
                  <a:schemeClr val="bg1">
                    <a:lumMod val="50000"/>
                  </a:schemeClr>
                </a:solidFill>
              </a:defRPr>
            </a:lvl1pPr>
          </a:lstStyle>
          <a:p>
            <a:pPr lvl="0"/>
            <a:r>
              <a:rPr lang="en-US" dirty="0"/>
              <a:t>Co-founder &amp; CEO</a:t>
            </a:r>
            <a:br>
              <a:rPr lang="en-US" dirty="0"/>
            </a:br>
            <a:r>
              <a:rPr lang="en-US" dirty="0" err="1"/>
              <a:t>erkka@viima.com</a:t>
            </a:r>
            <a:br>
              <a:rPr lang="en-US" dirty="0"/>
            </a:br>
            <a:r>
              <a:rPr lang="en-US" dirty="0"/>
              <a:t>+358 40 829 7811</a:t>
            </a:r>
          </a:p>
        </p:txBody>
      </p:sp>
      <p:sp>
        <p:nvSpPr>
          <p:cNvPr id="12" name="Rectangle 11">
            <a:extLst>
              <a:ext uri="{FF2B5EF4-FFF2-40B4-BE49-F238E27FC236}">
                <a16:creationId xmlns:a16="http://schemas.microsoft.com/office/drawing/2014/main" id="{7530E79D-98AA-0042-8589-66ABA8B44681}"/>
              </a:ext>
            </a:extLst>
          </p:cNvPr>
          <p:cNvSpPr/>
          <p:nvPr/>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304E116-48B8-474E-B66A-C2DE3B795439}"/>
              </a:ext>
            </a:extLst>
          </p:cNvPr>
          <p:cNvSpPr txBox="1"/>
          <p:nvPr/>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
        <p:nvSpPr>
          <p:cNvPr id="18" name="Picture Placeholder 17">
            <a:extLst>
              <a:ext uri="{FF2B5EF4-FFF2-40B4-BE49-F238E27FC236}">
                <a16:creationId xmlns:a16="http://schemas.microsoft.com/office/drawing/2014/main" id="{9C79B884-7E75-A041-9CF0-A2F80C3BE925}"/>
              </a:ext>
            </a:extLst>
          </p:cNvPr>
          <p:cNvSpPr>
            <a:spLocks noGrp="1"/>
          </p:cNvSpPr>
          <p:nvPr>
            <p:ph type="pic" sz="quarter" idx="13" hasCustomPrompt="1"/>
          </p:nvPr>
        </p:nvSpPr>
        <p:spPr>
          <a:xfrm>
            <a:off x="6240707" y="3789040"/>
            <a:ext cx="493712" cy="493712"/>
          </a:xfrm>
          <a:prstGeom prst="rect">
            <a:avLst/>
          </a:prstGeom>
        </p:spPr>
        <p:txBody>
          <a:bodyPr>
            <a:normAutofit/>
          </a:bodyPr>
          <a:lstStyle>
            <a:lvl1pPr marL="0" indent="0" algn="ctr">
              <a:buNone/>
              <a:defRPr sz="1000"/>
            </a:lvl1pPr>
          </a:lstStyle>
          <a:p>
            <a:r>
              <a:rPr lang="en-US" dirty="0"/>
              <a:t>LI icon here</a:t>
            </a:r>
          </a:p>
        </p:txBody>
      </p:sp>
      <p:pic>
        <p:nvPicPr>
          <p:cNvPr id="9" name="Graphic 8">
            <a:extLst>
              <a:ext uri="{FF2B5EF4-FFF2-40B4-BE49-F238E27FC236}">
                <a16:creationId xmlns:a16="http://schemas.microsoft.com/office/drawing/2014/main" id="{32D6D86F-57C6-FE47-B531-8AB4C21C616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13" name="Rectangle 12">
            <a:extLst>
              <a:ext uri="{FF2B5EF4-FFF2-40B4-BE49-F238E27FC236}">
                <a16:creationId xmlns:a16="http://schemas.microsoft.com/office/drawing/2014/main" id="{BD36B58B-7233-6D4F-A3F9-FE2863AFD9DD}"/>
              </a:ext>
            </a:extLst>
          </p:cNvPr>
          <p:cNvSpPr/>
          <p:nvPr userDrawn="1"/>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A8A8662-A12D-3F4C-AEE9-FB27093D7EAE}"/>
              </a:ext>
            </a:extLst>
          </p:cNvPr>
          <p:cNvSpPr txBox="1"/>
          <p:nvPr userDrawn="1"/>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Tree>
    <p:extLst>
      <p:ext uri="{BB962C8B-B14F-4D97-AF65-F5344CB8AC3E}">
        <p14:creationId xmlns:p14="http://schemas.microsoft.com/office/powerpoint/2010/main" val="672077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mag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51384" y="188640"/>
            <a:ext cx="6120680" cy="1327735"/>
          </a:xfrm>
          <a:prstGeom prst="rect">
            <a:avLst/>
          </a:prstGeom>
        </p:spPr>
        <p:txBody>
          <a:bodyPr anchor="ctr">
            <a:normAutofit/>
          </a:bodyPr>
          <a:lstStyle>
            <a:lvl1pPr algn="l">
              <a:defRPr sz="3200" b="1"/>
            </a:lvl1pPr>
          </a:lstStyle>
          <a:p>
            <a:r>
              <a:rPr lang="en-US" dirty="0"/>
              <a:t>Agenda</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7248128"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51384" y="1772816"/>
            <a:ext cx="6120680" cy="4401184"/>
          </a:xfrm>
          <a:prstGeom prst="rect">
            <a:avLst/>
          </a:prstGeom>
        </p:spPr>
        <p:txBody>
          <a:bodyPr>
            <a:normAutofit/>
          </a:bodyPr>
          <a:lstStyle>
            <a:lvl1pPr marL="342900" indent="-342900">
              <a:lnSpc>
                <a:spcPct val="150000"/>
              </a:lnSpc>
              <a:buFont typeface="+mj-lt"/>
              <a:buAutoNum type="arabicPeriod"/>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Viima as a partner</a:t>
            </a:r>
          </a:p>
          <a:p>
            <a:pPr lvl="0"/>
            <a:r>
              <a:rPr lang="en-US" dirty="0"/>
              <a:t>Use cases</a:t>
            </a:r>
          </a:p>
        </p:txBody>
      </p:sp>
      <p:sp>
        <p:nvSpPr>
          <p:cNvPr id="11" name="Picture Placeholder 10">
            <a:extLst>
              <a:ext uri="{FF2B5EF4-FFF2-40B4-BE49-F238E27FC236}">
                <a16:creationId xmlns:a16="http://schemas.microsoft.com/office/drawing/2014/main" id="{D8847EF3-0044-0545-AB85-86096296B3E9}"/>
              </a:ext>
            </a:extLst>
          </p:cNvPr>
          <p:cNvSpPr>
            <a:spLocks noGrp="1" noChangeAspect="1"/>
          </p:cNvSpPr>
          <p:nvPr>
            <p:ph type="pic" sz="quarter" idx="10" hasCustomPrompt="1"/>
          </p:nvPr>
        </p:nvSpPr>
        <p:spPr>
          <a:xfrm>
            <a:off x="10440000" y="6174000"/>
            <a:ext cx="1400400" cy="496799"/>
          </a:xfrm>
          <a:prstGeom prst="rect">
            <a:avLst/>
          </a:prstGeom>
          <a:blipFill>
            <a:blip r:embed="rId3">
              <a:extLst>
                <a:ext uri="{96DAC541-7B7A-43D3-8B79-37D633B846F1}">
                  <asvg:svgBlip xmlns:asvg="http://schemas.microsoft.com/office/drawing/2016/SVG/main" r:embed="rId4"/>
                </a:ext>
              </a:extLst>
            </a:blip>
            <a:stretch>
              <a:fillRect/>
            </a:stretch>
          </a:blipFill>
        </p:spPr>
        <p:txBody>
          <a:bodyPr>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33710276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ogo slid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3" name="Rectangle 2">
            <a:extLst>
              <a:ext uri="{FF2B5EF4-FFF2-40B4-BE49-F238E27FC236}">
                <a16:creationId xmlns:a16="http://schemas.microsoft.com/office/drawing/2014/main" id="{FDC31D81-06F9-A343-BEBF-0D155A77528B}"/>
              </a:ext>
            </a:extLst>
          </p:cNvPr>
          <p:cNvSpPr/>
          <p:nvPr/>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5F66C288-A596-474D-AF55-EF5023DFF74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5" name="Rectangle 4">
            <a:extLst>
              <a:ext uri="{FF2B5EF4-FFF2-40B4-BE49-F238E27FC236}">
                <a16:creationId xmlns:a16="http://schemas.microsoft.com/office/drawing/2014/main" id="{F8B739EE-55BA-AA4D-A030-72268D21BF5C}"/>
              </a:ext>
            </a:extLst>
          </p:cNvPr>
          <p:cNvSpPr/>
          <p:nvPr userDrawn="1"/>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04817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C2E181-1C46-B841-9B08-49E849DA30B2}"/>
              </a:ext>
            </a:extLst>
          </p:cNvPr>
          <p:cNvGrpSpPr/>
          <p:nvPr userDrawn="1"/>
        </p:nvGrpSpPr>
        <p:grpSpPr>
          <a:xfrm>
            <a:off x="4559503" y="2683198"/>
            <a:ext cx="3072993" cy="1491604"/>
            <a:chOff x="4580217" y="2677341"/>
            <a:chExt cx="3072993" cy="1491604"/>
          </a:xfrm>
        </p:grpSpPr>
        <p:pic>
          <p:nvPicPr>
            <p:cNvPr id="13" name="Graphic 12">
              <a:extLst>
                <a:ext uri="{FF2B5EF4-FFF2-40B4-BE49-F238E27FC236}">
                  <a16:creationId xmlns:a16="http://schemas.microsoft.com/office/drawing/2014/main" id="{AFDA2408-DFCC-BB48-9EBE-707DD28EA46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15" name="Subtitle 2">
              <a:extLst>
                <a:ext uri="{FF2B5EF4-FFF2-40B4-BE49-F238E27FC236}">
                  <a16:creationId xmlns:a16="http://schemas.microsoft.com/office/drawing/2014/main" id="{1E160DE1-D062-F041-9AF6-3537E16F42E2}"/>
                </a:ext>
              </a:extLst>
            </p:cNvPr>
            <p:cNvSpPr txBox="1">
              <a:spLocks/>
            </p:cNvSpPr>
            <p:nvPr userDrawn="1"/>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
        <p:nvSpPr>
          <p:cNvPr id="19" name="Text Placeholder 18">
            <a:extLst>
              <a:ext uri="{FF2B5EF4-FFF2-40B4-BE49-F238E27FC236}">
                <a16:creationId xmlns:a16="http://schemas.microsoft.com/office/drawing/2014/main" id="{EA3BF2C3-B64C-BB4E-B3EA-18F8E90508C1}"/>
              </a:ext>
            </a:extLst>
          </p:cNvPr>
          <p:cNvSpPr>
            <a:spLocks noGrp="1"/>
          </p:cNvSpPr>
          <p:nvPr>
            <p:ph type="body" sz="quarter" idx="10" hasCustomPrompt="1"/>
          </p:nvPr>
        </p:nvSpPr>
        <p:spPr>
          <a:xfrm>
            <a:off x="3372118" y="6093296"/>
            <a:ext cx="5447764" cy="463550"/>
          </a:xfrm>
          <a:prstGeom prst="rect">
            <a:avLst/>
          </a:prstGeom>
        </p:spPr>
        <p:txBody>
          <a:bodyPr vert="horz" lIns="91440" tIns="45720" rIns="91440" bIns="45720" rtlCol="0" anchor="ctr">
            <a:normAutofit/>
          </a:bodyPr>
          <a:lstStyle>
            <a:lvl1pPr algn="ctr">
              <a:defRPr lang="fi-FI" sz="1800" b="1" spc="150" baseline="0" dirty="0">
                <a:solidFill>
                  <a:schemeClr val="tx1"/>
                </a:solidFill>
                <a:ea typeface="Noto Sans" panose="020B0502040504020204" pitchFamily="34" charset="0"/>
                <a:cs typeface="Noto Sans" panose="020B0502040504020204" pitchFamily="34" charset="0"/>
              </a:defRPr>
            </a:lvl1pPr>
          </a:lstStyle>
          <a:p>
            <a:pPr marL="0" marR="0" lvl="0" indent="0" algn="ctr" fontAlgn="auto">
              <a:spcAft>
                <a:spcPts val="0"/>
              </a:spcAft>
              <a:buClrTx/>
              <a:buSzTx/>
              <a:buNone/>
              <a:tabLst/>
            </a:pPr>
            <a:r>
              <a:rPr lang="en-US" dirty="0"/>
              <a:t>Presentation name </a:t>
            </a:r>
            <a:fld id="{F44ECB47-85D4-6444-BCD4-F66C04D7443A}" type="datetime1">
              <a:rPr lang="fi-FI" smtClean="0"/>
              <a:pPr marL="0" marR="0" lvl="0" indent="0" algn="ctr" fontAlgn="auto">
                <a:spcAft>
                  <a:spcPts val="0"/>
                </a:spcAft>
                <a:buClrTx/>
                <a:buSzTx/>
                <a:buNone/>
                <a:tabLst/>
              </a:pPr>
              <a:t>19.3.2019</a:t>
            </a:fld>
            <a:endParaRPr lang="fi-FI" dirty="0"/>
          </a:p>
        </p:txBody>
      </p:sp>
    </p:spTree>
    <p:extLst>
      <p:ext uri="{BB962C8B-B14F-4D97-AF65-F5344CB8AC3E}">
        <p14:creationId xmlns:p14="http://schemas.microsoft.com/office/powerpoint/2010/main" val="10865358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mag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51384" y="188640"/>
            <a:ext cx="6120680" cy="1327735"/>
          </a:xfrm>
          <a:prstGeom prst="rect">
            <a:avLst/>
          </a:prstGeom>
        </p:spPr>
        <p:txBody>
          <a:bodyPr anchor="ctr">
            <a:normAutofit/>
          </a:bodyPr>
          <a:lstStyle>
            <a:lvl1pPr algn="l">
              <a:defRPr sz="3200" b="1"/>
            </a:lvl1pPr>
          </a:lstStyle>
          <a:p>
            <a:r>
              <a:rPr lang="en-US" dirty="0"/>
              <a:t>Agenda</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7248128"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51384" y="1772816"/>
            <a:ext cx="6120680" cy="4401184"/>
          </a:xfrm>
          <a:prstGeom prst="rect">
            <a:avLst/>
          </a:prstGeom>
        </p:spPr>
        <p:txBody>
          <a:bodyPr>
            <a:normAutofit/>
          </a:bodyPr>
          <a:lstStyle>
            <a:lvl1pPr marL="342900" indent="-342900">
              <a:lnSpc>
                <a:spcPct val="150000"/>
              </a:lnSpc>
              <a:buFont typeface="+mj-lt"/>
              <a:buAutoNum type="arabicPeriod"/>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Viima as a partner</a:t>
            </a:r>
          </a:p>
          <a:p>
            <a:pPr lvl="0"/>
            <a:r>
              <a:rPr lang="en-US" dirty="0"/>
              <a:t>Use cases</a:t>
            </a:r>
          </a:p>
        </p:txBody>
      </p:sp>
      <p:sp>
        <p:nvSpPr>
          <p:cNvPr id="11" name="Picture Placeholder 10">
            <a:extLst>
              <a:ext uri="{FF2B5EF4-FFF2-40B4-BE49-F238E27FC236}">
                <a16:creationId xmlns:a16="http://schemas.microsoft.com/office/drawing/2014/main" id="{D8847EF3-0044-0545-AB85-86096296B3E9}"/>
              </a:ext>
            </a:extLst>
          </p:cNvPr>
          <p:cNvSpPr>
            <a:spLocks noGrp="1" noChangeAspect="1"/>
          </p:cNvSpPr>
          <p:nvPr>
            <p:ph type="pic" sz="quarter" idx="10" hasCustomPrompt="1"/>
          </p:nvPr>
        </p:nvSpPr>
        <p:spPr>
          <a:xfrm>
            <a:off x="10440000" y="6174000"/>
            <a:ext cx="1400400" cy="496799"/>
          </a:xfrm>
          <a:prstGeom prst="rect">
            <a:avLst/>
          </a:prstGeom>
          <a:blipFill>
            <a:blip r:embed="rId3">
              <a:extLst>
                <a:ext uri="{96DAC541-7B7A-43D3-8B79-37D633B846F1}">
                  <asvg:svgBlip xmlns:asvg="http://schemas.microsoft.com/office/drawing/2016/SVG/main" r:embed="rId4"/>
                </a:ext>
              </a:extLst>
            </a:blip>
            <a:stretch>
              <a:fillRect/>
            </a:stretch>
          </a:blipFill>
        </p:spPr>
        <p:txBody>
          <a:bodyPr>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41016662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mag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663952" y="187201"/>
            <a:ext cx="6176448" cy="1327735"/>
          </a:xfrm>
          <a:prstGeom prst="rect">
            <a:avLst/>
          </a:prstGeom>
        </p:spPr>
        <p:txBody>
          <a:bodyPr anchor="ctr">
            <a:normAutofit/>
          </a:bodyPr>
          <a:lstStyle>
            <a:lvl1pPr algn="l">
              <a:defRPr sz="3200" b="1"/>
            </a:lvl1pPr>
          </a:lstStyle>
          <a:p>
            <a:r>
              <a:rPr lang="en-US" dirty="0"/>
              <a:t>Cool Stuff</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0"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663952" y="1771376"/>
            <a:ext cx="6176448" cy="440262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We’re on a mission to help organizations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make more innovation happen.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…but we can’t do it alone.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Our Partner Program is designed to give you the tools to help your customers innovate better – and to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grow your business</a:t>
            </a: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 in the process.</a:t>
            </a:r>
          </a:p>
        </p:txBody>
      </p:sp>
      <p:pic>
        <p:nvPicPr>
          <p:cNvPr id="8" name="Graphic 7">
            <a:extLst>
              <a:ext uri="{FF2B5EF4-FFF2-40B4-BE49-F238E27FC236}">
                <a16:creationId xmlns:a16="http://schemas.microsoft.com/office/drawing/2014/main" id="{34595B80-48D8-AC4D-8106-FA6E428E3E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984951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697007" y="400558"/>
            <a:ext cx="5648170" cy="1325563"/>
          </a:xfrm>
          <a:prstGeom prst="rect">
            <a:avLst/>
          </a:prstGeom>
        </p:spPr>
        <p:txBody>
          <a:bodyPr>
            <a:normAutofit/>
          </a:bodyPr>
          <a:lstStyle>
            <a:lvl1pPr algn="l">
              <a:defRPr sz="3200" b="1"/>
            </a:lvl1pPr>
          </a:lstStyle>
          <a:p>
            <a:r>
              <a:rPr lang="en-US" dirty="0"/>
              <a:t>About Viima</a:t>
            </a:r>
            <a:endParaRPr lang="fi-FI" dirty="0"/>
          </a:p>
        </p:txBody>
      </p:sp>
      <p:sp>
        <p:nvSpPr>
          <p:cNvPr id="3" name="Content Placeholder 2">
            <a:extLst>
              <a:ext uri="{FF2B5EF4-FFF2-40B4-BE49-F238E27FC236}">
                <a16:creationId xmlns:a16="http://schemas.microsoft.com/office/drawing/2014/main" id="{B807F8EA-316A-6949-A207-A5964149E854}"/>
              </a:ext>
            </a:extLst>
          </p:cNvPr>
          <p:cNvSpPr>
            <a:spLocks noGrp="1"/>
          </p:cNvSpPr>
          <p:nvPr>
            <p:ph sz="half" idx="1" hasCustomPrompt="1"/>
          </p:nvPr>
        </p:nvSpPr>
        <p:spPr>
          <a:xfrm>
            <a:off x="697006" y="1825625"/>
            <a:ext cx="5648170" cy="4348375"/>
          </a:xfrm>
          <a:prstGeom prst="rect">
            <a:avLst/>
          </a:prstGeom>
        </p:spPr>
        <p:txBody>
          <a:bodyPr>
            <a:normAutofit/>
          </a:bodyPr>
          <a:lstStyle>
            <a:lvl1pPr marL="0" indent="0">
              <a:buNone/>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marL="0" indent="0">
              <a:buNone/>
            </a:pPr>
            <a:r>
              <a:rPr lang="en-US" sz="2400" dirty="0"/>
              <a:t>We’re on a mission to help organizations </a:t>
            </a:r>
            <a:r>
              <a:rPr lang="en-US" sz="2400" b="1" dirty="0"/>
              <a:t>make more innovation happen.</a:t>
            </a:r>
          </a:p>
          <a:p>
            <a:pPr marL="0" indent="0">
              <a:buNone/>
            </a:pPr>
            <a:endParaRPr lang="en-US" sz="2400" b="1" dirty="0"/>
          </a:p>
          <a:p>
            <a:pPr marL="0" indent="0">
              <a:buNone/>
            </a:pPr>
            <a:r>
              <a:rPr lang="en-US" sz="2400" b="1" dirty="0"/>
              <a:t>…but we can’t do it alone.</a:t>
            </a:r>
          </a:p>
          <a:p>
            <a:pPr marL="0" indent="0">
              <a:buNone/>
            </a:pPr>
            <a:endParaRPr lang="en-US" sz="2400" b="1" dirty="0"/>
          </a:p>
          <a:p>
            <a:pPr marL="0" indent="0">
              <a:buNone/>
            </a:pPr>
            <a:r>
              <a:rPr lang="en-US" sz="2400" dirty="0"/>
              <a:t>Our Partner Program is designed to give you the tools to help your customers innovate better – and to </a:t>
            </a:r>
            <a:r>
              <a:rPr lang="en-US" sz="2400" b="1" dirty="0"/>
              <a:t>grow your business</a:t>
            </a:r>
            <a:r>
              <a:rPr lang="en-US" sz="2400" dirty="0"/>
              <a:t> in the process.</a:t>
            </a:r>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7279377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roduct">
    <p:spTree>
      <p:nvGrpSpPr>
        <p:cNvPr id="1" name=""/>
        <p:cNvGrpSpPr/>
        <p:nvPr/>
      </p:nvGrpSpPr>
      <p:grpSpPr>
        <a:xfrm>
          <a:off x="0" y="0"/>
          <a:ext cx="0" cy="0"/>
          <a:chOff x="0" y="0"/>
          <a:chExt cx="0" cy="0"/>
        </a:xfrm>
      </p:grpSpPr>
      <p:sp>
        <p:nvSpPr>
          <p:cNvPr id="20" name="Content Placeholder 18">
            <a:extLst>
              <a:ext uri="{FF2B5EF4-FFF2-40B4-BE49-F238E27FC236}">
                <a16:creationId xmlns:a16="http://schemas.microsoft.com/office/drawing/2014/main" id="{D999757C-9152-4E42-A0CA-35401BD12F57}"/>
              </a:ext>
            </a:extLst>
          </p:cNvPr>
          <p:cNvSpPr>
            <a:spLocks noGrp="1" noChangeAspect="1"/>
          </p:cNvSpPr>
          <p:nvPr>
            <p:ph sz="quarter" idx="12" hasCustomPrompt="1"/>
          </p:nvPr>
        </p:nvSpPr>
        <p:spPr>
          <a:xfrm>
            <a:off x="1127448" y="3964090"/>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9" name="Content Placeholder 18">
            <a:extLst>
              <a:ext uri="{FF2B5EF4-FFF2-40B4-BE49-F238E27FC236}">
                <a16:creationId xmlns:a16="http://schemas.microsoft.com/office/drawing/2014/main" id="{5122B097-262F-F847-8152-FADDC4693DF9}"/>
              </a:ext>
            </a:extLst>
          </p:cNvPr>
          <p:cNvSpPr>
            <a:spLocks noGrp="1" noChangeAspect="1"/>
          </p:cNvSpPr>
          <p:nvPr>
            <p:ph sz="quarter" idx="11" hasCustomPrompt="1"/>
          </p:nvPr>
        </p:nvSpPr>
        <p:spPr>
          <a:xfrm>
            <a:off x="9237439" y="4221289"/>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207568" y="1257102"/>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69115"/>
            <a:ext cx="3887788" cy="407987"/>
          </a:xfrm>
          <a:prstGeom prst="rect">
            <a:avLst/>
          </a:prstGeom>
        </p:spPr>
        <p:txBody>
          <a:bodyPr anchor="ctr">
            <a:noAutofit/>
          </a:bodyPr>
          <a:lstStyle>
            <a:lvl1pPr marL="0" indent="0" algn="ctr">
              <a:buNone/>
              <a:defRPr sz="2800" b="1" cap="none" spc="0">
                <a:ln w="0"/>
                <a:solidFill>
                  <a:schemeClr val="tx1"/>
                </a:solidFill>
                <a:effectLst/>
              </a:defRPr>
            </a:lvl1pPr>
          </a:lstStyle>
          <a:p>
            <a:pPr lvl="0"/>
            <a:r>
              <a:rPr lang="fi-FI" dirty="0" err="1"/>
              <a:t>The</a:t>
            </a:r>
            <a:r>
              <a:rPr lang="fi-FI" dirty="0"/>
              <a:t> </a:t>
            </a:r>
            <a:r>
              <a:rPr lang="fi-FI" dirty="0" err="1"/>
              <a:t>Tool</a:t>
            </a:r>
            <a:r>
              <a:rPr lang="fi-FI" dirty="0"/>
              <a:t> in </a:t>
            </a:r>
            <a:r>
              <a:rPr lang="fi-FI" dirty="0" err="1"/>
              <a:t>Brief</a:t>
            </a:r>
            <a:endParaRPr lang="fi-FI" dirty="0"/>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361224" y="1314950"/>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22" name="Content Placeholder 18">
            <a:extLst>
              <a:ext uri="{FF2B5EF4-FFF2-40B4-BE49-F238E27FC236}">
                <a16:creationId xmlns:a16="http://schemas.microsoft.com/office/drawing/2014/main" id="{53F4EA65-677B-244F-9240-D1D01108CA8B}"/>
              </a:ext>
            </a:extLst>
          </p:cNvPr>
          <p:cNvSpPr>
            <a:spLocks noGrp="1" noChangeAspect="1"/>
          </p:cNvSpPr>
          <p:nvPr>
            <p:ph sz="quarter" idx="14" hasCustomPrompt="1"/>
          </p:nvPr>
        </p:nvSpPr>
        <p:spPr>
          <a:xfrm>
            <a:off x="9540000" y="1257102"/>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5605530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roduct – Simpl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168713" y="1257101"/>
            <a:ext cx="7887727" cy="4764187"/>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716757"/>
            <a:ext cx="3887788" cy="407987"/>
          </a:xfrm>
          <a:prstGeom prst="rect">
            <a:avLst/>
          </a:prstGeom>
        </p:spPr>
        <p:txBody>
          <a:bodyPr anchor="ctr">
            <a:noAutofit/>
          </a:bodyPr>
          <a:lstStyle>
            <a:lvl1pPr marL="0" indent="0" algn="ctr">
              <a:buNone/>
              <a:defRPr sz="2800" b="1" cap="none" spc="0">
                <a:ln w="0"/>
                <a:solidFill>
                  <a:schemeClr val="tx1"/>
                </a:solidFill>
                <a:effectLst/>
              </a:defRPr>
            </a:lvl1pPr>
          </a:lstStyle>
          <a:p>
            <a:pPr lvl="0"/>
            <a:r>
              <a:rPr lang="fi-FI" dirty="0"/>
              <a:t>Enter Viima.</a:t>
            </a:r>
          </a:p>
        </p:txBody>
      </p:sp>
    </p:spTree>
    <p:extLst>
      <p:ext uri="{BB962C8B-B14F-4D97-AF65-F5344CB8AC3E}">
        <p14:creationId xmlns:p14="http://schemas.microsoft.com/office/powerpoint/2010/main" val="30983226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Key points">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692696"/>
            <a:ext cx="3887788" cy="407987"/>
          </a:xfrm>
          <a:prstGeom prst="rect">
            <a:avLst/>
          </a:prstGeom>
        </p:spPr>
        <p:txBody>
          <a:bodyPr>
            <a:noAutofit/>
          </a:bodyPr>
          <a:lstStyle>
            <a:lvl1pPr marL="0" indent="0" algn="ctr">
              <a:buNone/>
              <a:defRPr sz="2800" b="1" cap="none" spc="0">
                <a:ln w="0"/>
                <a:solidFill>
                  <a:schemeClr val="tx2"/>
                </a:solidFill>
                <a:effectLst/>
              </a:defRPr>
            </a:lvl1pPr>
          </a:lstStyle>
          <a:p>
            <a:pPr lvl="0"/>
            <a:r>
              <a:rPr lang="fi-FI" dirty="0"/>
              <a:t>How </a:t>
            </a:r>
            <a:r>
              <a:rPr lang="fi-FI" dirty="0" err="1"/>
              <a:t>We</a:t>
            </a:r>
            <a:r>
              <a:rPr lang="fi-FI" dirty="0"/>
              <a:t> Can Help</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1415481" y="223529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2" name="Content Placeholder 18">
            <a:extLst>
              <a:ext uri="{FF2B5EF4-FFF2-40B4-BE49-F238E27FC236}">
                <a16:creationId xmlns:a16="http://schemas.microsoft.com/office/drawing/2014/main" id="{56D4E451-1219-D34D-BAFE-93C156EA8C47}"/>
              </a:ext>
            </a:extLst>
          </p:cNvPr>
          <p:cNvSpPr>
            <a:spLocks noGrp="1" noChangeAspect="1"/>
          </p:cNvSpPr>
          <p:nvPr>
            <p:ph sz="quarter" idx="14" hasCustomPrompt="1"/>
          </p:nvPr>
        </p:nvSpPr>
        <p:spPr>
          <a:xfrm>
            <a:off x="4907868" y="2240868"/>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3" name="Content Placeholder 18">
            <a:extLst>
              <a:ext uri="{FF2B5EF4-FFF2-40B4-BE49-F238E27FC236}">
                <a16:creationId xmlns:a16="http://schemas.microsoft.com/office/drawing/2014/main" id="{31F42E0D-8AF9-0A4E-BB9C-BE1FA6590625}"/>
              </a:ext>
            </a:extLst>
          </p:cNvPr>
          <p:cNvSpPr>
            <a:spLocks noGrp="1" noChangeAspect="1"/>
          </p:cNvSpPr>
          <p:nvPr>
            <p:ph sz="quarter" idx="15" hasCustomPrompt="1"/>
          </p:nvPr>
        </p:nvSpPr>
        <p:spPr>
          <a:xfrm>
            <a:off x="8400257" y="224545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36966607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Key Points Alternate">
    <p:bg>
      <p:bgPr>
        <a:blipFill dpi="0" rotWithShape="1">
          <a:blip r:embed="rId2">
            <a:extLst>
              <a:ext uri="{BEBA8EAE-BF5A-486C-A8C5-ECC9F3942E4B}">
                <a14:imgProps xmlns:a14="http://schemas.microsoft.com/office/drawing/2010/main">
                  <a14:imgLayer r:embed="rId3">
                    <a14:imgEffect>
                      <a14:brightnessContrast bright="5000" contrast="5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92696"/>
            <a:ext cx="3887788" cy="407987"/>
          </a:xfrm>
          <a:prstGeom prst="rect">
            <a:avLst/>
          </a:prstGeom>
        </p:spPr>
        <p:txBody>
          <a:bodyPr>
            <a:noAutofit/>
          </a:bodyPr>
          <a:lstStyle>
            <a:lvl1pPr marL="0" indent="0" algn="l">
              <a:buNone/>
              <a:defRPr sz="2800" b="1" cap="none" spc="0">
                <a:ln w="0"/>
                <a:solidFill>
                  <a:schemeClr val="accent1"/>
                </a:solidFill>
                <a:effectLst/>
              </a:defRPr>
            </a:lvl1pPr>
          </a:lstStyle>
          <a:p>
            <a:pPr lvl="0"/>
            <a:r>
              <a:rPr lang="fi-FI" dirty="0" err="1"/>
              <a:t>Our</a:t>
            </a:r>
            <a:r>
              <a:rPr lang="fi-FI" dirty="0"/>
              <a:t> Innovation </a:t>
            </a:r>
            <a:r>
              <a:rPr lang="fi-FI" dirty="0" err="1"/>
              <a:t>Tool</a:t>
            </a:r>
            <a:endParaRPr lang="fi-FI" dirty="0"/>
          </a:p>
        </p:txBody>
      </p:sp>
      <p:sp>
        <p:nvSpPr>
          <p:cNvPr id="5" name="Picture Placeholder 4">
            <a:extLst>
              <a:ext uri="{FF2B5EF4-FFF2-40B4-BE49-F238E27FC236}">
                <a16:creationId xmlns:a16="http://schemas.microsoft.com/office/drawing/2014/main" id="{58B7F479-7FE2-1848-B836-53AB82696B95}"/>
              </a:ext>
            </a:extLst>
          </p:cNvPr>
          <p:cNvSpPr>
            <a:spLocks noGrp="1"/>
          </p:cNvSpPr>
          <p:nvPr>
            <p:ph type="pic" sz="quarter" idx="11" hasCustomPrompt="1"/>
          </p:nvPr>
        </p:nvSpPr>
        <p:spPr>
          <a:xfrm>
            <a:off x="4219488" y="2349500"/>
            <a:ext cx="1079500" cy="1079500"/>
          </a:xfrm>
          <a:prstGeom prst="rect">
            <a:avLst/>
          </a:prstGeom>
        </p:spPr>
        <p:txBody>
          <a:bodyPr anchor="ctr"/>
          <a:lstStyle>
            <a:lvl1pPr marL="0" indent="0" algn="ctr">
              <a:buNone/>
              <a:defRPr/>
            </a:lvl1pPr>
          </a:lstStyle>
          <a:p>
            <a:r>
              <a:rPr lang="en-US" dirty="0"/>
              <a:t>Insert icon</a:t>
            </a:r>
          </a:p>
        </p:txBody>
      </p:sp>
      <p:sp>
        <p:nvSpPr>
          <p:cNvPr id="14" name="Picture Placeholder 4">
            <a:extLst>
              <a:ext uri="{FF2B5EF4-FFF2-40B4-BE49-F238E27FC236}">
                <a16:creationId xmlns:a16="http://schemas.microsoft.com/office/drawing/2014/main" id="{52164F7C-4673-AD43-B2B9-670AAAA21221}"/>
              </a:ext>
            </a:extLst>
          </p:cNvPr>
          <p:cNvSpPr>
            <a:spLocks noGrp="1"/>
          </p:cNvSpPr>
          <p:nvPr>
            <p:ph type="pic" sz="quarter" idx="12" hasCustomPrompt="1"/>
          </p:nvPr>
        </p:nvSpPr>
        <p:spPr>
          <a:xfrm>
            <a:off x="6904006" y="2349500"/>
            <a:ext cx="1079500" cy="1079500"/>
          </a:xfrm>
          <a:prstGeom prst="rect">
            <a:avLst/>
          </a:prstGeom>
        </p:spPr>
        <p:txBody>
          <a:bodyPr anchor="ctr"/>
          <a:lstStyle>
            <a:lvl1pPr marL="0" indent="0" algn="ctr">
              <a:buNone/>
              <a:defRPr/>
            </a:lvl1pPr>
          </a:lstStyle>
          <a:p>
            <a:r>
              <a:rPr lang="en-US" dirty="0"/>
              <a:t>Insert icon</a:t>
            </a:r>
          </a:p>
        </p:txBody>
      </p:sp>
      <p:sp>
        <p:nvSpPr>
          <p:cNvPr id="15" name="Picture Placeholder 4">
            <a:extLst>
              <a:ext uri="{FF2B5EF4-FFF2-40B4-BE49-F238E27FC236}">
                <a16:creationId xmlns:a16="http://schemas.microsoft.com/office/drawing/2014/main" id="{B2F37662-19D7-2846-B453-1B942DD6697F}"/>
              </a:ext>
            </a:extLst>
          </p:cNvPr>
          <p:cNvSpPr>
            <a:spLocks noGrp="1"/>
          </p:cNvSpPr>
          <p:nvPr>
            <p:ph type="pic" sz="quarter" idx="13" hasCustomPrompt="1"/>
          </p:nvPr>
        </p:nvSpPr>
        <p:spPr>
          <a:xfrm>
            <a:off x="9588524" y="2349500"/>
            <a:ext cx="1079500" cy="1079500"/>
          </a:xfrm>
          <a:prstGeom prst="rect">
            <a:avLst/>
          </a:prstGeom>
        </p:spPr>
        <p:txBody>
          <a:bodyPr anchor="ctr"/>
          <a:lstStyle>
            <a:lvl1pPr marL="0" indent="0" algn="ctr">
              <a:buNone/>
              <a:defRPr/>
            </a:lvl1pPr>
          </a:lstStyle>
          <a:p>
            <a:r>
              <a:rPr lang="en-US" dirty="0"/>
              <a:t>Insert icon</a:t>
            </a:r>
          </a:p>
        </p:txBody>
      </p:sp>
      <p:sp>
        <p:nvSpPr>
          <p:cNvPr id="16" name="Picture Placeholder 4">
            <a:extLst>
              <a:ext uri="{FF2B5EF4-FFF2-40B4-BE49-F238E27FC236}">
                <a16:creationId xmlns:a16="http://schemas.microsoft.com/office/drawing/2014/main" id="{E45F4152-2BA3-4942-AA7E-31E5D21F89EC}"/>
              </a:ext>
            </a:extLst>
          </p:cNvPr>
          <p:cNvSpPr>
            <a:spLocks noGrp="1"/>
          </p:cNvSpPr>
          <p:nvPr>
            <p:ph type="pic" sz="quarter" idx="14" hasCustomPrompt="1"/>
          </p:nvPr>
        </p:nvSpPr>
        <p:spPr>
          <a:xfrm>
            <a:off x="1534970" y="2349500"/>
            <a:ext cx="1079500" cy="1079500"/>
          </a:xfrm>
          <a:prstGeom prst="rect">
            <a:avLst/>
          </a:prstGeom>
        </p:spPr>
        <p:txBody>
          <a:bodyPr anchor="ctr"/>
          <a:lstStyle>
            <a:lvl1pPr marL="0" indent="0" algn="ctr">
              <a:buNone/>
              <a:defRPr/>
            </a:lvl1pPr>
          </a:lstStyle>
          <a:p>
            <a:r>
              <a:rPr lang="en-US" dirty="0"/>
              <a:t>Insert icon</a:t>
            </a:r>
          </a:p>
        </p:txBody>
      </p:sp>
      <p:sp>
        <p:nvSpPr>
          <p:cNvPr id="8" name="Text Placeholder 7">
            <a:extLst>
              <a:ext uri="{FF2B5EF4-FFF2-40B4-BE49-F238E27FC236}">
                <a16:creationId xmlns:a16="http://schemas.microsoft.com/office/drawing/2014/main" id="{89A43A86-94E1-5043-B364-3E21EE380120}"/>
              </a:ext>
            </a:extLst>
          </p:cNvPr>
          <p:cNvSpPr>
            <a:spLocks noGrp="1"/>
          </p:cNvSpPr>
          <p:nvPr>
            <p:ph type="body" sz="quarter" idx="15" hasCustomPrompt="1"/>
          </p:nvPr>
        </p:nvSpPr>
        <p:spPr>
          <a:xfrm>
            <a:off x="994426"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8" name="Text Placeholder 7">
            <a:extLst>
              <a:ext uri="{FF2B5EF4-FFF2-40B4-BE49-F238E27FC236}">
                <a16:creationId xmlns:a16="http://schemas.microsoft.com/office/drawing/2014/main" id="{A9937176-E7E5-8F47-AE20-9C59695A2091}"/>
              </a:ext>
            </a:extLst>
          </p:cNvPr>
          <p:cNvSpPr>
            <a:spLocks noGrp="1"/>
          </p:cNvSpPr>
          <p:nvPr>
            <p:ph type="body" sz="quarter" idx="17" hasCustomPrompt="1"/>
          </p:nvPr>
        </p:nvSpPr>
        <p:spPr>
          <a:xfrm>
            <a:off x="6363462"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9" name="Text Placeholder 7">
            <a:extLst>
              <a:ext uri="{FF2B5EF4-FFF2-40B4-BE49-F238E27FC236}">
                <a16:creationId xmlns:a16="http://schemas.microsoft.com/office/drawing/2014/main" id="{B6B6112F-73E1-BF4A-AD93-9158197396BF}"/>
              </a:ext>
            </a:extLst>
          </p:cNvPr>
          <p:cNvSpPr>
            <a:spLocks noGrp="1"/>
          </p:cNvSpPr>
          <p:nvPr>
            <p:ph type="body" sz="quarter" idx="18" hasCustomPrompt="1"/>
          </p:nvPr>
        </p:nvSpPr>
        <p:spPr>
          <a:xfrm>
            <a:off x="9047980"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20" name="Text Placeholder 7">
            <a:extLst>
              <a:ext uri="{FF2B5EF4-FFF2-40B4-BE49-F238E27FC236}">
                <a16:creationId xmlns:a16="http://schemas.microsoft.com/office/drawing/2014/main" id="{C7FEFB3C-7477-2540-924E-E56E189F6F57}"/>
              </a:ext>
            </a:extLst>
          </p:cNvPr>
          <p:cNvSpPr>
            <a:spLocks noGrp="1"/>
          </p:cNvSpPr>
          <p:nvPr>
            <p:ph type="body" sz="quarter" idx="19" hasCustomPrompt="1"/>
          </p:nvPr>
        </p:nvSpPr>
        <p:spPr>
          <a:xfrm>
            <a:off x="3678944"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Tree>
    <p:extLst>
      <p:ext uri="{BB962C8B-B14F-4D97-AF65-F5344CB8AC3E}">
        <p14:creationId xmlns:p14="http://schemas.microsoft.com/office/powerpoint/2010/main" val="30949949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Use Cases">
    <p:bg>
      <p:bgPr>
        <a:gradFill>
          <a:gsLst>
            <a:gs pos="0">
              <a:schemeClr val="bg1"/>
            </a:gs>
            <a:gs pos="87000">
              <a:srgbClr val="F0F0F0"/>
            </a:gs>
            <a:gs pos="100000">
              <a:srgbClr val="F0F0F0"/>
            </a:gs>
          </a:gsLst>
          <a:lin ang="4800000" scaled="0"/>
        </a:gra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33197" y="408409"/>
            <a:ext cx="3887788" cy="407987"/>
          </a:xfrm>
          <a:prstGeom prst="rect">
            <a:avLst/>
          </a:prstGeom>
        </p:spPr>
        <p:txBody>
          <a:bodyPr>
            <a:noAutofit/>
          </a:bodyPr>
          <a:lstStyle>
            <a:lvl1pPr marL="0" indent="0" algn="ctr">
              <a:buNone/>
              <a:defRPr sz="2800" b="1" cap="none" spc="0">
                <a:ln w="0"/>
                <a:solidFill>
                  <a:schemeClr val="tx1"/>
                </a:solidFill>
                <a:effectLst/>
              </a:defRPr>
            </a:lvl1pPr>
          </a:lstStyle>
          <a:p>
            <a:pPr lvl="0"/>
            <a:r>
              <a:rPr lang="fi-FI" dirty="0" err="1"/>
              <a:t>Use</a:t>
            </a:r>
            <a:r>
              <a:rPr lang="fi-FI" dirty="0"/>
              <a:t> </a:t>
            </a:r>
            <a:r>
              <a:rPr lang="fi-FI" dirty="0" err="1"/>
              <a:t>Cases</a:t>
            </a:r>
            <a:endParaRPr lang="fi-FI" dirty="0"/>
          </a:p>
        </p:txBody>
      </p:sp>
      <p:grpSp>
        <p:nvGrpSpPr>
          <p:cNvPr id="104" name="Group 103">
            <a:extLst>
              <a:ext uri="{FF2B5EF4-FFF2-40B4-BE49-F238E27FC236}">
                <a16:creationId xmlns:a16="http://schemas.microsoft.com/office/drawing/2014/main" id="{61C5CBEB-D11E-8543-AA9B-388CB8C496D2}"/>
              </a:ext>
            </a:extLst>
          </p:cNvPr>
          <p:cNvGrpSpPr>
            <a:grpSpLocks noChangeAspect="1"/>
          </p:cNvGrpSpPr>
          <p:nvPr userDrawn="1"/>
        </p:nvGrpSpPr>
        <p:grpSpPr>
          <a:xfrm>
            <a:off x="1768325" y="1840976"/>
            <a:ext cx="2088000" cy="2088000"/>
            <a:chOff x="7431634" y="4558804"/>
            <a:chExt cx="1980000" cy="1980000"/>
          </a:xfrm>
        </p:grpSpPr>
        <p:grpSp>
          <p:nvGrpSpPr>
            <p:cNvPr id="78" name="Group 77">
              <a:extLst>
                <a:ext uri="{FF2B5EF4-FFF2-40B4-BE49-F238E27FC236}">
                  <a16:creationId xmlns:a16="http://schemas.microsoft.com/office/drawing/2014/main" id="{3878E678-2D91-D54C-8F3D-D5CEFF4CCAFE}"/>
                </a:ext>
              </a:extLst>
            </p:cNvPr>
            <p:cNvGrpSpPr>
              <a:grpSpLocks noChangeAspect="1"/>
            </p:cNvGrpSpPr>
            <p:nvPr userDrawn="1"/>
          </p:nvGrpSpPr>
          <p:grpSpPr>
            <a:xfrm>
              <a:off x="7431634" y="4558804"/>
              <a:ext cx="1980000" cy="1980000"/>
              <a:chOff x="4476311" y="947220"/>
              <a:chExt cx="5238750" cy="5238750"/>
            </a:xfrm>
          </p:grpSpPr>
          <p:sp>
            <p:nvSpPr>
              <p:cNvPr id="73" name="Freeform 72">
                <a:extLst>
                  <a:ext uri="{FF2B5EF4-FFF2-40B4-BE49-F238E27FC236}">
                    <a16:creationId xmlns:a16="http://schemas.microsoft.com/office/drawing/2014/main" id="{808DED58-A4FA-1F49-B6EC-B9EC4EC19DAE}"/>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75" name="Freeform 74">
                <a:extLst>
                  <a:ext uri="{FF2B5EF4-FFF2-40B4-BE49-F238E27FC236}">
                    <a16:creationId xmlns:a16="http://schemas.microsoft.com/office/drawing/2014/main" id="{2ACCB937-808E-C54D-AF81-6ED9CA748B96}"/>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a:p>
            </p:txBody>
          </p:sp>
          <p:sp>
            <p:nvSpPr>
              <p:cNvPr id="76" name="Freeform 75">
                <a:extLst>
                  <a:ext uri="{FF2B5EF4-FFF2-40B4-BE49-F238E27FC236}">
                    <a16:creationId xmlns:a16="http://schemas.microsoft.com/office/drawing/2014/main" id="{A3E38AC8-7F44-7949-9E21-5D02B89E1844}"/>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a:p>
            </p:txBody>
          </p:sp>
          <p:sp>
            <p:nvSpPr>
              <p:cNvPr id="77" name="Freeform 76">
                <a:extLst>
                  <a:ext uri="{FF2B5EF4-FFF2-40B4-BE49-F238E27FC236}">
                    <a16:creationId xmlns:a16="http://schemas.microsoft.com/office/drawing/2014/main" id="{003F29EF-1948-2743-ACB3-0C2F85A1E23A}"/>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a:p>
            </p:txBody>
          </p:sp>
        </p:grpSp>
        <p:sp>
          <p:nvSpPr>
            <p:cNvPr id="103" name="TextBox 102">
              <a:extLst>
                <a:ext uri="{FF2B5EF4-FFF2-40B4-BE49-F238E27FC236}">
                  <a16:creationId xmlns:a16="http://schemas.microsoft.com/office/drawing/2014/main" id="{D0AE55BD-0245-5544-B497-CAF196DF67E3}"/>
                </a:ext>
              </a:extLst>
            </p:cNvPr>
            <p:cNvSpPr txBox="1"/>
            <p:nvPr userDrawn="1"/>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106" name="Group 105">
            <a:extLst>
              <a:ext uri="{FF2B5EF4-FFF2-40B4-BE49-F238E27FC236}">
                <a16:creationId xmlns:a16="http://schemas.microsoft.com/office/drawing/2014/main" id="{89B06DB3-C7C2-6445-B5CE-4598569EF60E}"/>
              </a:ext>
            </a:extLst>
          </p:cNvPr>
          <p:cNvGrpSpPr>
            <a:grpSpLocks noChangeAspect="1"/>
          </p:cNvGrpSpPr>
          <p:nvPr userDrawn="1"/>
        </p:nvGrpSpPr>
        <p:grpSpPr>
          <a:xfrm>
            <a:off x="8442473" y="1845056"/>
            <a:ext cx="2088000" cy="2088000"/>
            <a:chOff x="7165234" y="2178326"/>
            <a:chExt cx="1980000" cy="1980000"/>
          </a:xfrm>
        </p:grpSpPr>
        <p:grpSp>
          <p:nvGrpSpPr>
            <p:cNvPr id="97" name="Graphic 84">
              <a:extLst>
                <a:ext uri="{FF2B5EF4-FFF2-40B4-BE49-F238E27FC236}">
                  <a16:creationId xmlns:a16="http://schemas.microsoft.com/office/drawing/2014/main" id="{6DA90AF1-9E9C-C243-93EF-5F177100D8E1}"/>
                </a:ext>
              </a:extLst>
            </p:cNvPr>
            <p:cNvGrpSpPr>
              <a:grpSpLocks noChangeAspect="1"/>
            </p:cNvGrpSpPr>
            <p:nvPr/>
          </p:nvGrpSpPr>
          <p:grpSpPr>
            <a:xfrm>
              <a:off x="7165234" y="2178326"/>
              <a:ext cx="1980000" cy="1980000"/>
              <a:chOff x="4491000" y="1824000"/>
              <a:chExt cx="5238750" cy="5238750"/>
            </a:xfrm>
          </p:grpSpPr>
          <p:sp>
            <p:nvSpPr>
              <p:cNvPr id="100" name="Freeform 99">
                <a:extLst>
                  <a:ext uri="{FF2B5EF4-FFF2-40B4-BE49-F238E27FC236}">
                    <a16:creationId xmlns:a16="http://schemas.microsoft.com/office/drawing/2014/main" id="{2823F014-DB7F-9140-AA5D-679742E8B171}"/>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101" name="Freeform 100">
                <a:extLst>
                  <a:ext uri="{FF2B5EF4-FFF2-40B4-BE49-F238E27FC236}">
                    <a16:creationId xmlns:a16="http://schemas.microsoft.com/office/drawing/2014/main" id="{87E3BABD-AD5A-F24B-8DD0-3ED01C07F1F3}"/>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a:p>
            </p:txBody>
          </p:sp>
          <p:sp>
            <p:nvSpPr>
              <p:cNvPr id="102" name="Freeform 101">
                <a:extLst>
                  <a:ext uri="{FF2B5EF4-FFF2-40B4-BE49-F238E27FC236}">
                    <a16:creationId xmlns:a16="http://schemas.microsoft.com/office/drawing/2014/main" id="{42E8167F-401B-2C44-AD27-6ACA12FFDA84}"/>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grpSp>
        <p:sp>
          <p:nvSpPr>
            <p:cNvPr id="105" name="TextBox 104">
              <a:extLst>
                <a:ext uri="{FF2B5EF4-FFF2-40B4-BE49-F238E27FC236}">
                  <a16:creationId xmlns:a16="http://schemas.microsoft.com/office/drawing/2014/main" id="{56BDD7F6-BC15-BC48-8560-19C3AD315AC9}"/>
                </a:ext>
              </a:extLst>
            </p:cNvPr>
            <p:cNvSpPr txBox="1"/>
            <p:nvPr userDrawn="1"/>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108" name="Group 107">
            <a:extLst>
              <a:ext uri="{FF2B5EF4-FFF2-40B4-BE49-F238E27FC236}">
                <a16:creationId xmlns:a16="http://schemas.microsoft.com/office/drawing/2014/main" id="{0E109FD9-A5E1-6841-88B6-87AC8D266F91}"/>
              </a:ext>
            </a:extLst>
          </p:cNvPr>
          <p:cNvGrpSpPr>
            <a:grpSpLocks noChangeAspect="1"/>
          </p:cNvGrpSpPr>
          <p:nvPr userDrawn="1"/>
        </p:nvGrpSpPr>
        <p:grpSpPr>
          <a:xfrm>
            <a:off x="1768325" y="4437344"/>
            <a:ext cx="2088000" cy="2088000"/>
            <a:chOff x="6771561" y="1694377"/>
            <a:chExt cx="1980000" cy="1980000"/>
          </a:xfrm>
        </p:grpSpPr>
        <p:grpSp>
          <p:nvGrpSpPr>
            <p:cNvPr id="86" name="Graphic 80">
              <a:extLst>
                <a:ext uri="{FF2B5EF4-FFF2-40B4-BE49-F238E27FC236}">
                  <a16:creationId xmlns:a16="http://schemas.microsoft.com/office/drawing/2014/main" id="{EFB8E618-16C0-164A-8769-73CEA348910E}"/>
                </a:ext>
              </a:extLst>
            </p:cNvPr>
            <p:cNvGrpSpPr>
              <a:grpSpLocks noChangeAspect="1"/>
            </p:cNvGrpSpPr>
            <p:nvPr/>
          </p:nvGrpSpPr>
          <p:grpSpPr>
            <a:xfrm>
              <a:off x="6771561" y="1694377"/>
              <a:ext cx="1980000" cy="1980000"/>
              <a:chOff x="3591949" y="1360945"/>
              <a:chExt cx="5238750" cy="5238750"/>
            </a:xfrm>
          </p:grpSpPr>
          <p:sp>
            <p:nvSpPr>
              <p:cNvPr id="89" name="Freeform 88">
                <a:extLst>
                  <a:ext uri="{FF2B5EF4-FFF2-40B4-BE49-F238E27FC236}">
                    <a16:creationId xmlns:a16="http://schemas.microsoft.com/office/drawing/2014/main" id="{A56B640E-E8CB-DD4C-90D3-5C4902E16A36}"/>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90" name="Freeform 89">
                <a:extLst>
                  <a:ext uri="{FF2B5EF4-FFF2-40B4-BE49-F238E27FC236}">
                    <a16:creationId xmlns:a16="http://schemas.microsoft.com/office/drawing/2014/main" id="{7C5AA0FE-5D53-BF4D-B2F7-967979B9A79C}"/>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7" name="TextBox 106">
              <a:extLst>
                <a:ext uri="{FF2B5EF4-FFF2-40B4-BE49-F238E27FC236}">
                  <a16:creationId xmlns:a16="http://schemas.microsoft.com/office/drawing/2014/main" id="{A9CE2742-BA89-D94D-BEAE-974170248838}"/>
                </a:ext>
              </a:extLst>
            </p:cNvPr>
            <p:cNvSpPr txBox="1"/>
            <p:nvPr userDrawn="1"/>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110" name="Group 109">
            <a:extLst>
              <a:ext uri="{FF2B5EF4-FFF2-40B4-BE49-F238E27FC236}">
                <a16:creationId xmlns:a16="http://schemas.microsoft.com/office/drawing/2014/main" id="{6D4BB94E-E674-C547-AF80-37E79C608402}"/>
              </a:ext>
            </a:extLst>
          </p:cNvPr>
          <p:cNvGrpSpPr>
            <a:grpSpLocks noChangeAspect="1"/>
          </p:cNvGrpSpPr>
          <p:nvPr userDrawn="1"/>
        </p:nvGrpSpPr>
        <p:grpSpPr>
          <a:xfrm>
            <a:off x="8442473" y="4437344"/>
            <a:ext cx="2088000" cy="2088000"/>
            <a:chOff x="5131514" y="4412654"/>
            <a:chExt cx="1980000" cy="1980000"/>
          </a:xfrm>
        </p:grpSpPr>
        <p:grpSp>
          <p:nvGrpSpPr>
            <p:cNvPr id="36" name="Graphic 34">
              <a:extLst>
                <a:ext uri="{FF2B5EF4-FFF2-40B4-BE49-F238E27FC236}">
                  <a16:creationId xmlns:a16="http://schemas.microsoft.com/office/drawing/2014/main" id="{51C3066F-BAF9-6E4C-8DF9-62845DED0E0F}"/>
                </a:ext>
              </a:extLst>
            </p:cNvPr>
            <p:cNvGrpSpPr>
              <a:grpSpLocks noChangeAspect="1"/>
            </p:cNvGrpSpPr>
            <p:nvPr/>
          </p:nvGrpSpPr>
          <p:grpSpPr>
            <a:xfrm>
              <a:off x="5131514" y="4412654"/>
              <a:ext cx="1980000" cy="1980000"/>
              <a:chOff x="5091000" y="2424000"/>
              <a:chExt cx="5238750" cy="5238750"/>
            </a:xfrm>
          </p:grpSpPr>
          <p:sp>
            <p:nvSpPr>
              <p:cNvPr id="39" name="Freeform 38">
                <a:extLst>
                  <a:ext uri="{FF2B5EF4-FFF2-40B4-BE49-F238E27FC236}">
                    <a16:creationId xmlns:a16="http://schemas.microsoft.com/office/drawing/2014/main" id="{2C5531DF-9FEB-9341-82AD-1F795DBD6581}"/>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0" name="Freeform 39">
                <a:extLst>
                  <a:ext uri="{FF2B5EF4-FFF2-40B4-BE49-F238E27FC236}">
                    <a16:creationId xmlns:a16="http://schemas.microsoft.com/office/drawing/2014/main" id="{0318C9D6-6B8C-0541-A080-25E378924640}"/>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1" name="Freeform 40">
                <a:extLst>
                  <a:ext uri="{FF2B5EF4-FFF2-40B4-BE49-F238E27FC236}">
                    <a16:creationId xmlns:a16="http://schemas.microsoft.com/office/drawing/2014/main" id="{12DDAA7D-4F8B-A542-AE77-F535592A3D4E}"/>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09" name="TextBox 108">
              <a:extLst>
                <a:ext uri="{FF2B5EF4-FFF2-40B4-BE49-F238E27FC236}">
                  <a16:creationId xmlns:a16="http://schemas.microsoft.com/office/drawing/2014/main" id="{85324F42-F81F-CB47-B476-A5B9AC61B14F}"/>
                </a:ext>
              </a:extLst>
            </p:cNvPr>
            <p:cNvSpPr txBox="1"/>
            <p:nvPr userDrawn="1"/>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112" name="Group 111">
            <a:extLst>
              <a:ext uri="{FF2B5EF4-FFF2-40B4-BE49-F238E27FC236}">
                <a16:creationId xmlns:a16="http://schemas.microsoft.com/office/drawing/2014/main" id="{3D7E657C-C63B-0748-A43C-1BBD6A5C312E}"/>
              </a:ext>
            </a:extLst>
          </p:cNvPr>
          <p:cNvGrpSpPr>
            <a:grpSpLocks noChangeAspect="1"/>
          </p:cNvGrpSpPr>
          <p:nvPr userDrawn="1"/>
        </p:nvGrpSpPr>
        <p:grpSpPr>
          <a:xfrm>
            <a:off x="5051998" y="4414523"/>
            <a:ext cx="2088000" cy="2088000"/>
            <a:chOff x="2859661" y="4250474"/>
            <a:chExt cx="1980000" cy="1980000"/>
          </a:xfrm>
        </p:grpSpPr>
        <p:grpSp>
          <p:nvGrpSpPr>
            <p:cNvPr id="42" name="Graphic 32">
              <a:extLst>
                <a:ext uri="{FF2B5EF4-FFF2-40B4-BE49-F238E27FC236}">
                  <a16:creationId xmlns:a16="http://schemas.microsoft.com/office/drawing/2014/main" id="{3B40A0E3-A9DE-414B-85CE-2AFADD3EF9CF}"/>
                </a:ext>
              </a:extLst>
            </p:cNvPr>
            <p:cNvGrpSpPr>
              <a:grpSpLocks noChangeAspect="1"/>
            </p:cNvGrpSpPr>
            <p:nvPr/>
          </p:nvGrpSpPr>
          <p:grpSpPr>
            <a:xfrm>
              <a:off x="2859661" y="4250474"/>
              <a:ext cx="1980000" cy="1980000"/>
              <a:chOff x="4941000" y="2274000"/>
              <a:chExt cx="5238750" cy="5238750"/>
            </a:xfrm>
          </p:grpSpPr>
          <p:sp>
            <p:nvSpPr>
              <p:cNvPr id="45" name="Freeform 44">
                <a:extLst>
                  <a:ext uri="{FF2B5EF4-FFF2-40B4-BE49-F238E27FC236}">
                    <a16:creationId xmlns:a16="http://schemas.microsoft.com/office/drawing/2014/main" id="{F1F25974-CCCD-0245-9999-C36405BD6949}"/>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6" name="Freeform 45">
                <a:extLst>
                  <a:ext uri="{FF2B5EF4-FFF2-40B4-BE49-F238E27FC236}">
                    <a16:creationId xmlns:a16="http://schemas.microsoft.com/office/drawing/2014/main" id="{B34B813B-88C5-D346-9FC9-0C250E5AA9C6}"/>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7" name="Freeform 46">
                <a:extLst>
                  <a:ext uri="{FF2B5EF4-FFF2-40B4-BE49-F238E27FC236}">
                    <a16:creationId xmlns:a16="http://schemas.microsoft.com/office/drawing/2014/main" id="{01628DD4-A2BD-8A42-BB87-FE095D3D26BE}"/>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11" name="TextBox 110">
              <a:extLst>
                <a:ext uri="{FF2B5EF4-FFF2-40B4-BE49-F238E27FC236}">
                  <a16:creationId xmlns:a16="http://schemas.microsoft.com/office/drawing/2014/main" id="{2B53E398-8ACD-F641-8052-1B76E017B988}"/>
                </a:ext>
              </a:extLst>
            </p:cNvPr>
            <p:cNvSpPr txBox="1"/>
            <p:nvPr userDrawn="1"/>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114" name="Group 113">
            <a:extLst>
              <a:ext uri="{FF2B5EF4-FFF2-40B4-BE49-F238E27FC236}">
                <a16:creationId xmlns:a16="http://schemas.microsoft.com/office/drawing/2014/main" id="{7E2F403F-EF70-1345-8D65-6DE9CF836FB3}"/>
              </a:ext>
            </a:extLst>
          </p:cNvPr>
          <p:cNvGrpSpPr>
            <a:grpSpLocks noChangeAspect="1"/>
          </p:cNvGrpSpPr>
          <p:nvPr userDrawn="1"/>
        </p:nvGrpSpPr>
        <p:grpSpPr>
          <a:xfrm>
            <a:off x="5050372" y="1840976"/>
            <a:ext cx="2088000" cy="2088000"/>
            <a:chOff x="2926447" y="2002258"/>
            <a:chExt cx="1980000" cy="1980000"/>
          </a:xfrm>
        </p:grpSpPr>
        <p:grpSp>
          <p:nvGrpSpPr>
            <p:cNvPr id="91" name="Graphic 82">
              <a:extLst>
                <a:ext uri="{FF2B5EF4-FFF2-40B4-BE49-F238E27FC236}">
                  <a16:creationId xmlns:a16="http://schemas.microsoft.com/office/drawing/2014/main" id="{B9311E66-388C-D34F-9658-C4D58F3D7022}"/>
                </a:ext>
              </a:extLst>
            </p:cNvPr>
            <p:cNvGrpSpPr>
              <a:grpSpLocks noChangeAspect="1"/>
            </p:cNvGrpSpPr>
            <p:nvPr/>
          </p:nvGrpSpPr>
          <p:grpSpPr>
            <a:xfrm>
              <a:off x="2926447" y="2002258"/>
              <a:ext cx="1980000" cy="1980000"/>
              <a:chOff x="4341000" y="1674000"/>
              <a:chExt cx="5238750" cy="5238750"/>
            </a:xfrm>
          </p:grpSpPr>
          <p:sp>
            <p:nvSpPr>
              <p:cNvPr id="94" name="Freeform 93">
                <a:extLst>
                  <a:ext uri="{FF2B5EF4-FFF2-40B4-BE49-F238E27FC236}">
                    <a16:creationId xmlns:a16="http://schemas.microsoft.com/office/drawing/2014/main" id="{DFEF3707-279C-5C4B-9386-D4784C78C15B}"/>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95" name="Freeform 94">
                <a:extLst>
                  <a:ext uri="{FF2B5EF4-FFF2-40B4-BE49-F238E27FC236}">
                    <a16:creationId xmlns:a16="http://schemas.microsoft.com/office/drawing/2014/main" id="{D45307F2-A622-FB4F-8DE2-70A5CFA8DC6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sp>
            <p:nvSpPr>
              <p:cNvPr id="96" name="Freeform 95">
                <a:extLst>
                  <a:ext uri="{FF2B5EF4-FFF2-40B4-BE49-F238E27FC236}">
                    <a16:creationId xmlns:a16="http://schemas.microsoft.com/office/drawing/2014/main" id="{11855195-CF7E-734C-B168-A96230FE2EDC}"/>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113" name="TextBox 112">
              <a:extLst>
                <a:ext uri="{FF2B5EF4-FFF2-40B4-BE49-F238E27FC236}">
                  <a16:creationId xmlns:a16="http://schemas.microsoft.com/office/drawing/2014/main" id="{5597E1D4-E40E-0E4F-85EB-992C301993EC}"/>
                </a:ext>
              </a:extLst>
            </p:cNvPr>
            <p:cNvSpPr txBox="1"/>
            <p:nvPr userDrawn="1"/>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116" name="Content Placeholder 115">
            <a:extLst>
              <a:ext uri="{FF2B5EF4-FFF2-40B4-BE49-F238E27FC236}">
                <a16:creationId xmlns:a16="http://schemas.microsoft.com/office/drawing/2014/main" id="{588C6F7C-47B7-984B-A5A5-1F7B6CCCB659}"/>
              </a:ext>
            </a:extLst>
          </p:cNvPr>
          <p:cNvSpPr>
            <a:spLocks noGrp="1"/>
          </p:cNvSpPr>
          <p:nvPr>
            <p:ph sz="quarter" idx="11" hasCustomPrompt="1"/>
          </p:nvPr>
        </p:nvSpPr>
        <p:spPr>
          <a:xfrm>
            <a:off x="3076783" y="947077"/>
            <a:ext cx="6049019" cy="249675"/>
          </a:xfrm>
          <a:prstGeom prst="rect">
            <a:avLst/>
          </a:prstGeom>
        </p:spPr>
        <p:txBody>
          <a:bodyPr anchor="ctr">
            <a:noAutofit/>
          </a:bodyPr>
          <a:lstStyle>
            <a:lvl1pPr marL="0" indent="0" algn="ctr">
              <a:lnSpc>
                <a:spcPct val="100000"/>
              </a:lnSpc>
              <a:buNone/>
              <a:defRPr sz="1600" b="0">
                <a:solidFill>
                  <a:schemeClr val="tx2"/>
                </a:solidFill>
              </a:defRPr>
            </a:lvl1pPr>
          </a:lstStyle>
          <a:p>
            <a:pPr lvl="0"/>
            <a:r>
              <a:rPr lang="en-US" dirty="0"/>
              <a:t>Viima can help drive innovation for you in many ways:</a:t>
            </a:r>
          </a:p>
        </p:txBody>
      </p:sp>
    </p:spTree>
    <p:extLst>
      <p:ext uri="{BB962C8B-B14F-4D97-AF65-F5344CB8AC3E}">
        <p14:creationId xmlns:p14="http://schemas.microsoft.com/office/powerpoint/2010/main" val="3691128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Imag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663952" y="187201"/>
            <a:ext cx="6176448" cy="1327735"/>
          </a:xfrm>
          <a:prstGeom prst="rect">
            <a:avLst/>
          </a:prstGeom>
        </p:spPr>
        <p:txBody>
          <a:bodyPr anchor="ctr">
            <a:normAutofit/>
          </a:bodyPr>
          <a:lstStyle>
            <a:lvl1pPr algn="l">
              <a:defRPr sz="3200" b="1"/>
            </a:lvl1pPr>
          </a:lstStyle>
          <a:p>
            <a:r>
              <a:rPr lang="en-US" dirty="0"/>
              <a:t>Cool Stuff</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0"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663952" y="1771376"/>
            <a:ext cx="6176448" cy="440262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We’re on a mission to help organizations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make more innovation happen.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…but we can’t do it alone.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Our Partner Program is designed to give you the tools to help your customers innovate better – and to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grow your business</a:t>
            </a: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 in the process.</a:t>
            </a:r>
          </a:p>
        </p:txBody>
      </p:sp>
      <p:pic>
        <p:nvPicPr>
          <p:cNvPr id="8" name="Graphic 7">
            <a:extLst>
              <a:ext uri="{FF2B5EF4-FFF2-40B4-BE49-F238E27FC236}">
                <a16:creationId xmlns:a16="http://schemas.microsoft.com/office/drawing/2014/main" id="{34595B80-48D8-AC4D-8106-FA6E428E3EC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pic>
        <p:nvPicPr>
          <p:cNvPr id="6" name="Graphic 5">
            <a:extLst>
              <a:ext uri="{FF2B5EF4-FFF2-40B4-BE49-F238E27FC236}">
                <a16:creationId xmlns:a16="http://schemas.microsoft.com/office/drawing/2014/main" id="{CEE1C0B5-124B-714A-985A-6D0CC1CD582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10508287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Viima as a Company">
    <p:bg>
      <p:bgPr>
        <a:blipFill dpi="0" rotWithShape="1">
          <a:blip r:embed="rId2">
            <a:duotone>
              <a:schemeClr val="bg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A16337E-0B31-F14D-8777-425480DD5F1E}"/>
              </a:ext>
            </a:extLst>
          </p:cNvPr>
          <p:cNvGrpSpPr/>
          <p:nvPr userDrawn="1"/>
        </p:nvGrpSpPr>
        <p:grpSpPr>
          <a:xfrm>
            <a:off x="3651487" y="4704984"/>
            <a:ext cx="4889026" cy="2012137"/>
            <a:chOff x="1107853" y="4534980"/>
            <a:chExt cx="4889026" cy="2012137"/>
          </a:xfrm>
        </p:grpSpPr>
        <p:pic>
          <p:nvPicPr>
            <p:cNvPr id="5" name="Picture 4">
              <a:extLst>
                <a:ext uri="{FF2B5EF4-FFF2-40B4-BE49-F238E27FC236}">
                  <a16:creationId xmlns:a16="http://schemas.microsoft.com/office/drawing/2014/main" id="{01061655-DC44-2041-94D7-2745FD6F544B}"/>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7" name="Picture 6">
              <a:extLst>
                <a:ext uri="{FF2B5EF4-FFF2-40B4-BE49-F238E27FC236}">
                  <a16:creationId xmlns:a16="http://schemas.microsoft.com/office/drawing/2014/main" id="{AF7B96B4-0C12-D142-B790-29A0C2B92D4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8" name="Picture 7">
              <a:extLst>
                <a:ext uri="{FF2B5EF4-FFF2-40B4-BE49-F238E27FC236}">
                  <a16:creationId xmlns:a16="http://schemas.microsoft.com/office/drawing/2014/main" id="{E137F7DE-7F32-8745-A53A-6661CDD6D83F}"/>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9" name="Graphic 8">
              <a:extLst>
                <a:ext uri="{FF2B5EF4-FFF2-40B4-BE49-F238E27FC236}">
                  <a16:creationId xmlns:a16="http://schemas.microsoft.com/office/drawing/2014/main" id="{536FDC0B-C5E6-1C4A-8C5F-ECA944860C42}"/>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10" name="Picture 9">
              <a:extLst>
                <a:ext uri="{FF2B5EF4-FFF2-40B4-BE49-F238E27FC236}">
                  <a16:creationId xmlns:a16="http://schemas.microsoft.com/office/drawing/2014/main" id="{EDD4AAF7-F357-BE49-8BB2-9FB2623FE38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11" name="Picture 10">
              <a:extLst>
                <a:ext uri="{FF2B5EF4-FFF2-40B4-BE49-F238E27FC236}">
                  <a16:creationId xmlns:a16="http://schemas.microsoft.com/office/drawing/2014/main" id="{CA2D9D6F-403E-0641-840F-8650A9B32A99}"/>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12" name="Picture 11">
              <a:extLst>
                <a:ext uri="{FF2B5EF4-FFF2-40B4-BE49-F238E27FC236}">
                  <a16:creationId xmlns:a16="http://schemas.microsoft.com/office/drawing/2014/main" id="{DD1C2757-657C-1247-BA1C-3364C5845D3D}"/>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13" name="Kuva 32">
              <a:extLst>
                <a:ext uri="{FF2B5EF4-FFF2-40B4-BE49-F238E27FC236}">
                  <a16:creationId xmlns:a16="http://schemas.microsoft.com/office/drawing/2014/main" id="{0D9F0CF3-C105-2448-8A9F-0BE5AEE53B55}"/>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19" name="TextBox 18">
            <a:extLst>
              <a:ext uri="{FF2B5EF4-FFF2-40B4-BE49-F238E27FC236}">
                <a16:creationId xmlns:a16="http://schemas.microsoft.com/office/drawing/2014/main" id="{749ABD7A-9154-3E44-AF1A-0A48B403B727}"/>
              </a:ext>
            </a:extLst>
          </p:cNvPr>
          <p:cNvSpPr txBox="1"/>
          <p:nvPr/>
        </p:nvSpPr>
        <p:spPr>
          <a:xfrm>
            <a:off x="2403194" y="2765176"/>
            <a:ext cx="1736373"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NEW CUSTOMERS</a:t>
            </a:r>
          </a:p>
        </p:txBody>
      </p:sp>
      <p:sp>
        <p:nvSpPr>
          <p:cNvPr id="20" name="TextBox 19">
            <a:extLst>
              <a:ext uri="{FF2B5EF4-FFF2-40B4-BE49-F238E27FC236}">
                <a16:creationId xmlns:a16="http://schemas.microsoft.com/office/drawing/2014/main" id="{0C986620-2BE4-AB4E-A00A-18EFB330F71E}"/>
              </a:ext>
            </a:extLst>
          </p:cNvPr>
          <p:cNvSpPr txBox="1"/>
          <p:nvPr/>
        </p:nvSpPr>
        <p:spPr>
          <a:xfrm>
            <a:off x="5234681" y="2706471"/>
            <a:ext cx="1535998" cy="381066"/>
          </a:xfrm>
          <a:prstGeom prst="rect">
            <a:avLst/>
          </a:prstGeom>
          <a:noFill/>
        </p:spPr>
        <p:txBody>
          <a:bodyPr wrap="none" rtlCol="0" anchor="ctr">
            <a:spAutoFit/>
          </a:bodyPr>
          <a:lstStyle/>
          <a:p>
            <a:pPr algn="ctr">
              <a:lnSpc>
                <a:spcPct val="150000"/>
              </a:lnSpc>
            </a:pP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TEAM GROWTH</a:t>
            </a:r>
          </a:p>
        </p:txBody>
      </p:sp>
      <p:sp>
        <p:nvSpPr>
          <p:cNvPr id="21" name="TextBox 20">
            <a:extLst>
              <a:ext uri="{FF2B5EF4-FFF2-40B4-BE49-F238E27FC236}">
                <a16:creationId xmlns:a16="http://schemas.microsoft.com/office/drawing/2014/main" id="{BDEEE1F8-93C0-824B-B812-AA19AAE4099E}"/>
              </a:ext>
            </a:extLst>
          </p:cNvPr>
          <p:cNvSpPr txBox="1"/>
          <p:nvPr/>
        </p:nvSpPr>
        <p:spPr>
          <a:xfrm>
            <a:off x="7618544" y="2770481"/>
            <a:ext cx="2326278"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AVG. REVENUE GROWTH</a:t>
            </a:r>
          </a:p>
        </p:txBody>
      </p:sp>
      <p:pic>
        <p:nvPicPr>
          <p:cNvPr id="16" name="Graphic 15" descr="Handshake">
            <a:extLst>
              <a:ext uri="{FF2B5EF4-FFF2-40B4-BE49-F238E27FC236}">
                <a16:creationId xmlns:a16="http://schemas.microsoft.com/office/drawing/2014/main" id="{0833DAFB-57A0-FB4C-9A12-85CD7E5807D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11162" y="2182656"/>
            <a:ext cx="720434" cy="720434"/>
          </a:xfrm>
          <a:prstGeom prst="rect">
            <a:avLst/>
          </a:prstGeom>
        </p:spPr>
      </p:pic>
      <p:pic>
        <p:nvPicPr>
          <p:cNvPr id="17" name="Picture 16" descr="A close up of a logo&#10;&#10;Description automatically generated">
            <a:extLst>
              <a:ext uri="{FF2B5EF4-FFF2-40B4-BE49-F238E27FC236}">
                <a16:creationId xmlns:a16="http://schemas.microsoft.com/office/drawing/2014/main" id="{C9339F0B-14D9-FF4A-B773-6B738414AFA0}"/>
              </a:ext>
            </a:extLst>
          </p:cNvPr>
          <p:cNvPicPr>
            <a:picLocks noChangeAspect="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642600" y="2194991"/>
            <a:ext cx="720434" cy="720434"/>
          </a:xfrm>
          <a:prstGeom prst="rect">
            <a:avLst/>
          </a:prstGeom>
          <a:noFill/>
        </p:spPr>
      </p:pic>
      <p:sp>
        <p:nvSpPr>
          <p:cNvPr id="23" name="Text Placeholder 22">
            <a:extLst>
              <a:ext uri="{FF2B5EF4-FFF2-40B4-BE49-F238E27FC236}">
                <a16:creationId xmlns:a16="http://schemas.microsoft.com/office/drawing/2014/main" id="{FDEECD1D-9BBD-3348-9626-F1D943168053}"/>
              </a:ext>
            </a:extLst>
          </p:cNvPr>
          <p:cNvSpPr>
            <a:spLocks noGrp="1"/>
          </p:cNvSpPr>
          <p:nvPr>
            <p:ph type="body" sz="quarter" idx="10" hasCustomPrompt="1"/>
          </p:nvPr>
        </p:nvSpPr>
        <p:spPr>
          <a:xfrm>
            <a:off x="4082262" y="372689"/>
            <a:ext cx="4027475" cy="679760"/>
          </a:xfrm>
          <a:prstGeom prst="rect">
            <a:avLst/>
          </a:prstGeom>
        </p:spPr>
        <p:txBody>
          <a:bodyPr anchor="ctr">
            <a:noAutofit/>
          </a:bodyPr>
          <a:lstStyle>
            <a:lvl1pPr marL="0" indent="0" algn="ctr">
              <a:buNone/>
              <a:defRPr sz="2800" b="1">
                <a:solidFill>
                  <a:schemeClr val="tx1"/>
                </a:solidFill>
              </a:defRPr>
            </a:lvl1pPr>
          </a:lstStyle>
          <a:p>
            <a:pPr lvl="0"/>
            <a:r>
              <a:rPr lang="en-US" dirty="0"/>
              <a:t>Viima as a company</a:t>
            </a:r>
          </a:p>
        </p:txBody>
      </p:sp>
      <p:sp>
        <p:nvSpPr>
          <p:cNvPr id="27" name="Text Placeholder 26">
            <a:extLst>
              <a:ext uri="{FF2B5EF4-FFF2-40B4-BE49-F238E27FC236}">
                <a16:creationId xmlns:a16="http://schemas.microsoft.com/office/drawing/2014/main" id="{E6461437-373A-DA4D-816F-708819CB425A}"/>
              </a:ext>
            </a:extLst>
          </p:cNvPr>
          <p:cNvSpPr>
            <a:spLocks noGrp="1"/>
          </p:cNvSpPr>
          <p:nvPr>
            <p:ph type="body" sz="quarter" idx="11" hasCustomPrompt="1"/>
          </p:nvPr>
        </p:nvSpPr>
        <p:spPr>
          <a:xfrm>
            <a:off x="2396818" y="3072952"/>
            <a:ext cx="1749121"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+105%</a:t>
            </a:r>
          </a:p>
        </p:txBody>
      </p:sp>
      <p:sp>
        <p:nvSpPr>
          <p:cNvPr id="29" name="Text Placeholder 26">
            <a:extLst>
              <a:ext uri="{FF2B5EF4-FFF2-40B4-BE49-F238E27FC236}">
                <a16:creationId xmlns:a16="http://schemas.microsoft.com/office/drawing/2014/main" id="{12B65525-2FBA-0C47-96FF-D6EC43AFBF7C}"/>
              </a:ext>
            </a:extLst>
          </p:cNvPr>
          <p:cNvSpPr>
            <a:spLocks noGrp="1"/>
          </p:cNvSpPr>
          <p:nvPr>
            <p:ph type="body" sz="quarter" idx="12" hasCustomPrompt="1"/>
          </p:nvPr>
        </p:nvSpPr>
        <p:spPr>
          <a:xfrm>
            <a:off x="5270063" y="3072953"/>
            <a:ext cx="1466112"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+33%</a:t>
            </a:r>
          </a:p>
        </p:txBody>
      </p:sp>
      <p:sp>
        <p:nvSpPr>
          <p:cNvPr id="30" name="Text Placeholder 26">
            <a:extLst>
              <a:ext uri="{FF2B5EF4-FFF2-40B4-BE49-F238E27FC236}">
                <a16:creationId xmlns:a16="http://schemas.microsoft.com/office/drawing/2014/main" id="{7496E1E7-763A-D34B-A4E0-84B18BD0849D}"/>
              </a:ext>
            </a:extLst>
          </p:cNvPr>
          <p:cNvSpPr>
            <a:spLocks noGrp="1"/>
          </p:cNvSpPr>
          <p:nvPr>
            <p:ph type="body" sz="quarter" idx="13" hasCustomPrompt="1"/>
          </p:nvPr>
        </p:nvSpPr>
        <p:spPr>
          <a:xfrm>
            <a:off x="7850351" y="3072952"/>
            <a:ext cx="1811633"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+144%</a:t>
            </a:r>
          </a:p>
        </p:txBody>
      </p:sp>
      <p:sp>
        <p:nvSpPr>
          <p:cNvPr id="33" name="Freeform 32">
            <a:extLst>
              <a:ext uri="{FF2B5EF4-FFF2-40B4-BE49-F238E27FC236}">
                <a16:creationId xmlns:a16="http://schemas.microsoft.com/office/drawing/2014/main" id="{80A7CAE3-9F7A-A346-8B8E-46A62CB04949}"/>
              </a:ext>
            </a:extLst>
          </p:cNvPr>
          <p:cNvSpPr>
            <a:spLocks noChangeAspect="1"/>
          </p:cNvSpPr>
          <p:nvPr/>
        </p:nvSpPr>
        <p:spPr>
          <a:xfrm>
            <a:off x="8421466" y="2332915"/>
            <a:ext cx="720434" cy="432261"/>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chemeClr val="bg1">
              <a:lumMod val="65000"/>
            </a:schemeClr>
          </a:solidFill>
          <a:ln w="6350" cap="flat">
            <a:noFill/>
            <a:prstDash val="solid"/>
            <a:miter/>
          </a:ln>
        </p:spPr>
        <p:txBody>
          <a:bodyPr rtlCol="0" anchor="ctr"/>
          <a:lstStyle/>
          <a:p>
            <a:endParaRPr lang="en-US" sz="1600" dirty="0"/>
          </a:p>
        </p:txBody>
      </p:sp>
    </p:spTree>
    <p:extLst>
      <p:ext uri="{BB962C8B-B14F-4D97-AF65-F5344CB8AC3E}">
        <p14:creationId xmlns:p14="http://schemas.microsoft.com/office/powerpoint/2010/main" val="17936815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ustomer Testimonial">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EA69E2-2959-2F47-8B95-A880C35BDAAF}"/>
              </a:ext>
            </a:extLst>
          </p:cNvPr>
          <p:cNvSpPr/>
          <p:nvPr userDrawn="1"/>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grpSp>
        <p:nvGrpSpPr>
          <p:cNvPr id="45" name="Group 44">
            <a:extLst>
              <a:ext uri="{FF2B5EF4-FFF2-40B4-BE49-F238E27FC236}">
                <a16:creationId xmlns:a16="http://schemas.microsoft.com/office/drawing/2014/main" id="{425B0925-F80B-0843-888B-4C2E538A54E2}"/>
              </a:ext>
            </a:extLst>
          </p:cNvPr>
          <p:cNvGrpSpPr/>
          <p:nvPr userDrawn="1"/>
        </p:nvGrpSpPr>
        <p:grpSpPr>
          <a:xfrm>
            <a:off x="8497513" y="459175"/>
            <a:ext cx="2904695" cy="5507314"/>
            <a:chOff x="8603114" y="657870"/>
            <a:chExt cx="2904695" cy="5507314"/>
          </a:xfrm>
        </p:grpSpPr>
        <p:pic>
          <p:nvPicPr>
            <p:cNvPr id="28" name="Graphic 27">
              <a:extLst>
                <a:ext uri="{FF2B5EF4-FFF2-40B4-BE49-F238E27FC236}">
                  <a16:creationId xmlns:a16="http://schemas.microsoft.com/office/drawing/2014/main" id="{8DF02FBC-22E2-F140-92B8-9303D893DE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30" name="Picture 29" descr="A close up of a logo&#10;&#10;Description automatically generated">
              <a:extLst>
                <a:ext uri="{FF2B5EF4-FFF2-40B4-BE49-F238E27FC236}">
                  <a16:creationId xmlns:a16="http://schemas.microsoft.com/office/drawing/2014/main" id="{1EA625C7-2F95-BB4C-8208-F8F2B1CFA2E2}"/>
                </a:ext>
              </a:extLst>
            </p:cNvPr>
            <p:cNvPicPr>
              <a:picLocks noChangeAspect="1"/>
            </p:cNvPicPr>
            <p:nvPr userDrawn="1"/>
          </p:nvPicPr>
          <p:blipFill>
            <a:blip r:embed="rId4"/>
            <a:stretch>
              <a:fillRect/>
            </a:stretch>
          </p:blipFill>
          <p:spPr>
            <a:xfrm>
              <a:off x="10419217" y="657870"/>
              <a:ext cx="1080000" cy="1080000"/>
            </a:xfrm>
            <a:prstGeom prst="rect">
              <a:avLst/>
            </a:prstGeom>
          </p:spPr>
        </p:pic>
        <p:pic>
          <p:nvPicPr>
            <p:cNvPr id="32" name="Picture 31" descr="A close up of a logo&#10;&#10;Description automatically generated">
              <a:extLst>
                <a:ext uri="{FF2B5EF4-FFF2-40B4-BE49-F238E27FC236}">
                  <a16:creationId xmlns:a16="http://schemas.microsoft.com/office/drawing/2014/main" id="{99C1181E-BE9B-C943-8DB9-CDA0F89698DD}"/>
                </a:ext>
              </a:extLst>
            </p:cNvPr>
            <p:cNvPicPr>
              <a:picLocks noChangeAspect="1"/>
            </p:cNvPicPr>
            <p:nvPr userDrawn="1"/>
          </p:nvPicPr>
          <p:blipFill>
            <a:blip r:embed="rId5"/>
            <a:stretch>
              <a:fillRect/>
            </a:stretch>
          </p:blipFill>
          <p:spPr>
            <a:xfrm>
              <a:off x="10427809" y="5085184"/>
              <a:ext cx="1080000" cy="1080000"/>
            </a:xfrm>
            <a:prstGeom prst="rect">
              <a:avLst/>
            </a:prstGeom>
          </p:spPr>
        </p:pic>
        <p:pic>
          <p:nvPicPr>
            <p:cNvPr id="34" name="Picture 33" descr="A picture containing black, indoor&#10;&#10;Description automatically generated">
              <a:extLst>
                <a:ext uri="{FF2B5EF4-FFF2-40B4-BE49-F238E27FC236}">
                  <a16:creationId xmlns:a16="http://schemas.microsoft.com/office/drawing/2014/main" id="{AFB28499-8543-7B48-A467-246830B6838A}"/>
                </a:ext>
              </a:extLst>
            </p:cNvPr>
            <p:cNvPicPr>
              <a:picLocks noChangeAspect="1"/>
            </p:cNvPicPr>
            <p:nvPr userDrawn="1"/>
          </p:nvPicPr>
          <p:blipFill>
            <a:blip r:embed="rId6"/>
            <a:stretch>
              <a:fillRect/>
            </a:stretch>
          </p:blipFill>
          <p:spPr>
            <a:xfrm>
              <a:off x="8646434" y="2156691"/>
              <a:ext cx="1080000" cy="1080000"/>
            </a:xfrm>
            <a:prstGeom prst="rect">
              <a:avLst/>
            </a:prstGeom>
          </p:spPr>
        </p:pic>
        <p:pic>
          <p:nvPicPr>
            <p:cNvPr id="36" name="Picture 35" descr="A close up of a logo&#10;&#10;Description automatically generated">
              <a:extLst>
                <a:ext uri="{FF2B5EF4-FFF2-40B4-BE49-F238E27FC236}">
                  <a16:creationId xmlns:a16="http://schemas.microsoft.com/office/drawing/2014/main" id="{003E01A0-D0F5-2549-8A3D-1B9C587F4A35}"/>
                </a:ext>
              </a:extLst>
            </p:cNvPr>
            <p:cNvPicPr>
              <a:picLocks noChangeAspect="1"/>
            </p:cNvPicPr>
            <p:nvPr userDrawn="1"/>
          </p:nvPicPr>
          <p:blipFill>
            <a:blip r:embed="rId7"/>
            <a:stretch>
              <a:fillRect/>
            </a:stretch>
          </p:blipFill>
          <p:spPr>
            <a:xfrm>
              <a:off x="8655141" y="3655511"/>
              <a:ext cx="1080000" cy="1080000"/>
            </a:xfrm>
            <a:prstGeom prst="rect">
              <a:avLst/>
            </a:prstGeom>
          </p:spPr>
        </p:pic>
        <p:pic>
          <p:nvPicPr>
            <p:cNvPr id="38" name="Picture 37">
              <a:extLst>
                <a:ext uri="{FF2B5EF4-FFF2-40B4-BE49-F238E27FC236}">
                  <a16:creationId xmlns:a16="http://schemas.microsoft.com/office/drawing/2014/main" id="{0228239D-F10D-7840-9E1F-7216E471E447}"/>
                </a:ext>
              </a:extLst>
            </p:cNvPr>
            <p:cNvPicPr>
              <a:picLocks noChangeAspect="1"/>
            </p:cNvPicPr>
            <p:nvPr userDrawn="1"/>
          </p:nvPicPr>
          <p:blipFill>
            <a:blip r:embed="rId8"/>
            <a:stretch>
              <a:fillRect/>
            </a:stretch>
          </p:blipFill>
          <p:spPr>
            <a:xfrm>
              <a:off x="10419217" y="3586363"/>
              <a:ext cx="1080000" cy="1080000"/>
            </a:xfrm>
            <a:prstGeom prst="rect">
              <a:avLst/>
            </a:prstGeom>
          </p:spPr>
        </p:pic>
        <p:pic>
          <p:nvPicPr>
            <p:cNvPr id="40" name="Picture 39">
              <a:extLst>
                <a:ext uri="{FF2B5EF4-FFF2-40B4-BE49-F238E27FC236}">
                  <a16:creationId xmlns:a16="http://schemas.microsoft.com/office/drawing/2014/main" id="{922EDC30-0E50-6F4F-8C95-24757A03B98A}"/>
                </a:ext>
              </a:extLst>
            </p:cNvPr>
            <p:cNvPicPr>
              <a:picLocks noChangeAspect="1"/>
            </p:cNvPicPr>
            <p:nvPr userDrawn="1"/>
          </p:nvPicPr>
          <p:blipFill>
            <a:blip r:embed="rId9"/>
            <a:stretch>
              <a:fillRect/>
            </a:stretch>
          </p:blipFill>
          <p:spPr>
            <a:xfrm>
              <a:off x="10419217" y="2156691"/>
              <a:ext cx="1080000" cy="1080000"/>
            </a:xfrm>
            <a:prstGeom prst="rect">
              <a:avLst/>
            </a:prstGeom>
          </p:spPr>
        </p:pic>
        <p:pic>
          <p:nvPicPr>
            <p:cNvPr id="44" name="Picture 43">
              <a:extLst>
                <a:ext uri="{FF2B5EF4-FFF2-40B4-BE49-F238E27FC236}">
                  <a16:creationId xmlns:a16="http://schemas.microsoft.com/office/drawing/2014/main" id="{2D0CBD5C-9435-CD4C-AF24-E4D4AD74A965}"/>
                </a:ext>
              </a:extLst>
            </p:cNvPr>
            <p:cNvPicPr>
              <a:picLocks noChangeAspect="1"/>
            </p:cNvPicPr>
            <p:nvPr userDrawn="1"/>
          </p:nvPicPr>
          <p:blipFill>
            <a:blip r:embed="rId10"/>
            <a:stretch>
              <a:fillRect/>
            </a:stretch>
          </p:blipFill>
          <p:spPr>
            <a:xfrm>
              <a:off x="8603114" y="5085184"/>
              <a:ext cx="1080000" cy="1080000"/>
            </a:xfrm>
            <a:prstGeom prst="rect">
              <a:avLst/>
            </a:prstGeom>
          </p:spPr>
        </p:pic>
      </p:grpSp>
    </p:spTree>
    <p:extLst>
      <p:ext uri="{BB962C8B-B14F-4D97-AF65-F5344CB8AC3E}">
        <p14:creationId xmlns:p14="http://schemas.microsoft.com/office/powerpoint/2010/main" val="30748131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ustomer Testimonial – Alternativ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a:prstGeom prst="rect">
            <a:avLst/>
          </a:prstGeom>
        </p:spPr>
        <p:txBody>
          <a:bodyPr anchor="ctr">
            <a:normAutofit/>
          </a:bodyPr>
          <a:lstStyle>
            <a:lvl1pPr marL="0" indent="0" algn="ctr">
              <a:buNone/>
              <a:defRPr sz="1800"/>
            </a:lvl1pPr>
          </a:lstStyle>
          <a:p>
            <a:r>
              <a:rPr lang="en-US" dirty="0"/>
              <a:t>Insert background image here</a:t>
            </a:r>
          </a:p>
        </p:txBody>
      </p:sp>
    </p:spTree>
    <p:extLst>
      <p:ext uri="{BB962C8B-B14F-4D97-AF65-F5344CB8AC3E}">
        <p14:creationId xmlns:p14="http://schemas.microsoft.com/office/powerpoint/2010/main" val="22526783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Section separator">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881DE1-9572-F848-A35C-59E8024B497F}"/>
              </a:ext>
            </a:extLst>
          </p:cNvPr>
          <p:cNvSpPr>
            <a:spLocks noGrp="1"/>
          </p:cNvSpPr>
          <p:nvPr>
            <p:ph type="body" sz="quarter" idx="10" hasCustomPrompt="1"/>
          </p:nvPr>
        </p:nvSpPr>
        <p:spPr>
          <a:xfrm>
            <a:off x="2855640" y="2888456"/>
            <a:ext cx="6480720" cy="1081087"/>
          </a:xfrm>
          <a:prstGeom prst="rect">
            <a:avLst/>
          </a:prstGeom>
        </p:spPr>
        <p:txBody>
          <a:bodyPr anchor="ctr">
            <a:normAutofit/>
          </a:bodyPr>
          <a:lstStyle>
            <a:lvl1pPr marL="0" indent="0" algn="ctr">
              <a:buNone/>
              <a:defRPr sz="3200" b="1">
                <a:solidFill>
                  <a:schemeClr val="bg1"/>
                </a:solidFill>
              </a:defRPr>
            </a:lvl1pPr>
          </a:lstStyle>
          <a:p>
            <a:pPr lvl="0"/>
            <a:r>
              <a:rPr lang="en-US" dirty="0"/>
              <a:t>Customer Stories &amp; Examples</a:t>
            </a:r>
          </a:p>
        </p:txBody>
      </p:sp>
    </p:spTree>
    <p:extLst>
      <p:ext uri="{BB962C8B-B14F-4D97-AF65-F5344CB8AC3E}">
        <p14:creationId xmlns:p14="http://schemas.microsoft.com/office/powerpoint/2010/main" val="41474282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Pricing">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533909" y="102299"/>
            <a:ext cx="10797988" cy="1325563"/>
          </a:xfrm>
          <a:prstGeom prst="rect">
            <a:avLst/>
          </a:prstGeom>
        </p:spPr>
        <p:txBody>
          <a:bodyPr>
            <a:normAutofit/>
          </a:bodyPr>
          <a:lstStyle>
            <a:lvl1pPr algn="l">
              <a:defRPr sz="3200" b="1">
                <a:solidFill>
                  <a:schemeClr val="accent1"/>
                </a:solidFill>
              </a:defRPr>
            </a:lvl1pPr>
          </a:lstStyle>
          <a:p>
            <a:r>
              <a:rPr lang="en-US" dirty="0"/>
              <a:t>Annual Contract Offers</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AE1EF9C3-34BF-DA4D-B975-C9C1F4CEA90C}"/>
              </a:ext>
            </a:extLst>
          </p:cNvPr>
          <p:cNvSpPr>
            <a:spLocks noGrp="1"/>
          </p:cNvSpPr>
          <p:nvPr>
            <p:ph type="body" sz="quarter" idx="10" hasCustomPrompt="1"/>
          </p:nvPr>
        </p:nvSpPr>
        <p:spPr>
          <a:xfrm>
            <a:off x="533909" y="6516860"/>
            <a:ext cx="4105027" cy="224508"/>
          </a:xfrm>
          <a:prstGeom prst="rect">
            <a:avLst/>
          </a:prstGeom>
        </p:spPr>
        <p:txBody>
          <a:bodyPr>
            <a:noAutofit/>
          </a:bodyPr>
          <a:lstStyle>
            <a:lvl1pPr marL="0" indent="0">
              <a:buNone/>
              <a:defRPr sz="900">
                <a:solidFill>
                  <a:schemeClr val="accent1"/>
                </a:solidFill>
              </a:defRPr>
            </a:lvl1pPr>
          </a:lstStyle>
          <a:p>
            <a:pPr lvl="0"/>
            <a:r>
              <a:rPr lang="en" dirty="0"/>
              <a:t>The contract period is 12 months.</a:t>
            </a:r>
            <a:endParaRPr lang="en-US" dirty="0"/>
          </a:p>
        </p:txBody>
      </p:sp>
      <p:sp>
        <p:nvSpPr>
          <p:cNvPr id="7" name="Text Placeholder 5">
            <a:extLst>
              <a:ext uri="{FF2B5EF4-FFF2-40B4-BE49-F238E27FC236}">
                <a16:creationId xmlns:a16="http://schemas.microsoft.com/office/drawing/2014/main" id="{88E1080D-1688-094A-9829-5BD93945C0AB}"/>
              </a:ext>
            </a:extLst>
          </p:cNvPr>
          <p:cNvSpPr>
            <a:spLocks noGrp="1"/>
          </p:cNvSpPr>
          <p:nvPr>
            <p:ph type="body" sz="quarter" idx="11" hasCustomPrompt="1"/>
          </p:nvPr>
        </p:nvSpPr>
        <p:spPr>
          <a:xfrm>
            <a:off x="533909" y="6057504"/>
            <a:ext cx="8653873" cy="497089"/>
          </a:xfrm>
          <a:prstGeom prst="rect">
            <a:avLst/>
          </a:prstGeom>
        </p:spPr>
        <p:txBody>
          <a:bodyPr>
            <a:noAutofit/>
          </a:bodyPr>
          <a:lstStyle>
            <a:lvl1pPr marL="0" indent="0">
              <a:buNone/>
              <a:defRPr sz="900">
                <a:solidFill>
                  <a:schemeClr val="tx2"/>
                </a:solidFill>
              </a:defRPr>
            </a:lvl1pPr>
          </a:lstStyle>
          <a:p>
            <a:pPr lvl="0"/>
            <a:r>
              <a:rPr lang="en" dirty="0"/>
              <a:t>*A value added tax or other country specific taxes such as import or withholding taxes pursuant to the legislation in force from time to time shall be added to all prices if applicable. Exchange rates will be applied as applicable on the date of signing. Travel costs to customer premises outside the capital city area of Finland will be invoiced separately per agreement.</a:t>
            </a:r>
          </a:p>
        </p:txBody>
      </p:sp>
      <p:sp>
        <p:nvSpPr>
          <p:cNvPr id="9" name="Text Placeholder 8">
            <a:extLst>
              <a:ext uri="{FF2B5EF4-FFF2-40B4-BE49-F238E27FC236}">
                <a16:creationId xmlns:a16="http://schemas.microsoft.com/office/drawing/2014/main" id="{E3A4B190-FA79-F047-AD29-991887300EBA}"/>
              </a:ext>
            </a:extLst>
          </p:cNvPr>
          <p:cNvSpPr>
            <a:spLocks noGrp="1"/>
          </p:cNvSpPr>
          <p:nvPr>
            <p:ph type="body" sz="quarter" idx="12" hasCustomPrompt="1"/>
          </p:nvPr>
        </p:nvSpPr>
        <p:spPr>
          <a:xfrm>
            <a:off x="533909" y="1727708"/>
            <a:ext cx="5562091" cy="497088"/>
          </a:xfrm>
          <a:prstGeom prst="rect">
            <a:avLst/>
          </a:prstGeom>
        </p:spPr>
        <p:txBody>
          <a:bodyPr anchor="ctr">
            <a:normAutofit/>
          </a:bodyPr>
          <a:lstStyle>
            <a:lvl1pPr marL="0" indent="0">
              <a:buNone/>
              <a:defRPr sz="1600" b="1">
                <a:solidFill>
                  <a:schemeClr val="tx1"/>
                </a:solidFill>
              </a:defRPr>
            </a:lvl1pPr>
          </a:lstStyle>
          <a:p>
            <a:pPr lvl="0"/>
            <a:r>
              <a:rPr lang="en-US" dirty="0"/>
              <a:t>No installation fees. One fixed fee.</a:t>
            </a:r>
          </a:p>
        </p:txBody>
      </p:sp>
      <p:sp>
        <p:nvSpPr>
          <p:cNvPr id="11" name="Text Placeholder 10">
            <a:extLst>
              <a:ext uri="{FF2B5EF4-FFF2-40B4-BE49-F238E27FC236}">
                <a16:creationId xmlns:a16="http://schemas.microsoft.com/office/drawing/2014/main" id="{49DC2F55-223C-2D48-A86B-4A55CF6E74AB}"/>
              </a:ext>
            </a:extLst>
          </p:cNvPr>
          <p:cNvSpPr>
            <a:spLocks noGrp="1"/>
          </p:cNvSpPr>
          <p:nvPr>
            <p:ph type="body" sz="quarter" idx="13" hasCustomPrompt="1"/>
          </p:nvPr>
        </p:nvSpPr>
        <p:spPr>
          <a:xfrm>
            <a:off x="1625074"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1 250</a:t>
            </a:r>
          </a:p>
        </p:txBody>
      </p:sp>
      <p:sp>
        <p:nvSpPr>
          <p:cNvPr id="12" name="Rectangle 11">
            <a:extLst>
              <a:ext uri="{FF2B5EF4-FFF2-40B4-BE49-F238E27FC236}">
                <a16:creationId xmlns:a16="http://schemas.microsoft.com/office/drawing/2014/main" id="{740ACAB2-1D75-FC48-A1D5-EA8241870D57}"/>
              </a:ext>
            </a:extLst>
          </p:cNvPr>
          <p:cNvSpPr/>
          <p:nvPr userDrawn="1"/>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B690C93-66AC-A34E-9B7E-713BCE034711}"/>
              </a:ext>
            </a:extLst>
          </p:cNvPr>
          <p:cNvSpPr txBox="1"/>
          <p:nvPr userDrawn="1"/>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14" name="Text Placeholder 10">
            <a:extLst>
              <a:ext uri="{FF2B5EF4-FFF2-40B4-BE49-F238E27FC236}">
                <a16:creationId xmlns:a16="http://schemas.microsoft.com/office/drawing/2014/main" id="{4C42B1A4-5D77-A74B-B661-96E39FA250FF}"/>
              </a:ext>
            </a:extLst>
          </p:cNvPr>
          <p:cNvSpPr>
            <a:spLocks noGrp="1"/>
          </p:cNvSpPr>
          <p:nvPr>
            <p:ph type="body" sz="quarter" idx="14" hasCustomPrompt="1"/>
          </p:nvPr>
        </p:nvSpPr>
        <p:spPr>
          <a:xfrm>
            <a:off x="1625074" y="3089255"/>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15" name="Text Placeholder 10">
            <a:extLst>
              <a:ext uri="{FF2B5EF4-FFF2-40B4-BE49-F238E27FC236}">
                <a16:creationId xmlns:a16="http://schemas.microsoft.com/office/drawing/2014/main" id="{FC5BDBF3-A81F-BF4C-9488-CBE9B068A096}"/>
              </a:ext>
            </a:extLst>
          </p:cNvPr>
          <p:cNvSpPr>
            <a:spLocks noGrp="1"/>
          </p:cNvSpPr>
          <p:nvPr>
            <p:ph type="body" sz="quarter" idx="15" hasCustomPrompt="1"/>
          </p:nvPr>
        </p:nvSpPr>
        <p:spPr>
          <a:xfrm>
            <a:off x="1625074"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500 user licenses</a:t>
            </a:r>
          </a:p>
        </p:txBody>
      </p:sp>
      <p:sp>
        <p:nvSpPr>
          <p:cNvPr id="25" name="Text Placeholder 10">
            <a:extLst>
              <a:ext uri="{FF2B5EF4-FFF2-40B4-BE49-F238E27FC236}">
                <a16:creationId xmlns:a16="http://schemas.microsoft.com/office/drawing/2014/main" id="{257A8A95-8824-9947-A3A9-F1D981D62FF8}"/>
              </a:ext>
            </a:extLst>
          </p:cNvPr>
          <p:cNvSpPr>
            <a:spLocks noGrp="1"/>
          </p:cNvSpPr>
          <p:nvPr>
            <p:ph type="body" sz="quarter" idx="16" hasCustomPrompt="1"/>
          </p:nvPr>
        </p:nvSpPr>
        <p:spPr>
          <a:xfrm>
            <a:off x="5480145"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2 000</a:t>
            </a:r>
          </a:p>
        </p:txBody>
      </p:sp>
      <p:sp>
        <p:nvSpPr>
          <p:cNvPr id="26" name="Rectangle 25">
            <a:extLst>
              <a:ext uri="{FF2B5EF4-FFF2-40B4-BE49-F238E27FC236}">
                <a16:creationId xmlns:a16="http://schemas.microsoft.com/office/drawing/2014/main" id="{9E95403B-4BEF-8E47-811B-3B3288F62EBD}"/>
              </a:ext>
            </a:extLst>
          </p:cNvPr>
          <p:cNvSpPr/>
          <p:nvPr userDrawn="1"/>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EE6C6CDF-8653-9C45-BC02-D89526B3ADB8}"/>
              </a:ext>
            </a:extLst>
          </p:cNvPr>
          <p:cNvSpPr txBox="1"/>
          <p:nvPr userDrawn="1"/>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28" name="Text Placeholder 10">
            <a:extLst>
              <a:ext uri="{FF2B5EF4-FFF2-40B4-BE49-F238E27FC236}">
                <a16:creationId xmlns:a16="http://schemas.microsoft.com/office/drawing/2014/main" id="{9428B89B-08EE-B44E-9CF5-C2F9A844A54B}"/>
              </a:ext>
            </a:extLst>
          </p:cNvPr>
          <p:cNvSpPr>
            <a:spLocks noGrp="1"/>
          </p:cNvSpPr>
          <p:nvPr>
            <p:ph type="body" sz="quarter" idx="17" hasCustomPrompt="1"/>
          </p:nvPr>
        </p:nvSpPr>
        <p:spPr>
          <a:xfrm>
            <a:off x="5480145"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29" name="Text Placeholder 10">
            <a:extLst>
              <a:ext uri="{FF2B5EF4-FFF2-40B4-BE49-F238E27FC236}">
                <a16:creationId xmlns:a16="http://schemas.microsoft.com/office/drawing/2014/main" id="{D01736CB-3785-A747-8FE8-AD9B8F7160A2}"/>
              </a:ext>
            </a:extLst>
          </p:cNvPr>
          <p:cNvSpPr>
            <a:spLocks noGrp="1"/>
          </p:cNvSpPr>
          <p:nvPr>
            <p:ph type="body" sz="quarter" idx="18" hasCustomPrompt="1"/>
          </p:nvPr>
        </p:nvSpPr>
        <p:spPr>
          <a:xfrm>
            <a:off x="5480145"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2 000 user licenses</a:t>
            </a:r>
          </a:p>
        </p:txBody>
      </p:sp>
      <p:sp>
        <p:nvSpPr>
          <p:cNvPr id="30" name="Text Placeholder 10">
            <a:extLst>
              <a:ext uri="{FF2B5EF4-FFF2-40B4-BE49-F238E27FC236}">
                <a16:creationId xmlns:a16="http://schemas.microsoft.com/office/drawing/2014/main" id="{5810C4F9-8062-5B4C-B4D2-052857A9DF1C}"/>
              </a:ext>
            </a:extLst>
          </p:cNvPr>
          <p:cNvSpPr>
            <a:spLocks noGrp="1"/>
          </p:cNvSpPr>
          <p:nvPr>
            <p:ph type="body" sz="quarter" idx="19" hasCustomPrompt="1"/>
          </p:nvPr>
        </p:nvSpPr>
        <p:spPr>
          <a:xfrm>
            <a:off x="9366920"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3 000</a:t>
            </a:r>
          </a:p>
        </p:txBody>
      </p:sp>
      <p:sp>
        <p:nvSpPr>
          <p:cNvPr id="31" name="Rectangle 30">
            <a:extLst>
              <a:ext uri="{FF2B5EF4-FFF2-40B4-BE49-F238E27FC236}">
                <a16:creationId xmlns:a16="http://schemas.microsoft.com/office/drawing/2014/main" id="{86327838-9D66-3F47-B6EE-C2FE1C991C28}"/>
              </a:ext>
            </a:extLst>
          </p:cNvPr>
          <p:cNvSpPr/>
          <p:nvPr userDrawn="1"/>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30100A8-29AC-A746-AC26-60D5763BCCED}"/>
              </a:ext>
            </a:extLst>
          </p:cNvPr>
          <p:cNvSpPr txBox="1"/>
          <p:nvPr userDrawn="1"/>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
        <p:nvSpPr>
          <p:cNvPr id="33" name="Text Placeholder 10">
            <a:extLst>
              <a:ext uri="{FF2B5EF4-FFF2-40B4-BE49-F238E27FC236}">
                <a16:creationId xmlns:a16="http://schemas.microsoft.com/office/drawing/2014/main" id="{BD197ED1-AE27-D04C-8962-2B5D5E0D5E70}"/>
              </a:ext>
            </a:extLst>
          </p:cNvPr>
          <p:cNvSpPr>
            <a:spLocks noGrp="1"/>
          </p:cNvSpPr>
          <p:nvPr>
            <p:ph type="body" sz="quarter" idx="20" hasCustomPrompt="1"/>
          </p:nvPr>
        </p:nvSpPr>
        <p:spPr>
          <a:xfrm>
            <a:off x="9366920"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34" name="Text Placeholder 10">
            <a:extLst>
              <a:ext uri="{FF2B5EF4-FFF2-40B4-BE49-F238E27FC236}">
                <a16:creationId xmlns:a16="http://schemas.microsoft.com/office/drawing/2014/main" id="{220F9F7F-9BBD-2244-ADA0-D915E4BC8638}"/>
              </a:ext>
            </a:extLst>
          </p:cNvPr>
          <p:cNvSpPr>
            <a:spLocks noGrp="1"/>
          </p:cNvSpPr>
          <p:nvPr>
            <p:ph type="body" sz="quarter" idx="21" hasCustomPrompt="1"/>
          </p:nvPr>
        </p:nvSpPr>
        <p:spPr>
          <a:xfrm>
            <a:off x="9366920"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5 000 user licenses</a:t>
            </a:r>
          </a:p>
        </p:txBody>
      </p:sp>
      <p:sp>
        <p:nvSpPr>
          <p:cNvPr id="35" name="Text Placeholder 8">
            <a:extLst>
              <a:ext uri="{FF2B5EF4-FFF2-40B4-BE49-F238E27FC236}">
                <a16:creationId xmlns:a16="http://schemas.microsoft.com/office/drawing/2014/main" id="{D2B51426-F71B-7D41-98C4-9FFEB6F91896}"/>
              </a:ext>
            </a:extLst>
          </p:cNvPr>
          <p:cNvSpPr>
            <a:spLocks noGrp="1"/>
          </p:cNvSpPr>
          <p:nvPr>
            <p:ph type="body" sz="quarter" idx="22" hasCustomPrompt="1"/>
          </p:nvPr>
        </p:nvSpPr>
        <p:spPr>
          <a:xfrm>
            <a:off x="566783" y="4523678"/>
            <a:ext cx="3672408" cy="219053"/>
          </a:xfrm>
          <a:prstGeom prst="rect">
            <a:avLst/>
          </a:prstGeom>
        </p:spPr>
        <p:txBody>
          <a:bodyPr anchor="ctr">
            <a:normAutofit/>
          </a:bodyPr>
          <a:lstStyle>
            <a:lvl1pPr marL="0" indent="0">
              <a:buNone/>
              <a:defRPr sz="1200" b="1">
                <a:solidFill>
                  <a:schemeClr val="tx1"/>
                </a:solidFill>
              </a:defRPr>
            </a:lvl1pPr>
          </a:lstStyle>
          <a:p>
            <a:pPr lvl="0"/>
            <a:r>
              <a:rPr lang="en-US" dirty="0"/>
              <a:t>All three pricing offers include:</a:t>
            </a:r>
          </a:p>
        </p:txBody>
      </p:sp>
      <p:sp>
        <p:nvSpPr>
          <p:cNvPr id="37" name="Content Placeholder 36">
            <a:extLst>
              <a:ext uri="{FF2B5EF4-FFF2-40B4-BE49-F238E27FC236}">
                <a16:creationId xmlns:a16="http://schemas.microsoft.com/office/drawing/2014/main" id="{6CBF570E-AD3A-0349-B825-A46F4BFB8440}"/>
              </a:ext>
            </a:extLst>
          </p:cNvPr>
          <p:cNvSpPr>
            <a:spLocks noGrp="1"/>
          </p:cNvSpPr>
          <p:nvPr>
            <p:ph sz="quarter" idx="23" hasCustomPrompt="1"/>
          </p:nvPr>
        </p:nvSpPr>
        <p:spPr>
          <a:xfrm>
            <a:off x="567721" y="4825933"/>
            <a:ext cx="3927567" cy="814373"/>
          </a:xfrm>
          <a:prstGeom prst="rect">
            <a:avLst/>
          </a:prstGeom>
        </p:spPr>
        <p:txBody>
          <a:bodyPr>
            <a:no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err="1"/>
              <a:t>Viima’s</a:t>
            </a:r>
            <a:r>
              <a:rPr lang="en-US" dirty="0"/>
              <a:t> enterprise plan and full feature list</a:t>
            </a:r>
          </a:p>
          <a:p>
            <a:pPr lvl="0"/>
            <a:r>
              <a:rPr lang="en-US" dirty="0"/>
              <a:t>Dedicated account manager</a:t>
            </a:r>
          </a:p>
          <a:p>
            <a:pPr lvl="0"/>
            <a:r>
              <a:rPr lang="en-US" dirty="0"/>
              <a:t>Technical priority support &amp; maintenance</a:t>
            </a:r>
          </a:p>
        </p:txBody>
      </p:sp>
      <p:sp>
        <p:nvSpPr>
          <p:cNvPr id="38" name="Content Placeholder 36">
            <a:extLst>
              <a:ext uri="{FF2B5EF4-FFF2-40B4-BE49-F238E27FC236}">
                <a16:creationId xmlns:a16="http://schemas.microsoft.com/office/drawing/2014/main" id="{D6DADD1B-40D7-894F-8BF6-F6BE659BAD70}"/>
              </a:ext>
            </a:extLst>
          </p:cNvPr>
          <p:cNvSpPr>
            <a:spLocks noGrp="1"/>
          </p:cNvSpPr>
          <p:nvPr>
            <p:ph sz="quarter" idx="24" hasCustomPrompt="1"/>
          </p:nvPr>
        </p:nvSpPr>
        <p:spPr>
          <a:xfrm>
            <a:off x="4494349" y="4832779"/>
            <a:ext cx="5562091" cy="809037"/>
          </a:xfrm>
          <a:prstGeom prst="rect">
            <a:avLst/>
          </a:prstGeom>
        </p:spPr>
        <p:txBody>
          <a:bodyPr>
            <a:norm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a:t>Online planning workshop with customer</a:t>
            </a:r>
          </a:p>
          <a:p>
            <a:pPr lvl="0"/>
            <a:r>
              <a:rPr lang="en-US" dirty="0"/>
              <a:t>Constant updates &amp; new features</a:t>
            </a:r>
          </a:p>
          <a:p>
            <a:pPr lvl="0"/>
            <a:r>
              <a:rPr lang="en-US" dirty="0"/>
              <a:t>Option for custom development</a:t>
            </a:r>
          </a:p>
        </p:txBody>
      </p:sp>
    </p:spTree>
    <p:extLst>
      <p:ext uri="{BB962C8B-B14F-4D97-AF65-F5344CB8AC3E}">
        <p14:creationId xmlns:p14="http://schemas.microsoft.com/office/powerpoint/2010/main" val="13543100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Contact Slid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D9BAA2-52BA-A44C-82B9-E0ACFE6898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Picture Placeholder 5">
            <a:extLst>
              <a:ext uri="{FF2B5EF4-FFF2-40B4-BE49-F238E27FC236}">
                <a16:creationId xmlns:a16="http://schemas.microsoft.com/office/drawing/2014/main" id="{4BFD508C-0433-6148-9266-7EB81FC11504}"/>
              </a:ext>
            </a:extLst>
          </p:cNvPr>
          <p:cNvSpPr>
            <a:spLocks noGrp="1"/>
          </p:cNvSpPr>
          <p:nvPr>
            <p:ph type="pic" sz="quarter" idx="10" hasCustomPrompt="1"/>
          </p:nvPr>
        </p:nvSpPr>
        <p:spPr>
          <a:xfrm>
            <a:off x="3647728" y="2277269"/>
            <a:ext cx="2303463" cy="2303462"/>
          </a:xfrm>
          <a:prstGeom prst="ellipse">
            <a:avLst/>
          </a:prstGeom>
        </p:spPr>
        <p:txBody>
          <a:bodyPr anchor="ctr"/>
          <a:lstStyle>
            <a:lvl1pPr marL="0" indent="0" algn="ctr">
              <a:lnSpc>
                <a:spcPct val="100000"/>
              </a:lnSpc>
              <a:buNone/>
              <a:defRPr/>
            </a:lvl1pPr>
          </a:lstStyle>
          <a:p>
            <a:r>
              <a:rPr lang="en-US" dirty="0"/>
              <a:t>Insert image here</a:t>
            </a:r>
          </a:p>
        </p:txBody>
      </p:sp>
      <p:sp>
        <p:nvSpPr>
          <p:cNvPr id="10" name="Text Placeholder 9">
            <a:extLst>
              <a:ext uri="{FF2B5EF4-FFF2-40B4-BE49-F238E27FC236}">
                <a16:creationId xmlns:a16="http://schemas.microsoft.com/office/drawing/2014/main" id="{EC67474B-C56A-024B-8A22-834C0C92DD31}"/>
              </a:ext>
            </a:extLst>
          </p:cNvPr>
          <p:cNvSpPr>
            <a:spLocks noGrp="1"/>
          </p:cNvSpPr>
          <p:nvPr>
            <p:ph type="body" sz="quarter" idx="11" hasCustomPrompt="1"/>
          </p:nvPr>
        </p:nvSpPr>
        <p:spPr>
          <a:xfrm>
            <a:off x="6240811" y="2807113"/>
            <a:ext cx="2376488" cy="359544"/>
          </a:xfrm>
          <a:prstGeom prst="rect">
            <a:avLst/>
          </a:prstGeom>
        </p:spPr>
        <p:txBody>
          <a:bodyPr anchor="ctr">
            <a:normAutofit/>
          </a:bodyPr>
          <a:lstStyle>
            <a:lvl1pPr marL="0" indent="0">
              <a:lnSpc>
                <a:spcPct val="100000"/>
              </a:lnSpc>
              <a:buNone/>
              <a:defRPr sz="1600" b="1">
                <a:solidFill>
                  <a:schemeClr val="accent1"/>
                </a:solidFill>
              </a:defRPr>
            </a:lvl1pPr>
          </a:lstStyle>
          <a:p>
            <a:pPr lvl="0"/>
            <a:r>
              <a:rPr lang="en-US" dirty="0" err="1"/>
              <a:t>Erkka</a:t>
            </a:r>
            <a:r>
              <a:rPr lang="en-US" dirty="0"/>
              <a:t> </a:t>
            </a:r>
            <a:r>
              <a:rPr lang="en-US" dirty="0" err="1"/>
              <a:t>Isomäki</a:t>
            </a:r>
            <a:endParaRPr lang="en-US" dirty="0"/>
          </a:p>
        </p:txBody>
      </p:sp>
      <p:sp>
        <p:nvSpPr>
          <p:cNvPr id="11" name="Text Placeholder 9">
            <a:extLst>
              <a:ext uri="{FF2B5EF4-FFF2-40B4-BE49-F238E27FC236}">
                <a16:creationId xmlns:a16="http://schemas.microsoft.com/office/drawing/2014/main" id="{9998AB01-4290-EE44-859D-9AB9735B3471}"/>
              </a:ext>
            </a:extLst>
          </p:cNvPr>
          <p:cNvSpPr>
            <a:spLocks noGrp="1"/>
          </p:cNvSpPr>
          <p:nvPr>
            <p:ph type="body" sz="quarter" idx="12" hasCustomPrompt="1"/>
          </p:nvPr>
        </p:nvSpPr>
        <p:spPr>
          <a:xfrm>
            <a:off x="6240811" y="3095145"/>
            <a:ext cx="2376488" cy="981927"/>
          </a:xfrm>
          <a:prstGeom prst="rect">
            <a:avLst/>
          </a:prstGeom>
        </p:spPr>
        <p:txBody>
          <a:bodyPr anchor="t">
            <a:normAutofit/>
          </a:bodyPr>
          <a:lstStyle>
            <a:lvl1pPr marL="0" indent="0">
              <a:lnSpc>
                <a:spcPct val="100000"/>
              </a:lnSpc>
              <a:buNone/>
              <a:defRPr sz="1600" b="0">
                <a:solidFill>
                  <a:schemeClr val="bg1">
                    <a:lumMod val="50000"/>
                  </a:schemeClr>
                </a:solidFill>
              </a:defRPr>
            </a:lvl1pPr>
          </a:lstStyle>
          <a:p>
            <a:pPr lvl="0"/>
            <a:r>
              <a:rPr lang="en-US" dirty="0"/>
              <a:t>Co-founder &amp; CEO</a:t>
            </a:r>
            <a:br>
              <a:rPr lang="en-US" dirty="0"/>
            </a:br>
            <a:r>
              <a:rPr lang="en-US" dirty="0" err="1"/>
              <a:t>erkka@viima.com</a:t>
            </a:r>
            <a:br>
              <a:rPr lang="en-US" dirty="0"/>
            </a:br>
            <a:r>
              <a:rPr lang="en-US" dirty="0"/>
              <a:t>+358 40 829 7811</a:t>
            </a:r>
          </a:p>
        </p:txBody>
      </p:sp>
      <p:sp>
        <p:nvSpPr>
          <p:cNvPr id="12" name="Rectangle 11">
            <a:extLst>
              <a:ext uri="{FF2B5EF4-FFF2-40B4-BE49-F238E27FC236}">
                <a16:creationId xmlns:a16="http://schemas.microsoft.com/office/drawing/2014/main" id="{7530E79D-98AA-0042-8589-66ABA8B44681}"/>
              </a:ext>
            </a:extLst>
          </p:cNvPr>
          <p:cNvSpPr/>
          <p:nvPr userDrawn="1"/>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304E116-48B8-474E-B66A-C2DE3B795439}"/>
              </a:ext>
            </a:extLst>
          </p:cNvPr>
          <p:cNvSpPr txBox="1"/>
          <p:nvPr userDrawn="1"/>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
        <p:nvSpPr>
          <p:cNvPr id="18" name="Picture Placeholder 17">
            <a:extLst>
              <a:ext uri="{FF2B5EF4-FFF2-40B4-BE49-F238E27FC236}">
                <a16:creationId xmlns:a16="http://schemas.microsoft.com/office/drawing/2014/main" id="{9C79B884-7E75-A041-9CF0-A2F80C3BE925}"/>
              </a:ext>
            </a:extLst>
          </p:cNvPr>
          <p:cNvSpPr>
            <a:spLocks noGrp="1"/>
          </p:cNvSpPr>
          <p:nvPr>
            <p:ph type="pic" sz="quarter" idx="13" hasCustomPrompt="1"/>
          </p:nvPr>
        </p:nvSpPr>
        <p:spPr>
          <a:xfrm>
            <a:off x="6240707" y="3789040"/>
            <a:ext cx="493712" cy="493712"/>
          </a:xfrm>
          <a:prstGeom prst="rect">
            <a:avLst/>
          </a:prstGeom>
        </p:spPr>
        <p:txBody>
          <a:bodyPr>
            <a:normAutofit/>
          </a:bodyPr>
          <a:lstStyle>
            <a:lvl1pPr marL="0" indent="0" algn="ctr">
              <a:buNone/>
              <a:defRPr sz="1000"/>
            </a:lvl1pPr>
          </a:lstStyle>
          <a:p>
            <a:r>
              <a:rPr lang="en-US" dirty="0"/>
              <a:t>LI icon here</a:t>
            </a:r>
          </a:p>
        </p:txBody>
      </p:sp>
    </p:spTree>
    <p:extLst>
      <p:ext uri="{BB962C8B-B14F-4D97-AF65-F5344CB8AC3E}">
        <p14:creationId xmlns:p14="http://schemas.microsoft.com/office/powerpoint/2010/main" val="999323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697007" y="400558"/>
            <a:ext cx="5648170" cy="1325563"/>
          </a:xfrm>
          <a:prstGeom prst="rect">
            <a:avLst/>
          </a:prstGeom>
        </p:spPr>
        <p:txBody>
          <a:bodyPr>
            <a:normAutofit/>
          </a:bodyPr>
          <a:lstStyle>
            <a:lvl1pPr algn="l">
              <a:defRPr sz="3200" b="1"/>
            </a:lvl1pPr>
          </a:lstStyle>
          <a:p>
            <a:r>
              <a:rPr lang="en-US" dirty="0"/>
              <a:t>About Viima</a:t>
            </a:r>
            <a:endParaRPr lang="fi-FI" dirty="0"/>
          </a:p>
        </p:txBody>
      </p:sp>
      <p:sp>
        <p:nvSpPr>
          <p:cNvPr id="3" name="Content Placeholder 2">
            <a:extLst>
              <a:ext uri="{FF2B5EF4-FFF2-40B4-BE49-F238E27FC236}">
                <a16:creationId xmlns:a16="http://schemas.microsoft.com/office/drawing/2014/main" id="{B807F8EA-316A-6949-A207-A5964149E854}"/>
              </a:ext>
            </a:extLst>
          </p:cNvPr>
          <p:cNvSpPr>
            <a:spLocks noGrp="1"/>
          </p:cNvSpPr>
          <p:nvPr>
            <p:ph sz="half" idx="1" hasCustomPrompt="1"/>
          </p:nvPr>
        </p:nvSpPr>
        <p:spPr>
          <a:xfrm>
            <a:off x="697006" y="1825625"/>
            <a:ext cx="5648170" cy="4348375"/>
          </a:xfrm>
          <a:prstGeom prst="rect">
            <a:avLst/>
          </a:prstGeom>
        </p:spPr>
        <p:txBody>
          <a:bodyPr>
            <a:normAutofit/>
          </a:bodyPr>
          <a:lstStyle>
            <a:lvl1pPr marL="0" indent="0">
              <a:buNone/>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marL="0" indent="0">
              <a:buNone/>
            </a:pPr>
            <a:r>
              <a:rPr lang="en-US" sz="2400" dirty="0"/>
              <a:t>We’re on a mission to help organizations </a:t>
            </a:r>
            <a:r>
              <a:rPr lang="en-US" sz="2400" b="1" dirty="0"/>
              <a:t>make more innovation happen.</a:t>
            </a:r>
          </a:p>
          <a:p>
            <a:pPr marL="0" indent="0">
              <a:buNone/>
            </a:pPr>
            <a:endParaRPr lang="en-US" sz="2400" b="1" dirty="0"/>
          </a:p>
          <a:p>
            <a:pPr marL="0" indent="0">
              <a:buNone/>
            </a:pPr>
            <a:r>
              <a:rPr lang="en-US" sz="2400" b="1" dirty="0"/>
              <a:t>…but we can’t do it alone.</a:t>
            </a:r>
          </a:p>
          <a:p>
            <a:pPr marL="0" indent="0">
              <a:buNone/>
            </a:pPr>
            <a:endParaRPr lang="en-US" sz="2400" b="1" dirty="0"/>
          </a:p>
          <a:p>
            <a:pPr marL="0" indent="0">
              <a:buNone/>
            </a:pPr>
            <a:r>
              <a:rPr lang="en-US" sz="2400" dirty="0"/>
              <a:t>Our Partner Program is designed to give you the tools to help your customers innovate better – and to </a:t>
            </a:r>
            <a:r>
              <a:rPr lang="en-US" sz="2400" b="1" dirty="0"/>
              <a:t>grow your business</a:t>
            </a:r>
            <a:r>
              <a:rPr lang="en-US" sz="2400" dirty="0"/>
              <a:t> in the process.</a:t>
            </a:r>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C4B27F4D-788D-784F-8161-2376DA214DA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7" name="Graphic 6">
            <a:extLst>
              <a:ext uri="{FF2B5EF4-FFF2-40B4-BE49-F238E27FC236}">
                <a16:creationId xmlns:a16="http://schemas.microsoft.com/office/drawing/2014/main" id="{88606507-7840-A647-A169-07644F646B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69109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Product">
    <p:spTree>
      <p:nvGrpSpPr>
        <p:cNvPr id="1" name=""/>
        <p:cNvGrpSpPr/>
        <p:nvPr/>
      </p:nvGrpSpPr>
      <p:grpSpPr>
        <a:xfrm>
          <a:off x="0" y="0"/>
          <a:ext cx="0" cy="0"/>
          <a:chOff x="0" y="0"/>
          <a:chExt cx="0" cy="0"/>
        </a:xfrm>
      </p:grpSpPr>
      <p:sp>
        <p:nvSpPr>
          <p:cNvPr id="20" name="Content Placeholder 18">
            <a:extLst>
              <a:ext uri="{FF2B5EF4-FFF2-40B4-BE49-F238E27FC236}">
                <a16:creationId xmlns:a16="http://schemas.microsoft.com/office/drawing/2014/main" id="{D999757C-9152-4E42-A0CA-35401BD12F57}"/>
              </a:ext>
            </a:extLst>
          </p:cNvPr>
          <p:cNvSpPr>
            <a:spLocks noGrp="1" noChangeAspect="1"/>
          </p:cNvSpPr>
          <p:nvPr>
            <p:ph sz="quarter" idx="12" hasCustomPrompt="1"/>
          </p:nvPr>
        </p:nvSpPr>
        <p:spPr>
          <a:xfrm>
            <a:off x="1127448" y="3964090"/>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9" name="Content Placeholder 18">
            <a:extLst>
              <a:ext uri="{FF2B5EF4-FFF2-40B4-BE49-F238E27FC236}">
                <a16:creationId xmlns:a16="http://schemas.microsoft.com/office/drawing/2014/main" id="{5122B097-262F-F847-8152-FADDC4693DF9}"/>
              </a:ext>
            </a:extLst>
          </p:cNvPr>
          <p:cNvSpPr>
            <a:spLocks noGrp="1" noChangeAspect="1"/>
          </p:cNvSpPr>
          <p:nvPr>
            <p:ph sz="quarter" idx="11" hasCustomPrompt="1"/>
          </p:nvPr>
        </p:nvSpPr>
        <p:spPr>
          <a:xfrm>
            <a:off x="9237439" y="4221289"/>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p:nvPicPr>
        <p:blipFill>
          <a:blip r:embed="rId2"/>
          <a:stretch>
            <a:fillRect/>
          </a:stretch>
        </p:blipFill>
        <p:spPr>
          <a:xfrm>
            <a:off x="2207568" y="1257102"/>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69115"/>
            <a:ext cx="3887788" cy="407987"/>
          </a:xfrm>
          <a:prstGeom prst="rect">
            <a:avLst/>
          </a:prstGeom>
        </p:spPr>
        <p:txBody>
          <a:bodyPr anchor="ctr">
            <a:noAutofit/>
          </a:bodyPr>
          <a:lstStyle>
            <a:lvl1pPr marL="0" indent="0" algn="ctr">
              <a:buNone/>
              <a:defRPr sz="2800" b="1" cap="none" spc="0">
                <a:ln w="0"/>
                <a:solidFill>
                  <a:schemeClr val="tx1"/>
                </a:solidFill>
                <a:effectLst/>
              </a:defRPr>
            </a:lvl1pPr>
          </a:lstStyle>
          <a:p>
            <a:pPr lvl="0"/>
            <a:r>
              <a:rPr lang="fi-FI" dirty="0" err="1"/>
              <a:t>The</a:t>
            </a:r>
            <a:r>
              <a:rPr lang="fi-FI" dirty="0"/>
              <a:t> </a:t>
            </a:r>
            <a:r>
              <a:rPr lang="fi-FI" dirty="0" err="1"/>
              <a:t>Tool</a:t>
            </a:r>
            <a:r>
              <a:rPr lang="fi-FI" dirty="0"/>
              <a:t> in </a:t>
            </a:r>
            <a:r>
              <a:rPr lang="fi-FI" dirty="0" err="1"/>
              <a:t>Brief</a:t>
            </a:r>
            <a:endParaRPr lang="fi-FI" dirty="0"/>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361224" y="1314950"/>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22" name="Content Placeholder 18">
            <a:extLst>
              <a:ext uri="{FF2B5EF4-FFF2-40B4-BE49-F238E27FC236}">
                <a16:creationId xmlns:a16="http://schemas.microsoft.com/office/drawing/2014/main" id="{53F4EA65-677B-244F-9240-D1D01108CA8B}"/>
              </a:ext>
            </a:extLst>
          </p:cNvPr>
          <p:cNvSpPr>
            <a:spLocks noGrp="1" noChangeAspect="1"/>
          </p:cNvSpPr>
          <p:nvPr>
            <p:ph sz="quarter" idx="14" hasCustomPrompt="1"/>
          </p:nvPr>
        </p:nvSpPr>
        <p:spPr>
          <a:xfrm>
            <a:off x="9540000" y="1257102"/>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10" name="Picture 9" descr="A screenshot of a computer&#10;&#10;Description automatically generated">
            <a:extLst>
              <a:ext uri="{FF2B5EF4-FFF2-40B4-BE49-F238E27FC236}">
                <a16:creationId xmlns:a16="http://schemas.microsoft.com/office/drawing/2014/main" id="{1F128D22-C6E6-134F-9E6D-D0EEF900F793}"/>
              </a:ext>
            </a:extLst>
          </p:cNvPr>
          <p:cNvPicPr>
            <a:picLocks noChangeAspect="1"/>
          </p:cNvPicPr>
          <p:nvPr userDrawn="1"/>
        </p:nvPicPr>
        <p:blipFill>
          <a:blip r:embed="rId2"/>
          <a:stretch>
            <a:fillRect/>
          </a:stretch>
        </p:blipFill>
        <p:spPr>
          <a:xfrm>
            <a:off x="2207568" y="1257102"/>
            <a:ext cx="7887727" cy="4764187"/>
          </a:xfrm>
          <a:prstGeom prst="rect">
            <a:avLst/>
          </a:prstGeom>
        </p:spPr>
      </p:pic>
      <p:pic>
        <p:nvPicPr>
          <p:cNvPr id="12" name="Graphic 11">
            <a:extLst>
              <a:ext uri="{FF2B5EF4-FFF2-40B4-BE49-F238E27FC236}">
                <a16:creationId xmlns:a16="http://schemas.microsoft.com/office/drawing/2014/main" id="{F8E25981-03CE-C344-94EE-BFC8A843B1D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018276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roduct – Simpl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p:nvPicPr>
        <p:blipFill>
          <a:blip r:embed="rId2"/>
          <a:stretch>
            <a:fillRect/>
          </a:stretch>
        </p:blipFill>
        <p:spPr>
          <a:xfrm>
            <a:off x="2168713" y="1257101"/>
            <a:ext cx="7887727" cy="4764187"/>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716757"/>
            <a:ext cx="3887788" cy="407987"/>
          </a:xfrm>
          <a:prstGeom prst="rect">
            <a:avLst/>
          </a:prstGeom>
        </p:spPr>
        <p:txBody>
          <a:bodyPr anchor="ctr">
            <a:noAutofit/>
          </a:bodyPr>
          <a:lstStyle>
            <a:lvl1pPr marL="0" indent="0" algn="ctr">
              <a:buNone/>
              <a:defRPr sz="2800" b="1" cap="none" spc="0">
                <a:ln w="0"/>
                <a:solidFill>
                  <a:schemeClr val="tx1"/>
                </a:solidFill>
                <a:effectLst/>
              </a:defRPr>
            </a:lvl1pPr>
          </a:lstStyle>
          <a:p>
            <a:pPr lvl="0"/>
            <a:r>
              <a:rPr lang="fi-FI" dirty="0"/>
              <a:t>Enter Viima.</a:t>
            </a:r>
          </a:p>
        </p:txBody>
      </p:sp>
      <p:pic>
        <p:nvPicPr>
          <p:cNvPr id="4" name="Picture 3" descr="A screenshot of a computer&#10;&#10;Description automatically generated">
            <a:extLst>
              <a:ext uri="{FF2B5EF4-FFF2-40B4-BE49-F238E27FC236}">
                <a16:creationId xmlns:a16="http://schemas.microsoft.com/office/drawing/2014/main" id="{2C047042-0637-154F-869F-C6FA1CFC6A29}"/>
              </a:ext>
            </a:extLst>
          </p:cNvPr>
          <p:cNvPicPr>
            <a:picLocks noChangeAspect="1"/>
          </p:cNvPicPr>
          <p:nvPr userDrawn="1"/>
        </p:nvPicPr>
        <p:blipFill>
          <a:blip r:embed="rId2"/>
          <a:stretch>
            <a:fillRect/>
          </a:stretch>
        </p:blipFill>
        <p:spPr>
          <a:xfrm>
            <a:off x="2168713" y="1257101"/>
            <a:ext cx="7887727" cy="4764187"/>
          </a:xfrm>
          <a:prstGeom prst="rect">
            <a:avLst/>
          </a:prstGeom>
        </p:spPr>
      </p:pic>
    </p:spTree>
    <p:extLst>
      <p:ext uri="{BB962C8B-B14F-4D97-AF65-F5344CB8AC3E}">
        <p14:creationId xmlns:p14="http://schemas.microsoft.com/office/powerpoint/2010/main" val="1608125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Key points">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692696"/>
            <a:ext cx="3887788" cy="407987"/>
          </a:xfrm>
          <a:prstGeom prst="rect">
            <a:avLst/>
          </a:prstGeom>
        </p:spPr>
        <p:txBody>
          <a:bodyPr>
            <a:noAutofit/>
          </a:bodyPr>
          <a:lstStyle>
            <a:lvl1pPr marL="0" indent="0" algn="ctr">
              <a:buNone/>
              <a:defRPr sz="2800" b="1" cap="none" spc="0">
                <a:ln w="0"/>
                <a:solidFill>
                  <a:schemeClr val="tx2"/>
                </a:solidFill>
                <a:effectLst/>
              </a:defRPr>
            </a:lvl1pPr>
          </a:lstStyle>
          <a:p>
            <a:pPr lvl="0"/>
            <a:r>
              <a:rPr lang="fi-FI" dirty="0"/>
              <a:t>How </a:t>
            </a:r>
            <a:r>
              <a:rPr lang="fi-FI" dirty="0" err="1"/>
              <a:t>We</a:t>
            </a:r>
            <a:r>
              <a:rPr lang="fi-FI" dirty="0"/>
              <a:t> Can Help</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1415481" y="223529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2" name="Content Placeholder 18">
            <a:extLst>
              <a:ext uri="{FF2B5EF4-FFF2-40B4-BE49-F238E27FC236}">
                <a16:creationId xmlns:a16="http://schemas.microsoft.com/office/drawing/2014/main" id="{56D4E451-1219-D34D-BAFE-93C156EA8C47}"/>
              </a:ext>
            </a:extLst>
          </p:cNvPr>
          <p:cNvSpPr>
            <a:spLocks noGrp="1" noChangeAspect="1"/>
          </p:cNvSpPr>
          <p:nvPr>
            <p:ph sz="quarter" idx="14" hasCustomPrompt="1"/>
          </p:nvPr>
        </p:nvSpPr>
        <p:spPr>
          <a:xfrm>
            <a:off x="4907868" y="2240868"/>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3" name="Content Placeholder 18">
            <a:extLst>
              <a:ext uri="{FF2B5EF4-FFF2-40B4-BE49-F238E27FC236}">
                <a16:creationId xmlns:a16="http://schemas.microsoft.com/office/drawing/2014/main" id="{31F42E0D-8AF9-0A4E-BB9C-BE1FA6590625}"/>
              </a:ext>
            </a:extLst>
          </p:cNvPr>
          <p:cNvSpPr>
            <a:spLocks noGrp="1" noChangeAspect="1"/>
          </p:cNvSpPr>
          <p:nvPr>
            <p:ph sz="quarter" idx="15" hasCustomPrompt="1"/>
          </p:nvPr>
        </p:nvSpPr>
        <p:spPr>
          <a:xfrm>
            <a:off x="8400257" y="224545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7" name="Graphic 6">
            <a:extLst>
              <a:ext uri="{FF2B5EF4-FFF2-40B4-BE49-F238E27FC236}">
                <a16:creationId xmlns:a16="http://schemas.microsoft.com/office/drawing/2014/main" id="{D299830B-1E31-8547-AEFC-0574D14603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993452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Key Points Alternate">
    <p:bg>
      <p:bgPr>
        <a:blipFill dpi="0" rotWithShape="1">
          <a:blip r:embed="rId2">
            <a:extLst>
              <a:ext uri="{BEBA8EAE-BF5A-486C-A8C5-ECC9F3942E4B}">
                <a14:imgProps xmlns:a14="http://schemas.microsoft.com/office/drawing/2010/main">
                  <a14:imgLayer r:embed="rId3">
                    <a14:imgEffect>
                      <a14:brightnessContrast bright="5000" contrast="5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92696"/>
            <a:ext cx="3887788" cy="407987"/>
          </a:xfrm>
          <a:prstGeom prst="rect">
            <a:avLst/>
          </a:prstGeom>
        </p:spPr>
        <p:txBody>
          <a:bodyPr>
            <a:noAutofit/>
          </a:bodyPr>
          <a:lstStyle>
            <a:lvl1pPr marL="0" indent="0" algn="l">
              <a:buNone/>
              <a:defRPr sz="2800" b="1" cap="none" spc="0">
                <a:ln w="0"/>
                <a:solidFill>
                  <a:schemeClr val="accent1"/>
                </a:solidFill>
                <a:effectLst/>
              </a:defRPr>
            </a:lvl1pPr>
          </a:lstStyle>
          <a:p>
            <a:pPr lvl="0"/>
            <a:r>
              <a:rPr lang="fi-FI" dirty="0" err="1"/>
              <a:t>Our</a:t>
            </a:r>
            <a:r>
              <a:rPr lang="fi-FI" dirty="0"/>
              <a:t> Innovation </a:t>
            </a:r>
            <a:r>
              <a:rPr lang="fi-FI" dirty="0" err="1"/>
              <a:t>Tool</a:t>
            </a:r>
            <a:endParaRPr lang="fi-FI" dirty="0"/>
          </a:p>
        </p:txBody>
      </p:sp>
      <p:sp>
        <p:nvSpPr>
          <p:cNvPr id="5" name="Picture Placeholder 4">
            <a:extLst>
              <a:ext uri="{FF2B5EF4-FFF2-40B4-BE49-F238E27FC236}">
                <a16:creationId xmlns:a16="http://schemas.microsoft.com/office/drawing/2014/main" id="{58B7F479-7FE2-1848-B836-53AB82696B95}"/>
              </a:ext>
            </a:extLst>
          </p:cNvPr>
          <p:cNvSpPr>
            <a:spLocks noGrp="1"/>
          </p:cNvSpPr>
          <p:nvPr>
            <p:ph type="pic" sz="quarter" idx="11" hasCustomPrompt="1"/>
          </p:nvPr>
        </p:nvSpPr>
        <p:spPr>
          <a:xfrm>
            <a:off x="4219488" y="2349500"/>
            <a:ext cx="1079500" cy="1079500"/>
          </a:xfrm>
          <a:prstGeom prst="rect">
            <a:avLst/>
          </a:prstGeom>
        </p:spPr>
        <p:txBody>
          <a:bodyPr anchor="ctr"/>
          <a:lstStyle>
            <a:lvl1pPr marL="0" indent="0" algn="ctr">
              <a:buNone/>
              <a:defRPr/>
            </a:lvl1pPr>
          </a:lstStyle>
          <a:p>
            <a:r>
              <a:rPr lang="en-US" dirty="0"/>
              <a:t>Insert icon</a:t>
            </a:r>
          </a:p>
        </p:txBody>
      </p:sp>
      <p:sp>
        <p:nvSpPr>
          <p:cNvPr id="14" name="Picture Placeholder 4">
            <a:extLst>
              <a:ext uri="{FF2B5EF4-FFF2-40B4-BE49-F238E27FC236}">
                <a16:creationId xmlns:a16="http://schemas.microsoft.com/office/drawing/2014/main" id="{52164F7C-4673-AD43-B2B9-670AAAA21221}"/>
              </a:ext>
            </a:extLst>
          </p:cNvPr>
          <p:cNvSpPr>
            <a:spLocks noGrp="1"/>
          </p:cNvSpPr>
          <p:nvPr>
            <p:ph type="pic" sz="quarter" idx="12" hasCustomPrompt="1"/>
          </p:nvPr>
        </p:nvSpPr>
        <p:spPr>
          <a:xfrm>
            <a:off x="6904006" y="2349500"/>
            <a:ext cx="1079500" cy="1079500"/>
          </a:xfrm>
          <a:prstGeom prst="rect">
            <a:avLst/>
          </a:prstGeom>
        </p:spPr>
        <p:txBody>
          <a:bodyPr anchor="ctr"/>
          <a:lstStyle>
            <a:lvl1pPr marL="0" indent="0" algn="ctr">
              <a:buNone/>
              <a:defRPr/>
            </a:lvl1pPr>
          </a:lstStyle>
          <a:p>
            <a:r>
              <a:rPr lang="en-US" dirty="0"/>
              <a:t>Insert icon</a:t>
            </a:r>
          </a:p>
        </p:txBody>
      </p:sp>
      <p:sp>
        <p:nvSpPr>
          <p:cNvPr id="15" name="Picture Placeholder 4">
            <a:extLst>
              <a:ext uri="{FF2B5EF4-FFF2-40B4-BE49-F238E27FC236}">
                <a16:creationId xmlns:a16="http://schemas.microsoft.com/office/drawing/2014/main" id="{B2F37662-19D7-2846-B453-1B942DD6697F}"/>
              </a:ext>
            </a:extLst>
          </p:cNvPr>
          <p:cNvSpPr>
            <a:spLocks noGrp="1"/>
          </p:cNvSpPr>
          <p:nvPr>
            <p:ph type="pic" sz="quarter" idx="13" hasCustomPrompt="1"/>
          </p:nvPr>
        </p:nvSpPr>
        <p:spPr>
          <a:xfrm>
            <a:off x="9588524" y="2349500"/>
            <a:ext cx="1079500" cy="1079500"/>
          </a:xfrm>
          <a:prstGeom prst="rect">
            <a:avLst/>
          </a:prstGeom>
        </p:spPr>
        <p:txBody>
          <a:bodyPr anchor="ctr"/>
          <a:lstStyle>
            <a:lvl1pPr marL="0" indent="0" algn="ctr">
              <a:buNone/>
              <a:defRPr/>
            </a:lvl1pPr>
          </a:lstStyle>
          <a:p>
            <a:r>
              <a:rPr lang="en-US" dirty="0"/>
              <a:t>Insert icon</a:t>
            </a:r>
          </a:p>
        </p:txBody>
      </p:sp>
      <p:sp>
        <p:nvSpPr>
          <p:cNvPr id="16" name="Picture Placeholder 4">
            <a:extLst>
              <a:ext uri="{FF2B5EF4-FFF2-40B4-BE49-F238E27FC236}">
                <a16:creationId xmlns:a16="http://schemas.microsoft.com/office/drawing/2014/main" id="{E45F4152-2BA3-4942-AA7E-31E5D21F89EC}"/>
              </a:ext>
            </a:extLst>
          </p:cNvPr>
          <p:cNvSpPr>
            <a:spLocks noGrp="1"/>
          </p:cNvSpPr>
          <p:nvPr>
            <p:ph type="pic" sz="quarter" idx="14" hasCustomPrompt="1"/>
          </p:nvPr>
        </p:nvSpPr>
        <p:spPr>
          <a:xfrm>
            <a:off x="1534970" y="2349500"/>
            <a:ext cx="1079500" cy="1079500"/>
          </a:xfrm>
          <a:prstGeom prst="rect">
            <a:avLst/>
          </a:prstGeom>
        </p:spPr>
        <p:txBody>
          <a:bodyPr anchor="ctr"/>
          <a:lstStyle>
            <a:lvl1pPr marL="0" indent="0" algn="ctr">
              <a:buNone/>
              <a:defRPr/>
            </a:lvl1pPr>
          </a:lstStyle>
          <a:p>
            <a:r>
              <a:rPr lang="en-US" dirty="0"/>
              <a:t>Insert icon</a:t>
            </a:r>
          </a:p>
        </p:txBody>
      </p:sp>
      <p:sp>
        <p:nvSpPr>
          <p:cNvPr id="8" name="Text Placeholder 7">
            <a:extLst>
              <a:ext uri="{FF2B5EF4-FFF2-40B4-BE49-F238E27FC236}">
                <a16:creationId xmlns:a16="http://schemas.microsoft.com/office/drawing/2014/main" id="{89A43A86-94E1-5043-B364-3E21EE380120}"/>
              </a:ext>
            </a:extLst>
          </p:cNvPr>
          <p:cNvSpPr>
            <a:spLocks noGrp="1"/>
          </p:cNvSpPr>
          <p:nvPr>
            <p:ph type="body" sz="quarter" idx="15" hasCustomPrompt="1"/>
          </p:nvPr>
        </p:nvSpPr>
        <p:spPr>
          <a:xfrm>
            <a:off x="994426"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8" name="Text Placeholder 7">
            <a:extLst>
              <a:ext uri="{FF2B5EF4-FFF2-40B4-BE49-F238E27FC236}">
                <a16:creationId xmlns:a16="http://schemas.microsoft.com/office/drawing/2014/main" id="{A9937176-E7E5-8F47-AE20-9C59695A2091}"/>
              </a:ext>
            </a:extLst>
          </p:cNvPr>
          <p:cNvSpPr>
            <a:spLocks noGrp="1"/>
          </p:cNvSpPr>
          <p:nvPr>
            <p:ph type="body" sz="quarter" idx="17" hasCustomPrompt="1"/>
          </p:nvPr>
        </p:nvSpPr>
        <p:spPr>
          <a:xfrm>
            <a:off x="6363462"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9" name="Text Placeholder 7">
            <a:extLst>
              <a:ext uri="{FF2B5EF4-FFF2-40B4-BE49-F238E27FC236}">
                <a16:creationId xmlns:a16="http://schemas.microsoft.com/office/drawing/2014/main" id="{B6B6112F-73E1-BF4A-AD93-9158197396BF}"/>
              </a:ext>
            </a:extLst>
          </p:cNvPr>
          <p:cNvSpPr>
            <a:spLocks noGrp="1"/>
          </p:cNvSpPr>
          <p:nvPr>
            <p:ph type="body" sz="quarter" idx="18" hasCustomPrompt="1"/>
          </p:nvPr>
        </p:nvSpPr>
        <p:spPr>
          <a:xfrm>
            <a:off x="9047980"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20" name="Text Placeholder 7">
            <a:extLst>
              <a:ext uri="{FF2B5EF4-FFF2-40B4-BE49-F238E27FC236}">
                <a16:creationId xmlns:a16="http://schemas.microsoft.com/office/drawing/2014/main" id="{C7FEFB3C-7477-2540-924E-E56E189F6F57}"/>
              </a:ext>
            </a:extLst>
          </p:cNvPr>
          <p:cNvSpPr>
            <a:spLocks noGrp="1"/>
          </p:cNvSpPr>
          <p:nvPr>
            <p:ph type="body" sz="quarter" idx="19" hasCustomPrompt="1"/>
          </p:nvPr>
        </p:nvSpPr>
        <p:spPr>
          <a:xfrm>
            <a:off x="3678944"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pic>
        <p:nvPicPr>
          <p:cNvPr id="12" name="Graphic 11">
            <a:extLst>
              <a:ext uri="{FF2B5EF4-FFF2-40B4-BE49-F238E27FC236}">
                <a16:creationId xmlns:a16="http://schemas.microsoft.com/office/drawing/2014/main" id="{43FB83C4-4F9C-704B-B92A-12EA91B8148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796757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Use Cases">
    <p:bg>
      <p:bgPr>
        <a:gradFill>
          <a:gsLst>
            <a:gs pos="0">
              <a:schemeClr val="bg1"/>
            </a:gs>
            <a:gs pos="87000">
              <a:srgbClr val="F0F0F0"/>
            </a:gs>
            <a:gs pos="100000">
              <a:srgbClr val="F0F0F0"/>
            </a:gs>
          </a:gsLst>
          <a:lin ang="4800000" scaled="0"/>
        </a:gra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33197" y="408409"/>
            <a:ext cx="3887788" cy="407987"/>
          </a:xfrm>
          <a:prstGeom prst="rect">
            <a:avLst/>
          </a:prstGeom>
        </p:spPr>
        <p:txBody>
          <a:bodyPr>
            <a:noAutofit/>
          </a:bodyPr>
          <a:lstStyle>
            <a:lvl1pPr marL="0" indent="0" algn="ctr">
              <a:buNone/>
              <a:defRPr sz="2800" b="1" cap="none" spc="0">
                <a:ln w="0"/>
                <a:solidFill>
                  <a:schemeClr val="tx1"/>
                </a:solidFill>
                <a:effectLst/>
              </a:defRPr>
            </a:lvl1pPr>
          </a:lstStyle>
          <a:p>
            <a:pPr lvl="0"/>
            <a:r>
              <a:rPr lang="fi-FI" dirty="0" err="1"/>
              <a:t>Use</a:t>
            </a:r>
            <a:r>
              <a:rPr lang="fi-FI" dirty="0"/>
              <a:t> </a:t>
            </a:r>
            <a:r>
              <a:rPr lang="fi-FI" dirty="0" err="1"/>
              <a:t>Cases</a:t>
            </a:r>
            <a:endParaRPr lang="fi-FI" dirty="0"/>
          </a:p>
        </p:txBody>
      </p:sp>
      <p:grpSp>
        <p:nvGrpSpPr>
          <p:cNvPr id="104" name="Group 103">
            <a:extLst>
              <a:ext uri="{FF2B5EF4-FFF2-40B4-BE49-F238E27FC236}">
                <a16:creationId xmlns:a16="http://schemas.microsoft.com/office/drawing/2014/main" id="{61C5CBEB-D11E-8543-AA9B-388CB8C496D2}"/>
              </a:ext>
            </a:extLst>
          </p:cNvPr>
          <p:cNvGrpSpPr>
            <a:grpSpLocks noChangeAspect="1"/>
          </p:cNvGrpSpPr>
          <p:nvPr/>
        </p:nvGrpSpPr>
        <p:grpSpPr>
          <a:xfrm>
            <a:off x="1768325" y="1840976"/>
            <a:ext cx="2088000" cy="2088000"/>
            <a:chOff x="7431634" y="4558804"/>
            <a:chExt cx="1980000" cy="1980000"/>
          </a:xfrm>
        </p:grpSpPr>
        <p:grpSp>
          <p:nvGrpSpPr>
            <p:cNvPr id="78" name="Group 77">
              <a:extLst>
                <a:ext uri="{FF2B5EF4-FFF2-40B4-BE49-F238E27FC236}">
                  <a16:creationId xmlns:a16="http://schemas.microsoft.com/office/drawing/2014/main" id="{3878E678-2D91-D54C-8F3D-D5CEFF4CCAFE}"/>
                </a:ext>
              </a:extLst>
            </p:cNvPr>
            <p:cNvGrpSpPr>
              <a:grpSpLocks noChangeAspect="1"/>
            </p:cNvGrpSpPr>
            <p:nvPr/>
          </p:nvGrpSpPr>
          <p:grpSpPr>
            <a:xfrm>
              <a:off x="7431634" y="4558804"/>
              <a:ext cx="1980000" cy="1980000"/>
              <a:chOff x="4476311" y="947220"/>
              <a:chExt cx="5238750" cy="5238750"/>
            </a:xfrm>
          </p:grpSpPr>
          <p:sp>
            <p:nvSpPr>
              <p:cNvPr id="73" name="Freeform 72">
                <a:extLst>
                  <a:ext uri="{FF2B5EF4-FFF2-40B4-BE49-F238E27FC236}">
                    <a16:creationId xmlns:a16="http://schemas.microsoft.com/office/drawing/2014/main" id="{808DED58-A4FA-1F49-B6EC-B9EC4EC19DAE}"/>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75" name="Freeform 74">
                <a:extLst>
                  <a:ext uri="{FF2B5EF4-FFF2-40B4-BE49-F238E27FC236}">
                    <a16:creationId xmlns:a16="http://schemas.microsoft.com/office/drawing/2014/main" id="{2ACCB937-808E-C54D-AF81-6ED9CA748B96}"/>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a:p>
            </p:txBody>
          </p:sp>
          <p:sp>
            <p:nvSpPr>
              <p:cNvPr id="76" name="Freeform 75">
                <a:extLst>
                  <a:ext uri="{FF2B5EF4-FFF2-40B4-BE49-F238E27FC236}">
                    <a16:creationId xmlns:a16="http://schemas.microsoft.com/office/drawing/2014/main" id="{A3E38AC8-7F44-7949-9E21-5D02B89E1844}"/>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a:p>
            </p:txBody>
          </p:sp>
          <p:sp>
            <p:nvSpPr>
              <p:cNvPr id="77" name="Freeform 76">
                <a:extLst>
                  <a:ext uri="{FF2B5EF4-FFF2-40B4-BE49-F238E27FC236}">
                    <a16:creationId xmlns:a16="http://schemas.microsoft.com/office/drawing/2014/main" id="{003F29EF-1948-2743-ACB3-0C2F85A1E23A}"/>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a:p>
            </p:txBody>
          </p:sp>
        </p:grpSp>
        <p:sp>
          <p:nvSpPr>
            <p:cNvPr id="103" name="TextBox 102">
              <a:extLst>
                <a:ext uri="{FF2B5EF4-FFF2-40B4-BE49-F238E27FC236}">
                  <a16:creationId xmlns:a16="http://schemas.microsoft.com/office/drawing/2014/main" id="{D0AE55BD-0245-5544-B497-CAF196DF67E3}"/>
                </a:ext>
              </a:extLst>
            </p:cNvPr>
            <p:cNvSpPr txBox="1"/>
            <p:nvPr/>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106" name="Group 105">
            <a:extLst>
              <a:ext uri="{FF2B5EF4-FFF2-40B4-BE49-F238E27FC236}">
                <a16:creationId xmlns:a16="http://schemas.microsoft.com/office/drawing/2014/main" id="{89B06DB3-C7C2-6445-B5CE-4598569EF60E}"/>
              </a:ext>
            </a:extLst>
          </p:cNvPr>
          <p:cNvGrpSpPr>
            <a:grpSpLocks noChangeAspect="1"/>
          </p:cNvGrpSpPr>
          <p:nvPr/>
        </p:nvGrpSpPr>
        <p:grpSpPr>
          <a:xfrm>
            <a:off x="8442473" y="1845056"/>
            <a:ext cx="2088000" cy="2088000"/>
            <a:chOff x="7165234" y="2178326"/>
            <a:chExt cx="1980000" cy="1980000"/>
          </a:xfrm>
        </p:grpSpPr>
        <p:grpSp>
          <p:nvGrpSpPr>
            <p:cNvPr id="97" name="Graphic 84">
              <a:extLst>
                <a:ext uri="{FF2B5EF4-FFF2-40B4-BE49-F238E27FC236}">
                  <a16:creationId xmlns:a16="http://schemas.microsoft.com/office/drawing/2014/main" id="{6DA90AF1-9E9C-C243-93EF-5F177100D8E1}"/>
                </a:ext>
              </a:extLst>
            </p:cNvPr>
            <p:cNvGrpSpPr>
              <a:grpSpLocks noChangeAspect="1"/>
            </p:cNvGrpSpPr>
            <p:nvPr/>
          </p:nvGrpSpPr>
          <p:grpSpPr>
            <a:xfrm>
              <a:off x="7165234" y="2178326"/>
              <a:ext cx="1980000" cy="1980000"/>
              <a:chOff x="4491000" y="1824000"/>
              <a:chExt cx="5238750" cy="5238750"/>
            </a:xfrm>
          </p:grpSpPr>
          <p:sp>
            <p:nvSpPr>
              <p:cNvPr id="100" name="Freeform 99">
                <a:extLst>
                  <a:ext uri="{FF2B5EF4-FFF2-40B4-BE49-F238E27FC236}">
                    <a16:creationId xmlns:a16="http://schemas.microsoft.com/office/drawing/2014/main" id="{2823F014-DB7F-9140-AA5D-679742E8B171}"/>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101" name="Freeform 100">
                <a:extLst>
                  <a:ext uri="{FF2B5EF4-FFF2-40B4-BE49-F238E27FC236}">
                    <a16:creationId xmlns:a16="http://schemas.microsoft.com/office/drawing/2014/main" id="{87E3BABD-AD5A-F24B-8DD0-3ED01C07F1F3}"/>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a:p>
            </p:txBody>
          </p:sp>
          <p:sp>
            <p:nvSpPr>
              <p:cNvPr id="102" name="Freeform 101">
                <a:extLst>
                  <a:ext uri="{FF2B5EF4-FFF2-40B4-BE49-F238E27FC236}">
                    <a16:creationId xmlns:a16="http://schemas.microsoft.com/office/drawing/2014/main" id="{42E8167F-401B-2C44-AD27-6ACA12FFDA84}"/>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grpSp>
        <p:sp>
          <p:nvSpPr>
            <p:cNvPr id="105" name="TextBox 104">
              <a:extLst>
                <a:ext uri="{FF2B5EF4-FFF2-40B4-BE49-F238E27FC236}">
                  <a16:creationId xmlns:a16="http://schemas.microsoft.com/office/drawing/2014/main" id="{56BDD7F6-BC15-BC48-8560-19C3AD315AC9}"/>
                </a:ext>
              </a:extLst>
            </p:cNvPr>
            <p:cNvSpPr txBox="1"/>
            <p:nvPr/>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108" name="Group 107">
            <a:extLst>
              <a:ext uri="{FF2B5EF4-FFF2-40B4-BE49-F238E27FC236}">
                <a16:creationId xmlns:a16="http://schemas.microsoft.com/office/drawing/2014/main" id="{0E109FD9-A5E1-6841-88B6-87AC8D266F91}"/>
              </a:ext>
            </a:extLst>
          </p:cNvPr>
          <p:cNvGrpSpPr>
            <a:grpSpLocks noChangeAspect="1"/>
          </p:cNvGrpSpPr>
          <p:nvPr/>
        </p:nvGrpSpPr>
        <p:grpSpPr>
          <a:xfrm>
            <a:off x="1768325" y="4437344"/>
            <a:ext cx="2088000" cy="2088000"/>
            <a:chOff x="6771561" y="1694377"/>
            <a:chExt cx="1980000" cy="1980000"/>
          </a:xfrm>
        </p:grpSpPr>
        <p:grpSp>
          <p:nvGrpSpPr>
            <p:cNvPr id="86" name="Graphic 80">
              <a:extLst>
                <a:ext uri="{FF2B5EF4-FFF2-40B4-BE49-F238E27FC236}">
                  <a16:creationId xmlns:a16="http://schemas.microsoft.com/office/drawing/2014/main" id="{EFB8E618-16C0-164A-8769-73CEA348910E}"/>
                </a:ext>
              </a:extLst>
            </p:cNvPr>
            <p:cNvGrpSpPr>
              <a:grpSpLocks noChangeAspect="1"/>
            </p:cNvGrpSpPr>
            <p:nvPr/>
          </p:nvGrpSpPr>
          <p:grpSpPr>
            <a:xfrm>
              <a:off x="6771561" y="1694377"/>
              <a:ext cx="1980000" cy="1980000"/>
              <a:chOff x="3591949" y="1360945"/>
              <a:chExt cx="5238750" cy="5238750"/>
            </a:xfrm>
          </p:grpSpPr>
          <p:sp>
            <p:nvSpPr>
              <p:cNvPr id="89" name="Freeform 88">
                <a:extLst>
                  <a:ext uri="{FF2B5EF4-FFF2-40B4-BE49-F238E27FC236}">
                    <a16:creationId xmlns:a16="http://schemas.microsoft.com/office/drawing/2014/main" id="{A56B640E-E8CB-DD4C-90D3-5C4902E16A36}"/>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90" name="Freeform 89">
                <a:extLst>
                  <a:ext uri="{FF2B5EF4-FFF2-40B4-BE49-F238E27FC236}">
                    <a16:creationId xmlns:a16="http://schemas.microsoft.com/office/drawing/2014/main" id="{7C5AA0FE-5D53-BF4D-B2F7-967979B9A79C}"/>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7" name="TextBox 106">
              <a:extLst>
                <a:ext uri="{FF2B5EF4-FFF2-40B4-BE49-F238E27FC236}">
                  <a16:creationId xmlns:a16="http://schemas.microsoft.com/office/drawing/2014/main" id="{A9CE2742-BA89-D94D-BEAE-974170248838}"/>
                </a:ext>
              </a:extLst>
            </p:cNvPr>
            <p:cNvSpPr txBox="1"/>
            <p:nvPr/>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110" name="Group 109">
            <a:extLst>
              <a:ext uri="{FF2B5EF4-FFF2-40B4-BE49-F238E27FC236}">
                <a16:creationId xmlns:a16="http://schemas.microsoft.com/office/drawing/2014/main" id="{6D4BB94E-E674-C547-AF80-37E79C608402}"/>
              </a:ext>
            </a:extLst>
          </p:cNvPr>
          <p:cNvGrpSpPr>
            <a:grpSpLocks noChangeAspect="1"/>
          </p:cNvGrpSpPr>
          <p:nvPr/>
        </p:nvGrpSpPr>
        <p:grpSpPr>
          <a:xfrm>
            <a:off x="8442473" y="4437344"/>
            <a:ext cx="2088000" cy="2088000"/>
            <a:chOff x="5131514" y="4412654"/>
            <a:chExt cx="1980000" cy="1980000"/>
          </a:xfrm>
        </p:grpSpPr>
        <p:grpSp>
          <p:nvGrpSpPr>
            <p:cNvPr id="36" name="Graphic 34">
              <a:extLst>
                <a:ext uri="{FF2B5EF4-FFF2-40B4-BE49-F238E27FC236}">
                  <a16:creationId xmlns:a16="http://schemas.microsoft.com/office/drawing/2014/main" id="{51C3066F-BAF9-6E4C-8DF9-62845DED0E0F}"/>
                </a:ext>
              </a:extLst>
            </p:cNvPr>
            <p:cNvGrpSpPr>
              <a:grpSpLocks noChangeAspect="1"/>
            </p:cNvGrpSpPr>
            <p:nvPr/>
          </p:nvGrpSpPr>
          <p:grpSpPr>
            <a:xfrm>
              <a:off x="5131514" y="4412654"/>
              <a:ext cx="1980000" cy="1980000"/>
              <a:chOff x="5091000" y="2424000"/>
              <a:chExt cx="5238750" cy="5238750"/>
            </a:xfrm>
          </p:grpSpPr>
          <p:sp>
            <p:nvSpPr>
              <p:cNvPr id="39" name="Freeform 38">
                <a:extLst>
                  <a:ext uri="{FF2B5EF4-FFF2-40B4-BE49-F238E27FC236}">
                    <a16:creationId xmlns:a16="http://schemas.microsoft.com/office/drawing/2014/main" id="{2C5531DF-9FEB-9341-82AD-1F795DBD6581}"/>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0" name="Freeform 39">
                <a:extLst>
                  <a:ext uri="{FF2B5EF4-FFF2-40B4-BE49-F238E27FC236}">
                    <a16:creationId xmlns:a16="http://schemas.microsoft.com/office/drawing/2014/main" id="{0318C9D6-6B8C-0541-A080-25E378924640}"/>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1" name="Freeform 40">
                <a:extLst>
                  <a:ext uri="{FF2B5EF4-FFF2-40B4-BE49-F238E27FC236}">
                    <a16:creationId xmlns:a16="http://schemas.microsoft.com/office/drawing/2014/main" id="{12DDAA7D-4F8B-A542-AE77-F535592A3D4E}"/>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09" name="TextBox 108">
              <a:extLst>
                <a:ext uri="{FF2B5EF4-FFF2-40B4-BE49-F238E27FC236}">
                  <a16:creationId xmlns:a16="http://schemas.microsoft.com/office/drawing/2014/main" id="{85324F42-F81F-CB47-B476-A5B9AC61B14F}"/>
                </a:ext>
              </a:extLst>
            </p:cNvPr>
            <p:cNvSpPr txBox="1"/>
            <p:nvPr/>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112" name="Group 111">
            <a:extLst>
              <a:ext uri="{FF2B5EF4-FFF2-40B4-BE49-F238E27FC236}">
                <a16:creationId xmlns:a16="http://schemas.microsoft.com/office/drawing/2014/main" id="{3D7E657C-C63B-0748-A43C-1BBD6A5C312E}"/>
              </a:ext>
            </a:extLst>
          </p:cNvPr>
          <p:cNvGrpSpPr>
            <a:grpSpLocks noChangeAspect="1"/>
          </p:cNvGrpSpPr>
          <p:nvPr/>
        </p:nvGrpSpPr>
        <p:grpSpPr>
          <a:xfrm>
            <a:off x="5051998" y="4414523"/>
            <a:ext cx="2088000" cy="2088000"/>
            <a:chOff x="2859661" y="4250474"/>
            <a:chExt cx="1980000" cy="1980000"/>
          </a:xfrm>
        </p:grpSpPr>
        <p:grpSp>
          <p:nvGrpSpPr>
            <p:cNvPr id="42" name="Graphic 32">
              <a:extLst>
                <a:ext uri="{FF2B5EF4-FFF2-40B4-BE49-F238E27FC236}">
                  <a16:creationId xmlns:a16="http://schemas.microsoft.com/office/drawing/2014/main" id="{3B40A0E3-A9DE-414B-85CE-2AFADD3EF9CF}"/>
                </a:ext>
              </a:extLst>
            </p:cNvPr>
            <p:cNvGrpSpPr>
              <a:grpSpLocks noChangeAspect="1"/>
            </p:cNvGrpSpPr>
            <p:nvPr/>
          </p:nvGrpSpPr>
          <p:grpSpPr>
            <a:xfrm>
              <a:off x="2859661" y="4250474"/>
              <a:ext cx="1980000" cy="1980000"/>
              <a:chOff x="4941000" y="2274000"/>
              <a:chExt cx="5238750" cy="5238750"/>
            </a:xfrm>
          </p:grpSpPr>
          <p:sp>
            <p:nvSpPr>
              <p:cNvPr id="45" name="Freeform 44">
                <a:extLst>
                  <a:ext uri="{FF2B5EF4-FFF2-40B4-BE49-F238E27FC236}">
                    <a16:creationId xmlns:a16="http://schemas.microsoft.com/office/drawing/2014/main" id="{F1F25974-CCCD-0245-9999-C36405BD6949}"/>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6" name="Freeform 45">
                <a:extLst>
                  <a:ext uri="{FF2B5EF4-FFF2-40B4-BE49-F238E27FC236}">
                    <a16:creationId xmlns:a16="http://schemas.microsoft.com/office/drawing/2014/main" id="{B34B813B-88C5-D346-9FC9-0C250E5AA9C6}"/>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7" name="Freeform 46">
                <a:extLst>
                  <a:ext uri="{FF2B5EF4-FFF2-40B4-BE49-F238E27FC236}">
                    <a16:creationId xmlns:a16="http://schemas.microsoft.com/office/drawing/2014/main" id="{01628DD4-A2BD-8A42-BB87-FE095D3D26BE}"/>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11" name="TextBox 110">
              <a:extLst>
                <a:ext uri="{FF2B5EF4-FFF2-40B4-BE49-F238E27FC236}">
                  <a16:creationId xmlns:a16="http://schemas.microsoft.com/office/drawing/2014/main" id="{2B53E398-8ACD-F641-8052-1B76E017B988}"/>
                </a:ext>
              </a:extLst>
            </p:cNvPr>
            <p:cNvSpPr txBox="1"/>
            <p:nvPr/>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114" name="Group 113">
            <a:extLst>
              <a:ext uri="{FF2B5EF4-FFF2-40B4-BE49-F238E27FC236}">
                <a16:creationId xmlns:a16="http://schemas.microsoft.com/office/drawing/2014/main" id="{7E2F403F-EF70-1345-8D65-6DE9CF836FB3}"/>
              </a:ext>
            </a:extLst>
          </p:cNvPr>
          <p:cNvGrpSpPr>
            <a:grpSpLocks noChangeAspect="1"/>
          </p:cNvGrpSpPr>
          <p:nvPr/>
        </p:nvGrpSpPr>
        <p:grpSpPr>
          <a:xfrm>
            <a:off x="5050372" y="1840976"/>
            <a:ext cx="2088000" cy="2088000"/>
            <a:chOff x="2926447" y="2002258"/>
            <a:chExt cx="1980000" cy="1980000"/>
          </a:xfrm>
        </p:grpSpPr>
        <p:grpSp>
          <p:nvGrpSpPr>
            <p:cNvPr id="91" name="Graphic 82">
              <a:extLst>
                <a:ext uri="{FF2B5EF4-FFF2-40B4-BE49-F238E27FC236}">
                  <a16:creationId xmlns:a16="http://schemas.microsoft.com/office/drawing/2014/main" id="{B9311E66-388C-D34F-9658-C4D58F3D7022}"/>
                </a:ext>
              </a:extLst>
            </p:cNvPr>
            <p:cNvGrpSpPr>
              <a:grpSpLocks noChangeAspect="1"/>
            </p:cNvGrpSpPr>
            <p:nvPr/>
          </p:nvGrpSpPr>
          <p:grpSpPr>
            <a:xfrm>
              <a:off x="2926447" y="2002258"/>
              <a:ext cx="1980000" cy="1980000"/>
              <a:chOff x="4341000" y="1674000"/>
              <a:chExt cx="5238750" cy="5238750"/>
            </a:xfrm>
          </p:grpSpPr>
          <p:sp>
            <p:nvSpPr>
              <p:cNvPr id="94" name="Freeform 93">
                <a:extLst>
                  <a:ext uri="{FF2B5EF4-FFF2-40B4-BE49-F238E27FC236}">
                    <a16:creationId xmlns:a16="http://schemas.microsoft.com/office/drawing/2014/main" id="{DFEF3707-279C-5C4B-9386-D4784C78C15B}"/>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95" name="Freeform 94">
                <a:extLst>
                  <a:ext uri="{FF2B5EF4-FFF2-40B4-BE49-F238E27FC236}">
                    <a16:creationId xmlns:a16="http://schemas.microsoft.com/office/drawing/2014/main" id="{D45307F2-A622-FB4F-8DE2-70A5CFA8DC6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sp>
            <p:nvSpPr>
              <p:cNvPr id="96" name="Freeform 95">
                <a:extLst>
                  <a:ext uri="{FF2B5EF4-FFF2-40B4-BE49-F238E27FC236}">
                    <a16:creationId xmlns:a16="http://schemas.microsoft.com/office/drawing/2014/main" id="{11855195-CF7E-734C-B168-A96230FE2EDC}"/>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113" name="TextBox 112">
              <a:extLst>
                <a:ext uri="{FF2B5EF4-FFF2-40B4-BE49-F238E27FC236}">
                  <a16:creationId xmlns:a16="http://schemas.microsoft.com/office/drawing/2014/main" id="{5597E1D4-E40E-0E4F-85EB-992C301993EC}"/>
                </a:ext>
              </a:extLst>
            </p:cNvPr>
            <p:cNvSpPr txBox="1"/>
            <p:nvPr/>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116" name="Content Placeholder 115">
            <a:extLst>
              <a:ext uri="{FF2B5EF4-FFF2-40B4-BE49-F238E27FC236}">
                <a16:creationId xmlns:a16="http://schemas.microsoft.com/office/drawing/2014/main" id="{588C6F7C-47B7-984B-A5A5-1F7B6CCCB659}"/>
              </a:ext>
            </a:extLst>
          </p:cNvPr>
          <p:cNvSpPr>
            <a:spLocks noGrp="1"/>
          </p:cNvSpPr>
          <p:nvPr>
            <p:ph sz="quarter" idx="11" hasCustomPrompt="1"/>
          </p:nvPr>
        </p:nvSpPr>
        <p:spPr>
          <a:xfrm>
            <a:off x="3076783" y="947077"/>
            <a:ext cx="6049019" cy="249675"/>
          </a:xfrm>
          <a:prstGeom prst="rect">
            <a:avLst/>
          </a:prstGeom>
        </p:spPr>
        <p:txBody>
          <a:bodyPr anchor="ctr">
            <a:noAutofit/>
          </a:bodyPr>
          <a:lstStyle>
            <a:lvl1pPr marL="0" indent="0" algn="ctr">
              <a:lnSpc>
                <a:spcPct val="100000"/>
              </a:lnSpc>
              <a:buNone/>
              <a:defRPr sz="1600" b="0">
                <a:solidFill>
                  <a:schemeClr val="tx2"/>
                </a:solidFill>
              </a:defRPr>
            </a:lvl1pPr>
          </a:lstStyle>
          <a:p>
            <a:pPr lvl="0"/>
            <a:r>
              <a:rPr lang="en-US" dirty="0"/>
              <a:t>Viima can help drive innovation for you in many ways:</a:t>
            </a:r>
          </a:p>
        </p:txBody>
      </p:sp>
      <p:grpSp>
        <p:nvGrpSpPr>
          <p:cNvPr id="43" name="Group 42">
            <a:extLst>
              <a:ext uri="{FF2B5EF4-FFF2-40B4-BE49-F238E27FC236}">
                <a16:creationId xmlns:a16="http://schemas.microsoft.com/office/drawing/2014/main" id="{CA15E587-A6E8-0D4B-BD63-769970E9A0AE}"/>
              </a:ext>
            </a:extLst>
          </p:cNvPr>
          <p:cNvGrpSpPr>
            <a:grpSpLocks noChangeAspect="1"/>
          </p:cNvGrpSpPr>
          <p:nvPr userDrawn="1"/>
        </p:nvGrpSpPr>
        <p:grpSpPr>
          <a:xfrm>
            <a:off x="1768325" y="1840976"/>
            <a:ext cx="2088000" cy="2088000"/>
            <a:chOff x="7431634" y="4558804"/>
            <a:chExt cx="1980000" cy="1980000"/>
          </a:xfrm>
        </p:grpSpPr>
        <p:grpSp>
          <p:nvGrpSpPr>
            <p:cNvPr id="44" name="Group 43">
              <a:extLst>
                <a:ext uri="{FF2B5EF4-FFF2-40B4-BE49-F238E27FC236}">
                  <a16:creationId xmlns:a16="http://schemas.microsoft.com/office/drawing/2014/main" id="{2ECAB965-DF77-1141-AC76-95C4255F3421}"/>
                </a:ext>
              </a:extLst>
            </p:cNvPr>
            <p:cNvGrpSpPr>
              <a:grpSpLocks noChangeAspect="1"/>
            </p:cNvGrpSpPr>
            <p:nvPr userDrawn="1"/>
          </p:nvGrpSpPr>
          <p:grpSpPr>
            <a:xfrm>
              <a:off x="7431634" y="4558804"/>
              <a:ext cx="1980000" cy="1980000"/>
              <a:chOff x="4476311" y="947220"/>
              <a:chExt cx="5238750" cy="5238750"/>
            </a:xfrm>
          </p:grpSpPr>
          <p:sp>
            <p:nvSpPr>
              <p:cNvPr id="49" name="Freeform 48">
                <a:extLst>
                  <a:ext uri="{FF2B5EF4-FFF2-40B4-BE49-F238E27FC236}">
                    <a16:creationId xmlns:a16="http://schemas.microsoft.com/office/drawing/2014/main" id="{847EF7A3-BCA0-CA43-9AB9-5BB8499379FA}"/>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50" name="Freeform 49">
                <a:extLst>
                  <a:ext uri="{FF2B5EF4-FFF2-40B4-BE49-F238E27FC236}">
                    <a16:creationId xmlns:a16="http://schemas.microsoft.com/office/drawing/2014/main" id="{A3C084CA-7EEA-2546-8F4B-C0E8F202E8E1}"/>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a:p>
            </p:txBody>
          </p:sp>
          <p:sp>
            <p:nvSpPr>
              <p:cNvPr id="51" name="Freeform 50">
                <a:extLst>
                  <a:ext uri="{FF2B5EF4-FFF2-40B4-BE49-F238E27FC236}">
                    <a16:creationId xmlns:a16="http://schemas.microsoft.com/office/drawing/2014/main" id="{5968171A-C59E-1C49-8560-1A6FD1D6C06E}"/>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a:p>
            </p:txBody>
          </p:sp>
          <p:sp>
            <p:nvSpPr>
              <p:cNvPr id="52" name="Freeform 51">
                <a:extLst>
                  <a:ext uri="{FF2B5EF4-FFF2-40B4-BE49-F238E27FC236}">
                    <a16:creationId xmlns:a16="http://schemas.microsoft.com/office/drawing/2014/main" id="{6642D661-4243-294A-B6EA-D27691C053EF}"/>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a:p>
            </p:txBody>
          </p:sp>
        </p:grpSp>
        <p:sp>
          <p:nvSpPr>
            <p:cNvPr id="48" name="TextBox 47">
              <a:extLst>
                <a:ext uri="{FF2B5EF4-FFF2-40B4-BE49-F238E27FC236}">
                  <a16:creationId xmlns:a16="http://schemas.microsoft.com/office/drawing/2014/main" id="{224A942F-579E-C042-AAD6-0FC565B73A07}"/>
                </a:ext>
              </a:extLst>
            </p:cNvPr>
            <p:cNvSpPr txBox="1"/>
            <p:nvPr userDrawn="1"/>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53" name="Group 52">
            <a:extLst>
              <a:ext uri="{FF2B5EF4-FFF2-40B4-BE49-F238E27FC236}">
                <a16:creationId xmlns:a16="http://schemas.microsoft.com/office/drawing/2014/main" id="{D03FF94E-8B12-6F4A-90C0-A7ABE7EC5CC5}"/>
              </a:ext>
            </a:extLst>
          </p:cNvPr>
          <p:cNvGrpSpPr>
            <a:grpSpLocks noChangeAspect="1"/>
          </p:cNvGrpSpPr>
          <p:nvPr userDrawn="1"/>
        </p:nvGrpSpPr>
        <p:grpSpPr>
          <a:xfrm>
            <a:off x="8442473" y="1845056"/>
            <a:ext cx="2088000" cy="2088000"/>
            <a:chOff x="7165234" y="2178326"/>
            <a:chExt cx="1980000" cy="1980000"/>
          </a:xfrm>
        </p:grpSpPr>
        <p:grpSp>
          <p:nvGrpSpPr>
            <p:cNvPr id="54" name="Graphic 84">
              <a:extLst>
                <a:ext uri="{FF2B5EF4-FFF2-40B4-BE49-F238E27FC236}">
                  <a16:creationId xmlns:a16="http://schemas.microsoft.com/office/drawing/2014/main" id="{9DF0069D-9FAA-B441-9775-D967448DEBBF}"/>
                </a:ext>
              </a:extLst>
            </p:cNvPr>
            <p:cNvGrpSpPr>
              <a:grpSpLocks noChangeAspect="1"/>
            </p:cNvGrpSpPr>
            <p:nvPr/>
          </p:nvGrpSpPr>
          <p:grpSpPr>
            <a:xfrm>
              <a:off x="7165234" y="2178326"/>
              <a:ext cx="1980000" cy="1980000"/>
              <a:chOff x="4491000" y="1824000"/>
              <a:chExt cx="5238750" cy="5238750"/>
            </a:xfrm>
          </p:grpSpPr>
          <p:sp>
            <p:nvSpPr>
              <p:cNvPr id="56" name="Freeform 55">
                <a:extLst>
                  <a:ext uri="{FF2B5EF4-FFF2-40B4-BE49-F238E27FC236}">
                    <a16:creationId xmlns:a16="http://schemas.microsoft.com/office/drawing/2014/main" id="{F33ED1B4-D377-8444-ADD2-37AEF6DB4D56}"/>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57" name="Freeform 56">
                <a:extLst>
                  <a:ext uri="{FF2B5EF4-FFF2-40B4-BE49-F238E27FC236}">
                    <a16:creationId xmlns:a16="http://schemas.microsoft.com/office/drawing/2014/main" id="{F4C461CF-1552-744E-B254-8A4C374BAA09}"/>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a:p>
            </p:txBody>
          </p:sp>
          <p:sp>
            <p:nvSpPr>
              <p:cNvPr id="58" name="Freeform 57">
                <a:extLst>
                  <a:ext uri="{FF2B5EF4-FFF2-40B4-BE49-F238E27FC236}">
                    <a16:creationId xmlns:a16="http://schemas.microsoft.com/office/drawing/2014/main" id="{38AE3E2B-C924-9745-8DAD-63A9BEFD7A46}"/>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grpSp>
        <p:sp>
          <p:nvSpPr>
            <p:cNvPr id="55" name="TextBox 54">
              <a:extLst>
                <a:ext uri="{FF2B5EF4-FFF2-40B4-BE49-F238E27FC236}">
                  <a16:creationId xmlns:a16="http://schemas.microsoft.com/office/drawing/2014/main" id="{9D2FD65A-64B7-074A-9F08-FFA9D28589D4}"/>
                </a:ext>
              </a:extLst>
            </p:cNvPr>
            <p:cNvSpPr txBox="1"/>
            <p:nvPr userDrawn="1"/>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59" name="Group 58">
            <a:extLst>
              <a:ext uri="{FF2B5EF4-FFF2-40B4-BE49-F238E27FC236}">
                <a16:creationId xmlns:a16="http://schemas.microsoft.com/office/drawing/2014/main" id="{ACCCE633-C7EB-D44E-8EBC-4DBFE2CD11EA}"/>
              </a:ext>
            </a:extLst>
          </p:cNvPr>
          <p:cNvGrpSpPr>
            <a:grpSpLocks noChangeAspect="1"/>
          </p:cNvGrpSpPr>
          <p:nvPr userDrawn="1"/>
        </p:nvGrpSpPr>
        <p:grpSpPr>
          <a:xfrm>
            <a:off x="1768325" y="4437344"/>
            <a:ext cx="2088000" cy="2088000"/>
            <a:chOff x="6771561" y="1694377"/>
            <a:chExt cx="1980000" cy="1980000"/>
          </a:xfrm>
        </p:grpSpPr>
        <p:grpSp>
          <p:nvGrpSpPr>
            <p:cNvPr id="60" name="Graphic 80">
              <a:extLst>
                <a:ext uri="{FF2B5EF4-FFF2-40B4-BE49-F238E27FC236}">
                  <a16:creationId xmlns:a16="http://schemas.microsoft.com/office/drawing/2014/main" id="{6BA85319-4B50-094F-9A57-C0EB573E8ED0}"/>
                </a:ext>
              </a:extLst>
            </p:cNvPr>
            <p:cNvGrpSpPr>
              <a:grpSpLocks noChangeAspect="1"/>
            </p:cNvGrpSpPr>
            <p:nvPr/>
          </p:nvGrpSpPr>
          <p:grpSpPr>
            <a:xfrm>
              <a:off x="6771561" y="1694377"/>
              <a:ext cx="1980000" cy="1980000"/>
              <a:chOff x="3591949" y="1360945"/>
              <a:chExt cx="5238750" cy="5238750"/>
            </a:xfrm>
          </p:grpSpPr>
          <p:sp>
            <p:nvSpPr>
              <p:cNvPr id="62" name="Freeform 61">
                <a:extLst>
                  <a:ext uri="{FF2B5EF4-FFF2-40B4-BE49-F238E27FC236}">
                    <a16:creationId xmlns:a16="http://schemas.microsoft.com/office/drawing/2014/main" id="{D4A441C6-D9F5-CF43-AAF0-72ABCD090EB7}"/>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63" name="Freeform 62">
                <a:extLst>
                  <a:ext uri="{FF2B5EF4-FFF2-40B4-BE49-F238E27FC236}">
                    <a16:creationId xmlns:a16="http://schemas.microsoft.com/office/drawing/2014/main" id="{5101E38F-6515-B641-A934-279A294EB045}"/>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61" name="TextBox 60">
              <a:extLst>
                <a:ext uri="{FF2B5EF4-FFF2-40B4-BE49-F238E27FC236}">
                  <a16:creationId xmlns:a16="http://schemas.microsoft.com/office/drawing/2014/main" id="{61DE7189-A962-5A4E-A2A9-A5EF5CEAE2DD}"/>
                </a:ext>
              </a:extLst>
            </p:cNvPr>
            <p:cNvSpPr txBox="1"/>
            <p:nvPr userDrawn="1"/>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64" name="Group 63">
            <a:extLst>
              <a:ext uri="{FF2B5EF4-FFF2-40B4-BE49-F238E27FC236}">
                <a16:creationId xmlns:a16="http://schemas.microsoft.com/office/drawing/2014/main" id="{B1640546-6FED-0C44-8D3F-7AFB0454451D}"/>
              </a:ext>
            </a:extLst>
          </p:cNvPr>
          <p:cNvGrpSpPr>
            <a:grpSpLocks noChangeAspect="1"/>
          </p:cNvGrpSpPr>
          <p:nvPr userDrawn="1"/>
        </p:nvGrpSpPr>
        <p:grpSpPr>
          <a:xfrm>
            <a:off x="8442473" y="4437344"/>
            <a:ext cx="2088000" cy="2088000"/>
            <a:chOff x="5131514" y="4412654"/>
            <a:chExt cx="1980000" cy="1980000"/>
          </a:xfrm>
        </p:grpSpPr>
        <p:grpSp>
          <p:nvGrpSpPr>
            <p:cNvPr id="65" name="Graphic 34">
              <a:extLst>
                <a:ext uri="{FF2B5EF4-FFF2-40B4-BE49-F238E27FC236}">
                  <a16:creationId xmlns:a16="http://schemas.microsoft.com/office/drawing/2014/main" id="{051B5CF4-4CFA-9740-A3C6-CA079995B76C}"/>
                </a:ext>
              </a:extLst>
            </p:cNvPr>
            <p:cNvGrpSpPr>
              <a:grpSpLocks noChangeAspect="1"/>
            </p:cNvGrpSpPr>
            <p:nvPr/>
          </p:nvGrpSpPr>
          <p:grpSpPr>
            <a:xfrm>
              <a:off x="5131514" y="4412654"/>
              <a:ext cx="1980000" cy="1980000"/>
              <a:chOff x="5091000" y="2424000"/>
              <a:chExt cx="5238750" cy="5238750"/>
            </a:xfrm>
          </p:grpSpPr>
          <p:sp>
            <p:nvSpPr>
              <p:cNvPr id="67" name="Freeform 66">
                <a:extLst>
                  <a:ext uri="{FF2B5EF4-FFF2-40B4-BE49-F238E27FC236}">
                    <a16:creationId xmlns:a16="http://schemas.microsoft.com/office/drawing/2014/main" id="{4B0C5A59-7514-914A-A55A-C2E52168F0A8}"/>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68" name="Freeform 67">
                <a:extLst>
                  <a:ext uri="{FF2B5EF4-FFF2-40B4-BE49-F238E27FC236}">
                    <a16:creationId xmlns:a16="http://schemas.microsoft.com/office/drawing/2014/main" id="{B0E48575-D86E-7C42-9EDD-614B18C4D527}"/>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69" name="Freeform 68">
                <a:extLst>
                  <a:ext uri="{FF2B5EF4-FFF2-40B4-BE49-F238E27FC236}">
                    <a16:creationId xmlns:a16="http://schemas.microsoft.com/office/drawing/2014/main" id="{FB75A8B5-88F0-2F4C-A4A8-A52C4CD59337}"/>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66" name="TextBox 65">
              <a:extLst>
                <a:ext uri="{FF2B5EF4-FFF2-40B4-BE49-F238E27FC236}">
                  <a16:creationId xmlns:a16="http://schemas.microsoft.com/office/drawing/2014/main" id="{37CCBD59-BA58-F846-83E8-3366674F7C6D}"/>
                </a:ext>
              </a:extLst>
            </p:cNvPr>
            <p:cNvSpPr txBox="1"/>
            <p:nvPr userDrawn="1"/>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70" name="Group 69">
            <a:extLst>
              <a:ext uri="{FF2B5EF4-FFF2-40B4-BE49-F238E27FC236}">
                <a16:creationId xmlns:a16="http://schemas.microsoft.com/office/drawing/2014/main" id="{49055ACD-74AA-BF42-8617-FBABCF696D92}"/>
              </a:ext>
            </a:extLst>
          </p:cNvPr>
          <p:cNvGrpSpPr>
            <a:grpSpLocks noChangeAspect="1"/>
          </p:cNvGrpSpPr>
          <p:nvPr userDrawn="1"/>
        </p:nvGrpSpPr>
        <p:grpSpPr>
          <a:xfrm>
            <a:off x="5051998" y="4414523"/>
            <a:ext cx="2088000" cy="2088000"/>
            <a:chOff x="2859661" y="4250474"/>
            <a:chExt cx="1980000" cy="1980000"/>
          </a:xfrm>
        </p:grpSpPr>
        <p:grpSp>
          <p:nvGrpSpPr>
            <p:cNvPr id="71" name="Graphic 32">
              <a:extLst>
                <a:ext uri="{FF2B5EF4-FFF2-40B4-BE49-F238E27FC236}">
                  <a16:creationId xmlns:a16="http://schemas.microsoft.com/office/drawing/2014/main" id="{5B812E0F-DBDB-D34D-9841-F86832A70614}"/>
                </a:ext>
              </a:extLst>
            </p:cNvPr>
            <p:cNvGrpSpPr>
              <a:grpSpLocks noChangeAspect="1"/>
            </p:cNvGrpSpPr>
            <p:nvPr/>
          </p:nvGrpSpPr>
          <p:grpSpPr>
            <a:xfrm>
              <a:off x="2859661" y="4250474"/>
              <a:ext cx="1980000" cy="1980000"/>
              <a:chOff x="4941000" y="2274000"/>
              <a:chExt cx="5238750" cy="5238750"/>
            </a:xfrm>
          </p:grpSpPr>
          <p:sp>
            <p:nvSpPr>
              <p:cNvPr id="74" name="Freeform 73">
                <a:extLst>
                  <a:ext uri="{FF2B5EF4-FFF2-40B4-BE49-F238E27FC236}">
                    <a16:creationId xmlns:a16="http://schemas.microsoft.com/office/drawing/2014/main" id="{1A602A73-7EE0-E542-87A0-313ABA73FCFD}"/>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79" name="Freeform 78">
                <a:extLst>
                  <a:ext uri="{FF2B5EF4-FFF2-40B4-BE49-F238E27FC236}">
                    <a16:creationId xmlns:a16="http://schemas.microsoft.com/office/drawing/2014/main" id="{7D6344EB-3E04-DB45-905B-C8F7FFEF4C12}"/>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80" name="Freeform 79">
                <a:extLst>
                  <a:ext uri="{FF2B5EF4-FFF2-40B4-BE49-F238E27FC236}">
                    <a16:creationId xmlns:a16="http://schemas.microsoft.com/office/drawing/2014/main" id="{FBB1784C-E820-CF4F-B383-44C6FE225519}"/>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72" name="TextBox 71">
              <a:extLst>
                <a:ext uri="{FF2B5EF4-FFF2-40B4-BE49-F238E27FC236}">
                  <a16:creationId xmlns:a16="http://schemas.microsoft.com/office/drawing/2014/main" id="{75C0A094-D7DD-3646-B95C-C5BF0B91D151}"/>
                </a:ext>
              </a:extLst>
            </p:cNvPr>
            <p:cNvSpPr txBox="1"/>
            <p:nvPr userDrawn="1"/>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81" name="Group 80">
            <a:extLst>
              <a:ext uri="{FF2B5EF4-FFF2-40B4-BE49-F238E27FC236}">
                <a16:creationId xmlns:a16="http://schemas.microsoft.com/office/drawing/2014/main" id="{6E2EB2AA-19A5-A34A-9B26-659A801E8BCF}"/>
              </a:ext>
            </a:extLst>
          </p:cNvPr>
          <p:cNvGrpSpPr>
            <a:grpSpLocks noChangeAspect="1"/>
          </p:cNvGrpSpPr>
          <p:nvPr userDrawn="1"/>
        </p:nvGrpSpPr>
        <p:grpSpPr>
          <a:xfrm>
            <a:off x="5050372" y="1840976"/>
            <a:ext cx="2088000" cy="2088000"/>
            <a:chOff x="2926447" y="2002258"/>
            <a:chExt cx="1980000" cy="1980000"/>
          </a:xfrm>
        </p:grpSpPr>
        <p:grpSp>
          <p:nvGrpSpPr>
            <p:cNvPr id="82" name="Graphic 82">
              <a:extLst>
                <a:ext uri="{FF2B5EF4-FFF2-40B4-BE49-F238E27FC236}">
                  <a16:creationId xmlns:a16="http://schemas.microsoft.com/office/drawing/2014/main" id="{E19F01E6-EE0C-2044-9B73-F0392DF251A4}"/>
                </a:ext>
              </a:extLst>
            </p:cNvPr>
            <p:cNvGrpSpPr>
              <a:grpSpLocks noChangeAspect="1"/>
            </p:cNvGrpSpPr>
            <p:nvPr/>
          </p:nvGrpSpPr>
          <p:grpSpPr>
            <a:xfrm>
              <a:off x="2926447" y="2002258"/>
              <a:ext cx="1980000" cy="1980000"/>
              <a:chOff x="4341000" y="1674000"/>
              <a:chExt cx="5238750" cy="5238750"/>
            </a:xfrm>
          </p:grpSpPr>
          <p:sp>
            <p:nvSpPr>
              <p:cNvPr id="84" name="Freeform 83">
                <a:extLst>
                  <a:ext uri="{FF2B5EF4-FFF2-40B4-BE49-F238E27FC236}">
                    <a16:creationId xmlns:a16="http://schemas.microsoft.com/office/drawing/2014/main" id="{56D7E6A8-BBE6-9544-ABE3-4513D3ECBBA2}"/>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85" name="Freeform 84">
                <a:extLst>
                  <a:ext uri="{FF2B5EF4-FFF2-40B4-BE49-F238E27FC236}">
                    <a16:creationId xmlns:a16="http://schemas.microsoft.com/office/drawing/2014/main" id="{501FAC4D-5B1E-7845-B10A-3EBE6958128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sp>
            <p:nvSpPr>
              <p:cNvPr id="87" name="Freeform 86">
                <a:extLst>
                  <a:ext uri="{FF2B5EF4-FFF2-40B4-BE49-F238E27FC236}">
                    <a16:creationId xmlns:a16="http://schemas.microsoft.com/office/drawing/2014/main" id="{08BF7D93-37FA-F94D-997B-AA85314888F7}"/>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83" name="TextBox 82">
              <a:extLst>
                <a:ext uri="{FF2B5EF4-FFF2-40B4-BE49-F238E27FC236}">
                  <a16:creationId xmlns:a16="http://schemas.microsoft.com/office/drawing/2014/main" id="{EA651132-7D10-7549-AB28-9B3A394C5F74}"/>
                </a:ext>
              </a:extLst>
            </p:cNvPr>
            <p:cNvSpPr txBox="1"/>
            <p:nvPr userDrawn="1"/>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Tree>
    <p:extLst>
      <p:ext uri="{BB962C8B-B14F-4D97-AF65-F5344CB8AC3E}">
        <p14:creationId xmlns:p14="http://schemas.microsoft.com/office/powerpoint/2010/main" val="13132495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92E19C-1AA8-F146-881B-82724F279D5D}"/>
              </a:ext>
            </a:extLst>
          </p:cNvPr>
          <p:cNvSpPr>
            <a:spLocks noGrp="1"/>
          </p:cNvSpPr>
          <p:nvPr>
            <p:ph type="title"/>
          </p:nvPr>
        </p:nvSpPr>
        <p:spPr>
          <a:xfrm>
            <a:off x="697006" y="400558"/>
            <a:ext cx="10797988" cy="1325563"/>
          </a:xfrm>
          <a:prstGeom prst="rect">
            <a:avLst/>
          </a:prstGeom>
        </p:spPr>
        <p:txBody>
          <a:bodyPr vert="horz" lIns="91440" tIns="45720" rIns="91440" bIns="45720" rtlCol="0" anchor="ctr">
            <a:normAutofit/>
          </a:bodyPr>
          <a:lstStyle/>
          <a:p>
            <a:r>
              <a:rPr lang="en-US"/>
              <a:t>Click to edit Master title style</a:t>
            </a:r>
            <a:endParaRPr lang="fi-FI" dirty="0"/>
          </a:p>
        </p:txBody>
      </p:sp>
      <p:sp>
        <p:nvSpPr>
          <p:cNvPr id="7" name="Text Placeholder 6">
            <a:extLst>
              <a:ext uri="{FF2B5EF4-FFF2-40B4-BE49-F238E27FC236}">
                <a16:creationId xmlns:a16="http://schemas.microsoft.com/office/drawing/2014/main" id="{F1126B07-13AD-FD42-A9D9-22E065678729}"/>
              </a:ext>
            </a:extLst>
          </p:cNvPr>
          <p:cNvSpPr>
            <a:spLocks noGrp="1"/>
          </p:cNvSpPr>
          <p:nvPr>
            <p:ph type="body" idx="1"/>
          </p:nvPr>
        </p:nvSpPr>
        <p:spPr>
          <a:xfrm>
            <a:off x="697006" y="1834164"/>
            <a:ext cx="10797988" cy="434657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Tree>
    <p:extLst>
      <p:ext uri="{BB962C8B-B14F-4D97-AF65-F5344CB8AC3E}">
        <p14:creationId xmlns:p14="http://schemas.microsoft.com/office/powerpoint/2010/main" val="99575223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49" r:id="rId21"/>
    <p:sldLayoutId id="2147483657" r:id="rId22"/>
    <p:sldLayoutId id="2147483671" r:id="rId23"/>
    <p:sldLayoutId id="2147483652" r:id="rId24"/>
    <p:sldLayoutId id="2147483660" r:id="rId25"/>
    <p:sldLayoutId id="2147483667" r:id="rId26"/>
    <p:sldLayoutId id="2147483661" r:id="rId27"/>
    <p:sldLayoutId id="2147483669" r:id="rId28"/>
    <p:sldLayoutId id="2147483664" r:id="rId29"/>
    <p:sldLayoutId id="2147483666" r:id="rId30"/>
    <p:sldLayoutId id="2147483668" r:id="rId31"/>
    <p:sldLayoutId id="2147483670" r:id="rId32"/>
    <p:sldLayoutId id="2147483662" r:id="rId33"/>
    <p:sldLayoutId id="2147483665" r:id="rId34"/>
    <p:sldLayoutId id="2147483672" r:id="rId35"/>
  </p:sldLayoutIdLst>
  <p:txStyles>
    <p:title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chemeClr val="tx2"/>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8" Type="http://schemas.openxmlformats.org/officeDocument/2006/relationships/image" Target="../media/image40.svg"/><Relationship Id="rId13" Type="http://schemas.openxmlformats.org/officeDocument/2006/relationships/image" Target="../media/image45.png"/><Relationship Id="rId18" Type="http://schemas.openxmlformats.org/officeDocument/2006/relationships/image" Target="../media/image50.sv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svg"/><Relationship Id="rId17" Type="http://schemas.openxmlformats.org/officeDocument/2006/relationships/image" Target="../media/image49.png"/><Relationship Id="rId2" Type="http://schemas.openxmlformats.org/officeDocument/2006/relationships/notesSlide" Target="../notesSlides/notesSlide6.xml"/><Relationship Id="rId16" Type="http://schemas.openxmlformats.org/officeDocument/2006/relationships/image" Target="../media/image48.svg"/><Relationship Id="rId1" Type="http://schemas.openxmlformats.org/officeDocument/2006/relationships/slideLayout" Target="../slideLayouts/slideLayout16.xml"/><Relationship Id="rId6" Type="http://schemas.openxmlformats.org/officeDocument/2006/relationships/image" Target="../media/image38.svg"/><Relationship Id="rId11" Type="http://schemas.openxmlformats.org/officeDocument/2006/relationships/image" Target="../media/image43.png"/><Relationship Id="rId5" Type="http://schemas.openxmlformats.org/officeDocument/2006/relationships/image" Target="../media/image37.png"/><Relationship Id="rId15" Type="http://schemas.openxmlformats.org/officeDocument/2006/relationships/image" Target="../media/image47.png"/><Relationship Id="rId10" Type="http://schemas.openxmlformats.org/officeDocument/2006/relationships/image" Target="../media/image42.svg"/><Relationship Id="rId4" Type="http://schemas.openxmlformats.org/officeDocument/2006/relationships/image" Target="../media/image36.svg"/><Relationship Id="rId9" Type="http://schemas.openxmlformats.org/officeDocument/2006/relationships/image" Target="../media/image41.png"/><Relationship Id="rId14" Type="http://schemas.openxmlformats.org/officeDocument/2006/relationships/image" Target="../media/image46.svg"/></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electronics&#10;&#10;Description automatically generated">
            <a:extLst>
              <a:ext uri="{FF2B5EF4-FFF2-40B4-BE49-F238E27FC236}">
                <a16:creationId xmlns:a16="http://schemas.microsoft.com/office/drawing/2014/main" id="{685EE0FA-881A-F746-8550-F15A24816321}"/>
              </a:ext>
            </a:extLst>
          </p:cNvPr>
          <p:cNvPicPr>
            <a:picLocks noChangeAspect="1"/>
          </p:cNvPicPr>
          <p:nvPr/>
        </p:nvPicPr>
        <p:blipFill rotWithShape="1">
          <a:blip r:embed="rId3">
            <a:alphaModFix amt="67000"/>
          </a:blip>
          <a:srcRect t="-1" r="124" b="15746"/>
          <a:stretch/>
        </p:blipFill>
        <p:spPr>
          <a:xfrm>
            <a:off x="0" y="0"/>
            <a:ext cx="12192000" cy="6858000"/>
          </a:xfrm>
          <a:prstGeom prst="rect">
            <a:avLst/>
          </a:prstGeom>
        </p:spPr>
      </p:pic>
      <p:sp>
        <p:nvSpPr>
          <p:cNvPr id="10" name="Oval 9">
            <a:extLst>
              <a:ext uri="{FF2B5EF4-FFF2-40B4-BE49-F238E27FC236}">
                <a16:creationId xmlns:a16="http://schemas.microsoft.com/office/drawing/2014/main" id="{D014F8E0-3390-C74A-AE0E-AB802F9EC498}"/>
              </a:ext>
            </a:extLst>
          </p:cNvPr>
          <p:cNvSpPr/>
          <p:nvPr/>
        </p:nvSpPr>
        <p:spPr>
          <a:xfrm>
            <a:off x="2711624" y="191947"/>
            <a:ext cx="6474105" cy="6474105"/>
          </a:xfrm>
          <a:prstGeom prst="ellipse">
            <a:avLst/>
          </a:prstGeom>
          <a:solidFill>
            <a:srgbClr val="FCFCFC">
              <a:alpha val="58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pic>
        <p:nvPicPr>
          <p:cNvPr id="20" name="Picture 19" descr="Logo, company name&#10;&#10;Description automatically generated">
            <a:extLst>
              <a:ext uri="{FF2B5EF4-FFF2-40B4-BE49-F238E27FC236}">
                <a16:creationId xmlns:a16="http://schemas.microsoft.com/office/drawing/2014/main" id="{4ADA80F9-7645-B24D-93AA-0BBC61A0F1FE}"/>
              </a:ext>
            </a:extLst>
          </p:cNvPr>
          <p:cNvPicPr>
            <a:picLocks noChangeAspect="1"/>
          </p:cNvPicPr>
          <p:nvPr/>
        </p:nvPicPr>
        <p:blipFill>
          <a:blip r:embed="rId4"/>
          <a:stretch>
            <a:fillRect/>
          </a:stretch>
        </p:blipFill>
        <p:spPr>
          <a:xfrm>
            <a:off x="5201188" y="5301208"/>
            <a:ext cx="1494976" cy="576064"/>
          </a:xfrm>
          <a:prstGeom prst="rect">
            <a:avLst/>
          </a:prstGeom>
        </p:spPr>
      </p:pic>
      <p:sp>
        <p:nvSpPr>
          <p:cNvPr id="21" name="Rectangle 20">
            <a:extLst>
              <a:ext uri="{FF2B5EF4-FFF2-40B4-BE49-F238E27FC236}">
                <a16:creationId xmlns:a16="http://schemas.microsoft.com/office/drawing/2014/main" id="{41986EF2-5DDF-9149-9C54-96C74D6FAFC5}"/>
              </a:ext>
            </a:extLst>
          </p:cNvPr>
          <p:cNvSpPr/>
          <p:nvPr/>
        </p:nvSpPr>
        <p:spPr>
          <a:xfrm>
            <a:off x="3810534" y="2564904"/>
            <a:ext cx="4570931" cy="553998"/>
          </a:xfrm>
          <a:prstGeom prst="rect">
            <a:avLst/>
          </a:prstGeom>
        </p:spPr>
        <p:txBody>
          <a:bodyPr wrap="none">
            <a:spAutoFit/>
          </a:bodyPr>
          <a:lstStyle/>
          <a:p>
            <a:pPr algn="ctr"/>
            <a:r>
              <a:rPr lang="en-US" sz="3000" dirty="0">
                <a:solidFill>
                  <a:srgbClr val="00B0F0"/>
                </a:solidFill>
              </a:rPr>
              <a:t>THE COMPLETE TOOLKIT TO</a:t>
            </a:r>
          </a:p>
        </p:txBody>
      </p:sp>
      <p:sp>
        <p:nvSpPr>
          <p:cNvPr id="22" name="Rectangle 21">
            <a:extLst>
              <a:ext uri="{FF2B5EF4-FFF2-40B4-BE49-F238E27FC236}">
                <a16:creationId xmlns:a16="http://schemas.microsoft.com/office/drawing/2014/main" id="{9415BF59-F4D4-4448-BDFD-CC4D1A78331C}"/>
              </a:ext>
            </a:extLst>
          </p:cNvPr>
          <p:cNvSpPr/>
          <p:nvPr/>
        </p:nvSpPr>
        <p:spPr>
          <a:xfrm>
            <a:off x="2868334" y="3300431"/>
            <a:ext cx="6042808" cy="1015663"/>
          </a:xfrm>
          <a:prstGeom prst="rect">
            <a:avLst/>
          </a:prstGeom>
        </p:spPr>
        <p:txBody>
          <a:bodyPr wrap="none">
            <a:spAutoFit/>
          </a:bodyPr>
          <a:lstStyle/>
          <a:p>
            <a:pPr algn="ctr"/>
            <a:r>
              <a:rPr lang="en-US" sz="6000" b="1" dirty="0">
                <a:solidFill>
                  <a:schemeClr val="tx2">
                    <a:lumMod val="50000"/>
                  </a:schemeClr>
                </a:solidFill>
              </a:rPr>
              <a:t>IDEA CHALLENGES</a:t>
            </a:r>
          </a:p>
        </p:txBody>
      </p:sp>
    </p:spTree>
    <p:extLst>
      <p:ext uri="{BB962C8B-B14F-4D97-AF65-F5344CB8AC3E}">
        <p14:creationId xmlns:p14="http://schemas.microsoft.com/office/powerpoint/2010/main" val="1263055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0AC95E9D-6AEF-AB43-80DF-80647D2CFCBF}"/>
              </a:ext>
            </a:extLst>
          </p:cNvPr>
          <p:cNvSpPr/>
          <p:nvPr/>
        </p:nvSpPr>
        <p:spPr>
          <a:xfrm>
            <a:off x="6793984" y="2420888"/>
            <a:ext cx="4548696" cy="3096344"/>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a:ea typeface="Noto Sans Adlam" panose="020B0502040504020204" pitchFamily="34" charset="0"/>
              <a:cs typeface="Noto Sans Adlam" panose="020B0502040504020204" pitchFamily="34" charset="0"/>
            </a:endParaRP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60124" y="277291"/>
            <a:ext cx="8635849" cy="172819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Problem</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phase</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en-US" sz="3000" dirty="0">
                <a:solidFill>
                  <a:schemeClr val="tx2">
                    <a:lumMod val="50000"/>
                  </a:schemeClr>
                </a:solidFill>
                <a:latin typeface="+mn-lt"/>
                <a:ea typeface="Noto Sans Adlam" panose="020B0502040504020204" pitchFamily="34" charset="0"/>
                <a:cs typeface="Noto Sans Adlam" panose="020B0502040504020204" pitchFamily="34" charset="0"/>
              </a:rPr>
              <a:t>Concrete planning and executing</a:t>
            </a:r>
            <a:endParaRPr lang="en-US" sz="3000" b="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2" name="Rectangle 1">
            <a:extLst>
              <a:ext uri="{FF2B5EF4-FFF2-40B4-BE49-F238E27FC236}">
                <a16:creationId xmlns:a16="http://schemas.microsoft.com/office/drawing/2014/main" id="{BE4378C2-89B0-A942-9CA9-C64B1B214B3C}"/>
              </a:ext>
            </a:extLst>
          </p:cNvPr>
          <p:cNvSpPr/>
          <p:nvPr/>
        </p:nvSpPr>
        <p:spPr>
          <a:xfrm>
            <a:off x="7113212" y="2586470"/>
            <a:ext cx="2429127" cy="307777"/>
          </a:xfrm>
          <a:prstGeom prst="rect">
            <a:avLst/>
          </a:prstGeom>
        </p:spPr>
        <p:txBody>
          <a:bodyPr wrap="none">
            <a:spAutoFit/>
          </a:bodyPr>
          <a:lstStyle/>
          <a:p>
            <a:r>
              <a:rPr lang="en-US" sz="1400" b="1" dirty="0">
                <a:solidFill>
                  <a:schemeClr val="tx2">
                    <a:lumMod val="50000"/>
                  </a:schemeClr>
                </a:solidFill>
                <a:ea typeface="Noto Sans Adlam" panose="020B0502040504020204" pitchFamily="34" charset="0"/>
                <a:cs typeface="Noto Sans Adlam" panose="020B0502040504020204" pitchFamily="34" charset="0"/>
              </a:rPr>
              <a:t>Identifying the initial problem</a:t>
            </a:r>
          </a:p>
        </p:txBody>
      </p:sp>
      <p:sp>
        <p:nvSpPr>
          <p:cNvPr id="34" name="TextBox 33">
            <a:extLst>
              <a:ext uri="{FF2B5EF4-FFF2-40B4-BE49-F238E27FC236}">
                <a16:creationId xmlns:a16="http://schemas.microsoft.com/office/drawing/2014/main" id="{D7C0E845-5937-424F-8C1E-93B235B138B3}"/>
              </a:ext>
            </a:extLst>
          </p:cNvPr>
          <p:cNvSpPr txBox="1"/>
          <p:nvPr/>
        </p:nvSpPr>
        <p:spPr>
          <a:xfrm>
            <a:off x="7173431" y="2968407"/>
            <a:ext cx="3789186" cy="2292935"/>
          </a:xfrm>
          <a:prstGeom prst="rect">
            <a:avLst/>
          </a:prstGeom>
          <a:noFill/>
        </p:spPr>
        <p:txBody>
          <a:bodyPr wrap="square" lIns="0" tIns="91440" rIns="91440" rtlCol="0">
            <a:spAutoFit/>
          </a:bodyPr>
          <a:lstStyle/>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Choose a time period for scouting problems</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Contact the participation audience through various channels</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Start gathering ideas</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Make responsibilities clear to the organizing team</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Engage the participants</a:t>
            </a:r>
          </a:p>
          <a:p>
            <a:pPr marL="228600" indent="-228600">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Give participants time to rank problems by significance</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Send reminders</a:t>
            </a:r>
          </a:p>
        </p:txBody>
      </p:sp>
      <p:sp>
        <p:nvSpPr>
          <p:cNvPr id="35" name="Diamond 34">
            <a:extLst>
              <a:ext uri="{FF2B5EF4-FFF2-40B4-BE49-F238E27FC236}">
                <a16:creationId xmlns:a16="http://schemas.microsoft.com/office/drawing/2014/main" id="{2AF7E5F1-794D-BB41-A095-EC29C091F22A}"/>
              </a:ext>
            </a:extLst>
          </p:cNvPr>
          <p:cNvSpPr/>
          <p:nvPr/>
        </p:nvSpPr>
        <p:spPr>
          <a:xfrm>
            <a:off x="1103627" y="2607678"/>
            <a:ext cx="2462965" cy="2182100"/>
          </a:xfrm>
          <a:prstGeom prst="diamond">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36" name="Diamond 35">
            <a:extLst>
              <a:ext uri="{FF2B5EF4-FFF2-40B4-BE49-F238E27FC236}">
                <a16:creationId xmlns:a16="http://schemas.microsoft.com/office/drawing/2014/main" id="{B36A4CD9-758B-454E-AB72-5BE6FAE85759}"/>
              </a:ext>
            </a:extLst>
          </p:cNvPr>
          <p:cNvSpPr/>
          <p:nvPr/>
        </p:nvSpPr>
        <p:spPr>
          <a:xfrm>
            <a:off x="3633035" y="2632132"/>
            <a:ext cx="2462965" cy="2182100"/>
          </a:xfrm>
          <a:prstGeom prst="diamond">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39" name="Oval 38">
            <a:extLst>
              <a:ext uri="{FF2B5EF4-FFF2-40B4-BE49-F238E27FC236}">
                <a16:creationId xmlns:a16="http://schemas.microsoft.com/office/drawing/2014/main" id="{25E6DFBD-8D5E-924E-AB27-7C93853F4714}"/>
              </a:ext>
            </a:extLst>
          </p:cNvPr>
          <p:cNvSpPr/>
          <p:nvPr/>
        </p:nvSpPr>
        <p:spPr>
          <a:xfrm>
            <a:off x="6027763" y="3593552"/>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40" name="Triangle 39">
            <a:extLst>
              <a:ext uri="{FF2B5EF4-FFF2-40B4-BE49-F238E27FC236}">
                <a16:creationId xmlns:a16="http://schemas.microsoft.com/office/drawing/2014/main" id="{A67956AE-641B-2849-8C2F-BC314EEACE1F}"/>
              </a:ext>
            </a:extLst>
          </p:cNvPr>
          <p:cNvSpPr/>
          <p:nvPr/>
        </p:nvSpPr>
        <p:spPr>
          <a:xfrm rot="5400000" flipV="1">
            <a:off x="583397" y="3082613"/>
            <a:ext cx="2203933" cy="1233293"/>
          </a:xfrm>
          <a:prstGeom prst="triangle">
            <a:avLst>
              <a:gd name="adj" fmla="val 50000"/>
            </a:avLst>
          </a:prstGeom>
          <a:solidFill>
            <a:srgbClr val="F9599A"/>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cxnSp>
        <p:nvCxnSpPr>
          <p:cNvPr id="41" name="Straight Connector 40">
            <a:extLst>
              <a:ext uri="{FF2B5EF4-FFF2-40B4-BE49-F238E27FC236}">
                <a16:creationId xmlns:a16="http://schemas.microsoft.com/office/drawing/2014/main" id="{F49548AB-F150-ED41-859D-64EFF9138814}"/>
              </a:ext>
            </a:extLst>
          </p:cNvPr>
          <p:cNvCxnSpPr>
            <a:cxnSpLocks/>
            <a:stCxn id="40" idx="2"/>
            <a:endCxn id="40" idx="4"/>
          </p:cNvCxnSpPr>
          <p:nvPr/>
        </p:nvCxnSpPr>
        <p:spPr>
          <a:xfrm>
            <a:off x="2302010" y="2597293"/>
            <a:ext cx="0" cy="2203933"/>
          </a:xfrm>
          <a:prstGeom prst="line">
            <a:avLst/>
          </a:prstGeom>
          <a:ln w="28575">
            <a:solidFill>
              <a:schemeClr val="tx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Text Placeholder 3">
            <a:extLst>
              <a:ext uri="{FF2B5EF4-FFF2-40B4-BE49-F238E27FC236}">
                <a16:creationId xmlns:a16="http://schemas.microsoft.com/office/drawing/2014/main" id="{837A958D-3686-7644-959E-2C2E1FAC9E0B}"/>
              </a:ext>
            </a:extLst>
          </p:cNvPr>
          <p:cNvSpPr txBox="1">
            <a:spLocks/>
          </p:cNvSpPr>
          <p:nvPr/>
        </p:nvSpPr>
        <p:spPr>
          <a:xfrm>
            <a:off x="1121241" y="3569524"/>
            <a:ext cx="1344108" cy="2798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ea typeface="Noto Sans Adlam" panose="020B0502040504020204" pitchFamily="34" charset="0"/>
                <a:cs typeface="Noto Sans Adlam" panose="020B0502040504020204" pitchFamily="34" charset="0"/>
              </a:rPr>
              <a:t>Discover</a:t>
            </a:r>
          </a:p>
        </p:txBody>
      </p:sp>
      <p:sp>
        <p:nvSpPr>
          <p:cNvPr id="50" name="Oval 49">
            <a:extLst>
              <a:ext uri="{FF2B5EF4-FFF2-40B4-BE49-F238E27FC236}">
                <a16:creationId xmlns:a16="http://schemas.microsoft.com/office/drawing/2014/main" id="{BFED19B4-7E8C-2D4A-8543-3556A0749ADD}"/>
              </a:ext>
            </a:extLst>
          </p:cNvPr>
          <p:cNvSpPr/>
          <p:nvPr/>
        </p:nvSpPr>
        <p:spPr>
          <a:xfrm>
            <a:off x="3535303" y="3569098"/>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cxnSp>
        <p:nvCxnSpPr>
          <p:cNvPr id="51" name="Straight Connector 50">
            <a:extLst>
              <a:ext uri="{FF2B5EF4-FFF2-40B4-BE49-F238E27FC236}">
                <a16:creationId xmlns:a16="http://schemas.microsoft.com/office/drawing/2014/main" id="{73F5C0B5-6A96-DD44-AE06-3953298A872B}"/>
              </a:ext>
            </a:extLst>
          </p:cNvPr>
          <p:cNvCxnSpPr>
            <a:cxnSpLocks/>
          </p:cNvCxnSpPr>
          <p:nvPr/>
        </p:nvCxnSpPr>
        <p:spPr>
          <a:xfrm>
            <a:off x="4864516" y="2607502"/>
            <a:ext cx="1" cy="2182100"/>
          </a:xfrm>
          <a:prstGeom prst="line">
            <a:avLst/>
          </a:prstGeom>
          <a:ln w="28575">
            <a:solidFill>
              <a:schemeClr val="tx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1B4A56D9-3A51-A548-90EB-8878333E4ACD}"/>
              </a:ext>
            </a:extLst>
          </p:cNvPr>
          <p:cNvSpPr/>
          <p:nvPr/>
        </p:nvSpPr>
        <p:spPr>
          <a:xfrm>
            <a:off x="849320" y="3576472"/>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grpSp>
        <p:nvGrpSpPr>
          <p:cNvPr id="23" name="Group 22">
            <a:extLst>
              <a:ext uri="{FF2B5EF4-FFF2-40B4-BE49-F238E27FC236}">
                <a16:creationId xmlns:a16="http://schemas.microsoft.com/office/drawing/2014/main" id="{A1CD3E37-6046-6841-9C22-6789E1BC68AC}"/>
              </a:ext>
            </a:extLst>
          </p:cNvPr>
          <p:cNvGrpSpPr/>
          <p:nvPr/>
        </p:nvGrpSpPr>
        <p:grpSpPr>
          <a:xfrm>
            <a:off x="1034930" y="908720"/>
            <a:ext cx="715875" cy="459112"/>
            <a:chOff x="595085" y="767380"/>
            <a:chExt cx="1016503" cy="651913"/>
          </a:xfrm>
        </p:grpSpPr>
        <p:sp>
          <p:nvSpPr>
            <p:cNvPr id="25" name="Chevron 24">
              <a:extLst>
                <a:ext uri="{FF2B5EF4-FFF2-40B4-BE49-F238E27FC236}">
                  <a16:creationId xmlns:a16="http://schemas.microsoft.com/office/drawing/2014/main" id="{9EE09215-202D-1E44-BE16-F57CA4FE8145}"/>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26" name="Chevron 25">
              <a:extLst>
                <a:ext uri="{FF2B5EF4-FFF2-40B4-BE49-F238E27FC236}">
                  <a16:creationId xmlns:a16="http://schemas.microsoft.com/office/drawing/2014/main" id="{6314904B-A8C7-2B4B-9956-36E1DB969E88}"/>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14622041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0AC95E9D-6AEF-AB43-80DF-80647D2CFCBF}"/>
              </a:ext>
            </a:extLst>
          </p:cNvPr>
          <p:cNvSpPr/>
          <p:nvPr/>
        </p:nvSpPr>
        <p:spPr>
          <a:xfrm>
            <a:off x="6774464" y="2543295"/>
            <a:ext cx="4548696" cy="2649293"/>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a:ea typeface="Noto Sans Adlam" panose="020B0502040504020204" pitchFamily="34" charset="0"/>
              <a:cs typeface="Noto Sans Adlam" panose="020B0502040504020204" pitchFamily="34" charset="0"/>
            </a:endParaRP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60124" y="277291"/>
            <a:ext cx="8635849" cy="172819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Problem</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phase</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en-US" sz="3000" dirty="0">
                <a:solidFill>
                  <a:schemeClr val="tx2">
                    <a:lumMod val="50000"/>
                  </a:schemeClr>
                </a:solidFill>
                <a:latin typeface="+mn-lt"/>
                <a:ea typeface="Noto Sans Adlam" panose="020B0502040504020204" pitchFamily="34" charset="0"/>
                <a:cs typeface="Noto Sans Adlam" panose="020B0502040504020204" pitchFamily="34" charset="0"/>
              </a:rPr>
              <a:t>Concrete planning and executing</a:t>
            </a:r>
            <a:endParaRPr lang="en-US" sz="3000" b="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2" name="Rectangle 1">
            <a:extLst>
              <a:ext uri="{FF2B5EF4-FFF2-40B4-BE49-F238E27FC236}">
                <a16:creationId xmlns:a16="http://schemas.microsoft.com/office/drawing/2014/main" id="{BE4378C2-89B0-A942-9CA9-C64B1B214B3C}"/>
              </a:ext>
            </a:extLst>
          </p:cNvPr>
          <p:cNvSpPr/>
          <p:nvPr/>
        </p:nvSpPr>
        <p:spPr>
          <a:xfrm>
            <a:off x="7093692" y="2708878"/>
            <a:ext cx="2262286" cy="307777"/>
          </a:xfrm>
          <a:prstGeom prst="rect">
            <a:avLst/>
          </a:prstGeom>
        </p:spPr>
        <p:txBody>
          <a:bodyPr wrap="none">
            <a:spAutoFit/>
          </a:bodyPr>
          <a:lstStyle/>
          <a:p>
            <a:r>
              <a:rPr lang="en-US" sz="1400" b="1" dirty="0">
                <a:solidFill>
                  <a:schemeClr val="tx2">
                    <a:lumMod val="50000"/>
                  </a:schemeClr>
                </a:solidFill>
                <a:ea typeface="Noto Sans Adlam" panose="020B0502040504020204" pitchFamily="34" charset="0"/>
                <a:cs typeface="Noto Sans Adlam" panose="020B0502040504020204" pitchFamily="34" charset="0"/>
              </a:rPr>
              <a:t>Analysis by organizing team</a:t>
            </a:r>
          </a:p>
        </p:txBody>
      </p:sp>
      <p:sp>
        <p:nvSpPr>
          <p:cNvPr id="34" name="TextBox 33">
            <a:extLst>
              <a:ext uri="{FF2B5EF4-FFF2-40B4-BE49-F238E27FC236}">
                <a16:creationId xmlns:a16="http://schemas.microsoft.com/office/drawing/2014/main" id="{D7C0E845-5937-424F-8C1E-93B235B138B3}"/>
              </a:ext>
            </a:extLst>
          </p:cNvPr>
          <p:cNvSpPr txBox="1"/>
          <p:nvPr/>
        </p:nvSpPr>
        <p:spPr>
          <a:xfrm>
            <a:off x="7153911" y="3090815"/>
            <a:ext cx="3789186" cy="1646605"/>
          </a:xfrm>
          <a:prstGeom prst="rect">
            <a:avLst/>
          </a:prstGeom>
          <a:noFill/>
        </p:spPr>
        <p:txBody>
          <a:bodyPr wrap="square" lIns="0" tIns="91440" rIns="91440" rtlCol="0">
            <a:spAutoFit/>
          </a:bodyPr>
          <a:lstStyle/>
          <a:p>
            <a:r>
              <a:rPr lang="en-US" sz="1400" i="1" dirty="0">
                <a:solidFill>
                  <a:schemeClr val="tx2">
                    <a:lumMod val="50000"/>
                  </a:schemeClr>
                </a:solidFill>
                <a:ea typeface="Noto Sans Adlam" panose="020B0502040504020204" pitchFamily="34" charset="0"/>
                <a:cs typeface="Noto Sans Adlam" panose="020B0502040504020204" pitchFamily="34" charset="0"/>
              </a:rPr>
              <a:t>After you’re finished with problem scouting</a:t>
            </a:r>
          </a:p>
          <a:p>
            <a:pPr algn="ctr"/>
            <a:endParaRPr lang="en-US" sz="1400" i="1" dirty="0">
              <a:solidFill>
                <a:schemeClr val="tx2">
                  <a:lumMod val="50000"/>
                </a:schemeClr>
              </a:solidFill>
              <a:ea typeface="Noto Sans Adlam" panose="020B0502040504020204" pitchFamily="34" charset="0"/>
              <a:cs typeface="Noto Sans Adlam" panose="020B0502040504020204" pitchFamily="34" charset="0"/>
            </a:endParaRP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Identify recurring themes and group ideas to them</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Abstract the themes and choose 3 or 4 most important ones</a:t>
            </a:r>
          </a:p>
          <a:p>
            <a:pPr algn="ctr"/>
            <a:endParaRPr lang="en-US" sz="1400" i="1" dirty="0">
              <a:solidFill>
                <a:schemeClr val="tx2">
                  <a:lumMod val="50000"/>
                </a:schemeClr>
              </a:solidFill>
              <a:ea typeface="Noto Sans Adlam" panose="020B0502040504020204" pitchFamily="34" charset="0"/>
              <a:cs typeface="Noto Sans Adlam" panose="020B0502040504020204" pitchFamily="34" charset="0"/>
            </a:endParaRPr>
          </a:p>
        </p:txBody>
      </p:sp>
      <p:sp>
        <p:nvSpPr>
          <p:cNvPr id="23" name="Diamond 22">
            <a:extLst>
              <a:ext uri="{FF2B5EF4-FFF2-40B4-BE49-F238E27FC236}">
                <a16:creationId xmlns:a16="http://schemas.microsoft.com/office/drawing/2014/main" id="{9357E561-7998-6C4B-9478-083DD0C9F2C9}"/>
              </a:ext>
            </a:extLst>
          </p:cNvPr>
          <p:cNvSpPr/>
          <p:nvPr/>
        </p:nvSpPr>
        <p:spPr>
          <a:xfrm>
            <a:off x="1123147" y="2612539"/>
            <a:ext cx="2462965" cy="2182100"/>
          </a:xfrm>
          <a:prstGeom prst="diamond">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5" name="Diamond 24">
            <a:extLst>
              <a:ext uri="{FF2B5EF4-FFF2-40B4-BE49-F238E27FC236}">
                <a16:creationId xmlns:a16="http://schemas.microsoft.com/office/drawing/2014/main" id="{F9CF4A79-0BD1-5D47-8571-415DB156D532}"/>
              </a:ext>
            </a:extLst>
          </p:cNvPr>
          <p:cNvSpPr/>
          <p:nvPr/>
        </p:nvSpPr>
        <p:spPr>
          <a:xfrm>
            <a:off x="3652555" y="2636993"/>
            <a:ext cx="2462965" cy="2182100"/>
          </a:xfrm>
          <a:prstGeom prst="diamond">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6" name="Oval 25">
            <a:extLst>
              <a:ext uri="{FF2B5EF4-FFF2-40B4-BE49-F238E27FC236}">
                <a16:creationId xmlns:a16="http://schemas.microsoft.com/office/drawing/2014/main" id="{5C3E1F1B-865B-D14B-8329-354F81E8CB90}"/>
              </a:ext>
            </a:extLst>
          </p:cNvPr>
          <p:cNvSpPr/>
          <p:nvPr/>
        </p:nvSpPr>
        <p:spPr>
          <a:xfrm>
            <a:off x="6047283" y="3598413"/>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27" name="Triangle 26">
            <a:extLst>
              <a:ext uri="{FF2B5EF4-FFF2-40B4-BE49-F238E27FC236}">
                <a16:creationId xmlns:a16="http://schemas.microsoft.com/office/drawing/2014/main" id="{06314110-F4C1-9F4A-A70B-0B1AE12C5EF4}"/>
              </a:ext>
            </a:extLst>
          </p:cNvPr>
          <p:cNvSpPr/>
          <p:nvPr/>
        </p:nvSpPr>
        <p:spPr>
          <a:xfrm rot="5400000">
            <a:off x="1907874" y="3083226"/>
            <a:ext cx="2157470" cy="1240375"/>
          </a:xfrm>
          <a:prstGeom prst="triangle">
            <a:avLst>
              <a:gd name="adj" fmla="val 50648"/>
            </a:avLst>
          </a:prstGeom>
          <a:solidFill>
            <a:srgbClr val="F9599A"/>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cxnSp>
        <p:nvCxnSpPr>
          <p:cNvPr id="28" name="Straight Connector 27">
            <a:extLst>
              <a:ext uri="{FF2B5EF4-FFF2-40B4-BE49-F238E27FC236}">
                <a16:creationId xmlns:a16="http://schemas.microsoft.com/office/drawing/2014/main" id="{3E668F0E-E31C-FA45-80C2-3951EB16E538}"/>
              </a:ext>
            </a:extLst>
          </p:cNvPr>
          <p:cNvCxnSpPr>
            <a:cxnSpLocks/>
            <a:stCxn id="27" idx="2"/>
            <a:endCxn id="27" idx="4"/>
          </p:cNvCxnSpPr>
          <p:nvPr/>
        </p:nvCxnSpPr>
        <p:spPr>
          <a:xfrm>
            <a:off x="2366422" y="2624679"/>
            <a:ext cx="0" cy="2157470"/>
          </a:xfrm>
          <a:prstGeom prst="line">
            <a:avLst/>
          </a:prstGeom>
          <a:ln w="28575">
            <a:solidFill>
              <a:schemeClr val="tx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 name="Text Placeholder 3">
            <a:extLst>
              <a:ext uri="{FF2B5EF4-FFF2-40B4-BE49-F238E27FC236}">
                <a16:creationId xmlns:a16="http://schemas.microsoft.com/office/drawing/2014/main" id="{4B645267-CCD3-F046-80AB-2041A09C5E6A}"/>
              </a:ext>
            </a:extLst>
          </p:cNvPr>
          <p:cNvSpPr txBox="1">
            <a:spLocks/>
          </p:cNvSpPr>
          <p:nvPr/>
        </p:nvSpPr>
        <p:spPr>
          <a:xfrm>
            <a:off x="2184453" y="3588141"/>
            <a:ext cx="1344108" cy="2798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ea typeface="Noto Sans Adlam" panose="020B0502040504020204" pitchFamily="34" charset="0"/>
                <a:cs typeface="Noto Sans Adlam" panose="020B0502040504020204" pitchFamily="34" charset="0"/>
              </a:rPr>
              <a:t>Define</a:t>
            </a:r>
          </a:p>
        </p:txBody>
      </p:sp>
      <p:sp>
        <p:nvSpPr>
          <p:cNvPr id="30" name="Oval 29">
            <a:extLst>
              <a:ext uri="{FF2B5EF4-FFF2-40B4-BE49-F238E27FC236}">
                <a16:creationId xmlns:a16="http://schemas.microsoft.com/office/drawing/2014/main" id="{5EE36995-D652-7549-BDB3-055C78EDB8F0}"/>
              </a:ext>
            </a:extLst>
          </p:cNvPr>
          <p:cNvSpPr/>
          <p:nvPr/>
        </p:nvSpPr>
        <p:spPr>
          <a:xfrm>
            <a:off x="3554823" y="3573959"/>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cxnSp>
        <p:nvCxnSpPr>
          <p:cNvPr id="31" name="Straight Connector 30">
            <a:extLst>
              <a:ext uri="{FF2B5EF4-FFF2-40B4-BE49-F238E27FC236}">
                <a16:creationId xmlns:a16="http://schemas.microsoft.com/office/drawing/2014/main" id="{84771877-F369-DC4D-9FA0-C6CB49643EA4}"/>
              </a:ext>
            </a:extLst>
          </p:cNvPr>
          <p:cNvCxnSpPr>
            <a:cxnSpLocks/>
          </p:cNvCxnSpPr>
          <p:nvPr/>
        </p:nvCxnSpPr>
        <p:spPr>
          <a:xfrm>
            <a:off x="4884036" y="2612363"/>
            <a:ext cx="1" cy="2182100"/>
          </a:xfrm>
          <a:prstGeom prst="line">
            <a:avLst/>
          </a:prstGeom>
          <a:ln w="28575">
            <a:solidFill>
              <a:schemeClr val="tx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121CA04D-36BD-3B4B-AE9B-22EA80626C0B}"/>
              </a:ext>
            </a:extLst>
          </p:cNvPr>
          <p:cNvSpPr/>
          <p:nvPr/>
        </p:nvSpPr>
        <p:spPr>
          <a:xfrm>
            <a:off x="868840" y="3581333"/>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grpSp>
        <p:nvGrpSpPr>
          <p:cNvPr id="33" name="Group 32">
            <a:extLst>
              <a:ext uri="{FF2B5EF4-FFF2-40B4-BE49-F238E27FC236}">
                <a16:creationId xmlns:a16="http://schemas.microsoft.com/office/drawing/2014/main" id="{FCADFF4A-CCEE-1F49-8D0E-EB79975CC464}"/>
              </a:ext>
            </a:extLst>
          </p:cNvPr>
          <p:cNvGrpSpPr/>
          <p:nvPr/>
        </p:nvGrpSpPr>
        <p:grpSpPr>
          <a:xfrm>
            <a:off x="1034930" y="908720"/>
            <a:ext cx="715875" cy="459112"/>
            <a:chOff x="595085" y="767380"/>
            <a:chExt cx="1016503" cy="651913"/>
          </a:xfrm>
        </p:grpSpPr>
        <p:sp>
          <p:nvSpPr>
            <p:cNvPr id="35" name="Chevron 34">
              <a:extLst>
                <a:ext uri="{FF2B5EF4-FFF2-40B4-BE49-F238E27FC236}">
                  <a16:creationId xmlns:a16="http://schemas.microsoft.com/office/drawing/2014/main" id="{244AE767-E00F-6A4E-80AA-3A1238075842}"/>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36" name="Chevron 35">
              <a:extLst>
                <a:ext uri="{FF2B5EF4-FFF2-40B4-BE49-F238E27FC236}">
                  <a16:creationId xmlns:a16="http://schemas.microsoft.com/office/drawing/2014/main" id="{2E0C1FEF-6AB8-A24C-B4A1-BE8E20BC6E4B}"/>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9777856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0AC95E9D-6AEF-AB43-80DF-80647D2CFCBF}"/>
              </a:ext>
            </a:extLst>
          </p:cNvPr>
          <p:cNvSpPr/>
          <p:nvPr/>
        </p:nvSpPr>
        <p:spPr>
          <a:xfrm>
            <a:off x="6793984" y="2352193"/>
            <a:ext cx="4548696" cy="2952328"/>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1400">
              <a:ea typeface="Noto Sans Adlam" panose="020B0502040504020204" pitchFamily="34" charset="0"/>
              <a:cs typeface="Noto Sans Adlam" panose="020B0502040504020204" pitchFamily="34" charset="0"/>
            </a:endParaRP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911475" y="261052"/>
            <a:ext cx="8491834" cy="172819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Solution</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phase</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en-US" sz="3000" dirty="0">
                <a:solidFill>
                  <a:schemeClr val="tx2">
                    <a:lumMod val="50000"/>
                  </a:schemeClr>
                </a:solidFill>
                <a:latin typeface="+mn-lt"/>
                <a:ea typeface="Noto Sans Adlam" panose="020B0502040504020204" pitchFamily="34" charset="0"/>
                <a:cs typeface="Noto Sans Adlam" panose="020B0502040504020204" pitchFamily="34" charset="0"/>
              </a:rPr>
              <a:t>Concrete planning and executing</a:t>
            </a:r>
            <a:endParaRPr lang="en-US" sz="3000" b="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2" name="Rectangle 1">
            <a:extLst>
              <a:ext uri="{FF2B5EF4-FFF2-40B4-BE49-F238E27FC236}">
                <a16:creationId xmlns:a16="http://schemas.microsoft.com/office/drawing/2014/main" id="{BE4378C2-89B0-A942-9CA9-C64B1B214B3C}"/>
              </a:ext>
            </a:extLst>
          </p:cNvPr>
          <p:cNvSpPr/>
          <p:nvPr/>
        </p:nvSpPr>
        <p:spPr>
          <a:xfrm>
            <a:off x="7140556" y="2530380"/>
            <a:ext cx="1839543" cy="307777"/>
          </a:xfrm>
          <a:prstGeom prst="rect">
            <a:avLst/>
          </a:prstGeom>
        </p:spPr>
        <p:txBody>
          <a:bodyPr wrap="none">
            <a:spAutoFit/>
          </a:bodyPr>
          <a:lstStyle/>
          <a:p>
            <a:r>
              <a:rPr lang="en-US" sz="1400" b="1" dirty="0">
                <a:solidFill>
                  <a:schemeClr val="tx2">
                    <a:lumMod val="50000"/>
                  </a:schemeClr>
                </a:solidFill>
                <a:ea typeface="Noto Sans Adlam" panose="020B0502040504020204" pitchFamily="34" charset="0"/>
                <a:cs typeface="Noto Sans Adlam" panose="020B0502040504020204" pitchFamily="34" charset="0"/>
              </a:rPr>
              <a:t>Solution development</a:t>
            </a:r>
          </a:p>
        </p:txBody>
      </p:sp>
      <p:sp>
        <p:nvSpPr>
          <p:cNvPr id="34" name="TextBox 33">
            <a:extLst>
              <a:ext uri="{FF2B5EF4-FFF2-40B4-BE49-F238E27FC236}">
                <a16:creationId xmlns:a16="http://schemas.microsoft.com/office/drawing/2014/main" id="{D7C0E845-5937-424F-8C1E-93B235B138B3}"/>
              </a:ext>
            </a:extLst>
          </p:cNvPr>
          <p:cNvSpPr txBox="1"/>
          <p:nvPr/>
        </p:nvSpPr>
        <p:spPr>
          <a:xfrm>
            <a:off x="7121448" y="2780928"/>
            <a:ext cx="4221232" cy="2077492"/>
          </a:xfrm>
          <a:prstGeom prst="rect">
            <a:avLst/>
          </a:prstGeom>
          <a:noFill/>
        </p:spPr>
        <p:txBody>
          <a:bodyPr wrap="square" lIns="0" tIns="91440" rIns="91440" rtlCol="0">
            <a:spAutoFit/>
          </a:bodyPr>
          <a:lstStyle/>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Choose a time period for finding solutions to the selected problems</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Contact the target audience through various channels</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Start gathering ideas</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Make responsibilities clear to the organizing team</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Engage the participants</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Give time for feedback, iteration and evaluation</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Send reminders</a:t>
            </a:r>
          </a:p>
        </p:txBody>
      </p:sp>
      <p:sp>
        <p:nvSpPr>
          <p:cNvPr id="35" name="Diamond 34">
            <a:extLst>
              <a:ext uri="{FF2B5EF4-FFF2-40B4-BE49-F238E27FC236}">
                <a16:creationId xmlns:a16="http://schemas.microsoft.com/office/drawing/2014/main" id="{2AF7E5F1-794D-BB41-A095-EC29C091F22A}"/>
              </a:ext>
            </a:extLst>
          </p:cNvPr>
          <p:cNvSpPr/>
          <p:nvPr/>
        </p:nvSpPr>
        <p:spPr>
          <a:xfrm>
            <a:off x="1103627" y="2607678"/>
            <a:ext cx="2462965" cy="2182100"/>
          </a:xfrm>
          <a:prstGeom prst="diamond">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36" name="Diamond 35">
            <a:extLst>
              <a:ext uri="{FF2B5EF4-FFF2-40B4-BE49-F238E27FC236}">
                <a16:creationId xmlns:a16="http://schemas.microsoft.com/office/drawing/2014/main" id="{B36A4CD9-758B-454E-AB72-5BE6FAE85759}"/>
              </a:ext>
            </a:extLst>
          </p:cNvPr>
          <p:cNvSpPr/>
          <p:nvPr/>
        </p:nvSpPr>
        <p:spPr>
          <a:xfrm>
            <a:off x="3633035" y="2632132"/>
            <a:ext cx="2462965" cy="2182100"/>
          </a:xfrm>
          <a:prstGeom prst="diamond">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39" name="Oval 38">
            <a:extLst>
              <a:ext uri="{FF2B5EF4-FFF2-40B4-BE49-F238E27FC236}">
                <a16:creationId xmlns:a16="http://schemas.microsoft.com/office/drawing/2014/main" id="{25E6DFBD-8D5E-924E-AB27-7C93853F4714}"/>
              </a:ext>
            </a:extLst>
          </p:cNvPr>
          <p:cNvSpPr/>
          <p:nvPr/>
        </p:nvSpPr>
        <p:spPr>
          <a:xfrm>
            <a:off x="6027763" y="3593552"/>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40" name="Triangle 39">
            <a:extLst>
              <a:ext uri="{FF2B5EF4-FFF2-40B4-BE49-F238E27FC236}">
                <a16:creationId xmlns:a16="http://schemas.microsoft.com/office/drawing/2014/main" id="{A67956AE-641B-2849-8C2F-BC314EEACE1F}"/>
              </a:ext>
            </a:extLst>
          </p:cNvPr>
          <p:cNvSpPr/>
          <p:nvPr/>
        </p:nvSpPr>
        <p:spPr>
          <a:xfrm rot="5400000" flipV="1">
            <a:off x="3145839" y="3117452"/>
            <a:ext cx="2203933" cy="1233293"/>
          </a:xfrm>
          <a:prstGeom prst="triangle">
            <a:avLst>
              <a:gd name="adj" fmla="val 50000"/>
            </a:avLst>
          </a:prstGeom>
          <a:solidFill>
            <a:schemeClr val="accent4"/>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cxnSp>
        <p:nvCxnSpPr>
          <p:cNvPr id="41" name="Straight Connector 40">
            <a:extLst>
              <a:ext uri="{FF2B5EF4-FFF2-40B4-BE49-F238E27FC236}">
                <a16:creationId xmlns:a16="http://schemas.microsoft.com/office/drawing/2014/main" id="{F49548AB-F150-ED41-859D-64EFF9138814}"/>
              </a:ext>
            </a:extLst>
          </p:cNvPr>
          <p:cNvCxnSpPr>
            <a:cxnSpLocks/>
            <a:stCxn id="40" idx="2"/>
            <a:endCxn id="40" idx="4"/>
          </p:cNvCxnSpPr>
          <p:nvPr/>
        </p:nvCxnSpPr>
        <p:spPr>
          <a:xfrm>
            <a:off x="4864452" y="2632132"/>
            <a:ext cx="0" cy="2203933"/>
          </a:xfrm>
          <a:prstGeom prst="line">
            <a:avLst/>
          </a:prstGeom>
          <a:ln w="28575">
            <a:solidFill>
              <a:schemeClr val="tx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Text Placeholder 3">
            <a:extLst>
              <a:ext uri="{FF2B5EF4-FFF2-40B4-BE49-F238E27FC236}">
                <a16:creationId xmlns:a16="http://schemas.microsoft.com/office/drawing/2014/main" id="{837A958D-3686-7644-959E-2C2E1FAC9E0B}"/>
              </a:ext>
            </a:extLst>
          </p:cNvPr>
          <p:cNvSpPr txBox="1">
            <a:spLocks/>
          </p:cNvSpPr>
          <p:nvPr/>
        </p:nvSpPr>
        <p:spPr>
          <a:xfrm>
            <a:off x="3683683" y="3604363"/>
            <a:ext cx="1344108" cy="2798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ea typeface="Noto Sans Adlam" panose="020B0502040504020204" pitchFamily="34" charset="0"/>
                <a:cs typeface="Noto Sans Adlam" panose="020B0502040504020204" pitchFamily="34" charset="0"/>
              </a:rPr>
              <a:t>Discover</a:t>
            </a:r>
          </a:p>
        </p:txBody>
      </p:sp>
      <p:sp>
        <p:nvSpPr>
          <p:cNvPr id="50" name="Oval 49">
            <a:extLst>
              <a:ext uri="{FF2B5EF4-FFF2-40B4-BE49-F238E27FC236}">
                <a16:creationId xmlns:a16="http://schemas.microsoft.com/office/drawing/2014/main" id="{BFED19B4-7E8C-2D4A-8543-3556A0749ADD}"/>
              </a:ext>
            </a:extLst>
          </p:cNvPr>
          <p:cNvSpPr/>
          <p:nvPr/>
        </p:nvSpPr>
        <p:spPr>
          <a:xfrm>
            <a:off x="3535303" y="3569098"/>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cxnSp>
        <p:nvCxnSpPr>
          <p:cNvPr id="51" name="Straight Connector 50">
            <a:extLst>
              <a:ext uri="{FF2B5EF4-FFF2-40B4-BE49-F238E27FC236}">
                <a16:creationId xmlns:a16="http://schemas.microsoft.com/office/drawing/2014/main" id="{73F5C0B5-6A96-DD44-AE06-3953298A872B}"/>
              </a:ext>
            </a:extLst>
          </p:cNvPr>
          <p:cNvCxnSpPr>
            <a:cxnSpLocks/>
          </p:cNvCxnSpPr>
          <p:nvPr/>
        </p:nvCxnSpPr>
        <p:spPr>
          <a:xfrm>
            <a:off x="2335109" y="2615051"/>
            <a:ext cx="1" cy="2182100"/>
          </a:xfrm>
          <a:prstGeom prst="line">
            <a:avLst/>
          </a:prstGeom>
          <a:ln w="28575">
            <a:solidFill>
              <a:schemeClr val="tx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1B4A56D9-3A51-A548-90EB-8878333E4ACD}"/>
              </a:ext>
            </a:extLst>
          </p:cNvPr>
          <p:cNvSpPr/>
          <p:nvPr/>
        </p:nvSpPr>
        <p:spPr>
          <a:xfrm>
            <a:off x="849320" y="3576472"/>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grpSp>
        <p:nvGrpSpPr>
          <p:cNvPr id="23" name="Group 22">
            <a:extLst>
              <a:ext uri="{FF2B5EF4-FFF2-40B4-BE49-F238E27FC236}">
                <a16:creationId xmlns:a16="http://schemas.microsoft.com/office/drawing/2014/main" id="{5B3ABFAA-A325-AF4C-A86F-C756A0789CCC}"/>
              </a:ext>
            </a:extLst>
          </p:cNvPr>
          <p:cNvGrpSpPr/>
          <p:nvPr/>
        </p:nvGrpSpPr>
        <p:grpSpPr>
          <a:xfrm>
            <a:off x="1034930" y="908720"/>
            <a:ext cx="715875" cy="459112"/>
            <a:chOff x="595085" y="767380"/>
            <a:chExt cx="1016503" cy="651913"/>
          </a:xfrm>
        </p:grpSpPr>
        <p:sp>
          <p:nvSpPr>
            <p:cNvPr id="25" name="Chevron 24">
              <a:extLst>
                <a:ext uri="{FF2B5EF4-FFF2-40B4-BE49-F238E27FC236}">
                  <a16:creationId xmlns:a16="http://schemas.microsoft.com/office/drawing/2014/main" id="{77E2864F-8C65-7B40-9058-088A6B7EC9F6}"/>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26" name="Chevron 25">
              <a:extLst>
                <a:ext uri="{FF2B5EF4-FFF2-40B4-BE49-F238E27FC236}">
                  <a16:creationId xmlns:a16="http://schemas.microsoft.com/office/drawing/2014/main" id="{25C49FD1-2C73-2548-9F7C-B62726B93C1C}"/>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17188598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0AC95E9D-6AEF-AB43-80DF-80647D2CFCBF}"/>
              </a:ext>
            </a:extLst>
          </p:cNvPr>
          <p:cNvSpPr/>
          <p:nvPr/>
        </p:nvSpPr>
        <p:spPr>
          <a:xfrm>
            <a:off x="6696627" y="2644808"/>
            <a:ext cx="4548696" cy="2216374"/>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1400">
              <a:ea typeface="Noto Sans Adlam" panose="020B0502040504020204" pitchFamily="34" charset="0"/>
              <a:cs typeface="Noto Sans Adlam" panose="020B0502040504020204" pitchFamily="34" charset="0"/>
            </a:endParaRP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911002" y="268627"/>
            <a:ext cx="8419826" cy="172819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Solution</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phase</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en-US" sz="3000" dirty="0">
                <a:solidFill>
                  <a:schemeClr val="tx2">
                    <a:lumMod val="50000"/>
                  </a:schemeClr>
                </a:solidFill>
                <a:latin typeface="+mn-lt"/>
                <a:ea typeface="Noto Sans Adlam" panose="020B0502040504020204" pitchFamily="34" charset="0"/>
                <a:cs typeface="Noto Sans Adlam" panose="020B0502040504020204" pitchFamily="34" charset="0"/>
              </a:rPr>
              <a:t>Concrete planning and executing</a:t>
            </a:r>
            <a:endParaRPr lang="en-US" sz="3000" b="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2" name="Rectangle 1">
            <a:extLst>
              <a:ext uri="{FF2B5EF4-FFF2-40B4-BE49-F238E27FC236}">
                <a16:creationId xmlns:a16="http://schemas.microsoft.com/office/drawing/2014/main" id="{BE4378C2-89B0-A942-9CA9-C64B1B214B3C}"/>
              </a:ext>
            </a:extLst>
          </p:cNvPr>
          <p:cNvSpPr/>
          <p:nvPr/>
        </p:nvSpPr>
        <p:spPr>
          <a:xfrm>
            <a:off x="7024090" y="2822995"/>
            <a:ext cx="1812356" cy="307777"/>
          </a:xfrm>
          <a:prstGeom prst="rect">
            <a:avLst/>
          </a:prstGeom>
        </p:spPr>
        <p:txBody>
          <a:bodyPr wrap="none">
            <a:spAutoFit/>
          </a:bodyPr>
          <a:lstStyle/>
          <a:p>
            <a:r>
              <a:rPr lang="en-US" sz="1400" b="1" dirty="0">
                <a:solidFill>
                  <a:schemeClr val="tx2">
                    <a:lumMod val="50000"/>
                  </a:schemeClr>
                </a:solidFill>
                <a:ea typeface="Noto Sans Adlam" panose="020B0502040504020204" pitchFamily="34" charset="0"/>
                <a:cs typeface="Noto Sans Adlam" panose="020B0502040504020204" pitchFamily="34" charset="0"/>
              </a:rPr>
              <a:t>Processing the results</a:t>
            </a:r>
          </a:p>
        </p:txBody>
      </p:sp>
      <p:sp>
        <p:nvSpPr>
          <p:cNvPr id="34" name="TextBox 33">
            <a:extLst>
              <a:ext uri="{FF2B5EF4-FFF2-40B4-BE49-F238E27FC236}">
                <a16:creationId xmlns:a16="http://schemas.microsoft.com/office/drawing/2014/main" id="{D7C0E845-5937-424F-8C1E-93B235B138B3}"/>
              </a:ext>
            </a:extLst>
          </p:cNvPr>
          <p:cNvSpPr txBox="1"/>
          <p:nvPr/>
        </p:nvSpPr>
        <p:spPr>
          <a:xfrm>
            <a:off x="7024090" y="3192327"/>
            <a:ext cx="3991755" cy="1215717"/>
          </a:xfrm>
          <a:prstGeom prst="rect">
            <a:avLst/>
          </a:prstGeom>
          <a:noFill/>
        </p:spPr>
        <p:txBody>
          <a:bodyPr wrap="square" lIns="0" tIns="91440" rIns="91440" rtlCol="0">
            <a:spAutoFit/>
          </a:bodyPr>
          <a:lstStyle/>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Pick a few ideas with the most promise</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Assign responsibilities for the development of those ideas</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Allocate resources</a:t>
            </a:r>
          </a:p>
          <a:p>
            <a:pPr marL="228600" indent="-228600">
              <a:buFont typeface="+mj-lt"/>
              <a:buAutoNum type="arabicPeriod"/>
            </a:pPr>
            <a:r>
              <a:rPr lang="en-US" sz="1400" dirty="0">
                <a:solidFill>
                  <a:schemeClr val="tx2">
                    <a:lumMod val="50000"/>
                  </a:schemeClr>
                </a:solidFill>
                <a:ea typeface="Noto Sans Adlam" panose="020B0502040504020204" pitchFamily="34" charset="0"/>
                <a:cs typeface="Noto Sans Adlam" panose="020B0502040504020204" pitchFamily="34" charset="0"/>
              </a:rPr>
              <a:t>Communicate results and following steps</a:t>
            </a:r>
          </a:p>
        </p:txBody>
      </p:sp>
      <p:sp>
        <p:nvSpPr>
          <p:cNvPr id="35" name="Diamond 34">
            <a:extLst>
              <a:ext uri="{FF2B5EF4-FFF2-40B4-BE49-F238E27FC236}">
                <a16:creationId xmlns:a16="http://schemas.microsoft.com/office/drawing/2014/main" id="{2AF7E5F1-794D-BB41-A095-EC29C091F22A}"/>
              </a:ext>
            </a:extLst>
          </p:cNvPr>
          <p:cNvSpPr/>
          <p:nvPr/>
        </p:nvSpPr>
        <p:spPr>
          <a:xfrm>
            <a:off x="1103627" y="2607678"/>
            <a:ext cx="2462965" cy="2182100"/>
          </a:xfrm>
          <a:prstGeom prst="diamond">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36" name="Diamond 35">
            <a:extLst>
              <a:ext uri="{FF2B5EF4-FFF2-40B4-BE49-F238E27FC236}">
                <a16:creationId xmlns:a16="http://schemas.microsoft.com/office/drawing/2014/main" id="{B36A4CD9-758B-454E-AB72-5BE6FAE85759}"/>
              </a:ext>
            </a:extLst>
          </p:cNvPr>
          <p:cNvSpPr/>
          <p:nvPr/>
        </p:nvSpPr>
        <p:spPr>
          <a:xfrm>
            <a:off x="3633035" y="2632132"/>
            <a:ext cx="2462965" cy="2182100"/>
          </a:xfrm>
          <a:prstGeom prst="diamond">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40" name="Triangle 39">
            <a:extLst>
              <a:ext uri="{FF2B5EF4-FFF2-40B4-BE49-F238E27FC236}">
                <a16:creationId xmlns:a16="http://schemas.microsoft.com/office/drawing/2014/main" id="{A67956AE-641B-2849-8C2F-BC314EEACE1F}"/>
              </a:ext>
            </a:extLst>
          </p:cNvPr>
          <p:cNvSpPr/>
          <p:nvPr/>
        </p:nvSpPr>
        <p:spPr>
          <a:xfrm rot="5400000">
            <a:off x="4397631" y="3090680"/>
            <a:ext cx="2157470" cy="1240375"/>
          </a:xfrm>
          <a:prstGeom prst="triangle">
            <a:avLst>
              <a:gd name="adj" fmla="val 50648"/>
            </a:avLst>
          </a:prstGeom>
          <a:solidFill>
            <a:schemeClr val="accent4"/>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cxnSp>
        <p:nvCxnSpPr>
          <p:cNvPr id="41" name="Straight Connector 40">
            <a:extLst>
              <a:ext uri="{FF2B5EF4-FFF2-40B4-BE49-F238E27FC236}">
                <a16:creationId xmlns:a16="http://schemas.microsoft.com/office/drawing/2014/main" id="{F49548AB-F150-ED41-859D-64EFF9138814}"/>
              </a:ext>
            </a:extLst>
          </p:cNvPr>
          <p:cNvCxnSpPr>
            <a:cxnSpLocks/>
            <a:stCxn id="40" idx="2"/>
            <a:endCxn id="40" idx="4"/>
          </p:cNvCxnSpPr>
          <p:nvPr/>
        </p:nvCxnSpPr>
        <p:spPr>
          <a:xfrm>
            <a:off x="4856179" y="2632133"/>
            <a:ext cx="0" cy="2157470"/>
          </a:xfrm>
          <a:prstGeom prst="line">
            <a:avLst/>
          </a:prstGeom>
          <a:ln w="28575">
            <a:solidFill>
              <a:schemeClr val="tx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Text Placeholder 3">
            <a:extLst>
              <a:ext uri="{FF2B5EF4-FFF2-40B4-BE49-F238E27FC236}">
                <a16:creationId xmlns:a16="http://schemas.microsoft.com/office/drawing/2014/main" id="{837A958D-3686-7644-959E-2C2E1FAC9E0B}"/>
              </a:ext>
            </a:extLst>
          </p:cNvPr>
          <p:cNvSpPr txBox="1">
            <a:spLocks/>
          </p:cNvSpPr>
          <p:nvPr/>
        </p:nvSpPr>
        <p:spPr>
          <a:xfrm>
            <a:off x="4682547" y="3607910"/>
            <a:ext cx="1344108" cy="2798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ea typeface="Noto Sans Adlam" panose="020B0502040504020204" pitchFamily="34" charset="0"/>
                <a:cs typeface="Noto Sans Adlam" panose="020B0502040504020204" pitchFamily="34" charset="0"/>
              </a:rPr>
              <a:t>Discover</a:t>
            </a:r>
          </a:p>
        </p:txBody>
      </p:sp>
      <p:sp>
        <p:nvSpPr>
          <p:cNvPr id="50" name="Oval 49">
            <a:extLst>
              <a:ext uri="{FF2B5EF4-FFF2-40B4-BE49-F238E27FC236}">
                <a16:creationId xmlns:a16="http://schemas.microsoft.com/office/drawing/2014/main" id="{BFED19B4-7E8C-2D4A-8543-3556A0749ADD}"/>
              </a:ext>
            </a:extLst>
          </p:cNvPr>
          <p:cNvSpPr/>
          <p:nvPr/>
        </p:nvSpPr>
        <p:spPr>
          <a:xfrm>
            <a:off x="3445619" y="3576472"/>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cxnSp>
        <p:nvCxnSpPr>
          <p:cNvPr id="51" name="Straight Connector 50">
            <a:extLst>
              <a:ext uri="{FF2B5EF4-FFF2-40B4-BE49-F238E27FC236}">
                <a16:creationId xmlns:a16="http://schemas.microsoft.com/office/drawing/2014/main" id="{73F5C0B5-6A96-DD44-AE06-3953298A872B}"/>
              </a:ext>
            </a:extLst>
          </p:cNvPr>
          <p:cNvCxnSpPr>
            <a:cxnSpLocks/>
          </p:cNvCxnSpPr>
          <p:nvPr/>
        </p:nvCxnSpPr>
        <p:spPr>
          <a:xfrm>
            <a:off x="2335109" y="2615051"/>
            <a:ext cx="1" cy="2182100"/>
          </a:xfrm>
          <a:prstGeom prst="line">
            <a:avLst/>
          </a:prstGeom>
          <a:ln w="28575">
            <a:solidFill>
              <a:schemeClr val="tx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1B4A56D9-3A51-A548-90EB-8878333E4ACD}"/>
              </a:ext>
            </a:extLst>
          </p:cNvPr>
          <p:cNvSpPr/>
          <p:nvPr/>
        </p:nvSpPr>
        <p:spPr>
          <a:xfrm>
            <a:off x="849320" y="3576472"/>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39" name="Oval 38">
            <a:extLst>
              <a:ext uri="{FF2B5EF4-FFF2-40B4-BE49-F238E27FC236}">
                <a16:creationId xmlns:a16="http://schemas.microsoft.com/office/drawing/2014/main" id="{25E6DFBD-8D5E-924E-AB27-7C93853F4714}"/>
              </a:ext>
            </a:extLst>
          </p:cNvPr>
          <p:cNvSpPr/>
          <p:nvPr/>
        </p:nvSpPr>
        <p:spPr>
          <a:xfrm>
            <a:off x="5991286" y="3576472"/>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grpSp>
        <p:nvGrpSpPr>
          <p:cNvPr id="23" name="Group 22">
            <a:extLst>
              <a:ext uri="{FF2B5EF4-FFF2-40B4-BE49-F238E27FC236}">
                <a16:creationId xmlns:a16="http://schemas.microsoft.com/office/drawing/2014/main" id="{C3BE2C53-0C1C-164E-98CE-AD95CD515C0C}"/>
              </a:ext>
            </a:extLst>
          </p:cNvPr>
          <p:cNvGrpSpPr/>
          <p:nvPr/>
        </p:nvGrpSpPr>
        <p:grpSpPr>
          <a:xfrm>
            <a:off x="1034930" y="908720"/>
            <a:ext cx="715875" cy="459112"/>
            <a:chOff x="595085" y="767380"/>
            <a:chExt cx="1016503" cy="651913"/>
          </a:xfrm>
        </p:grpSpPr>
        <p:sp>
          <p:nvSpPr>
            <p:cNvPr id="25" name="Chevron 24">
              <a:extLst>
                <a:ext uri="{FF2B5EF4-FFF2-40B4-BE49-F238E27FC236}">
                  <a16:creationId xmlns:a16="http://schemas.microsoft.com/office/drawing/2014/main" id="{A38AB2F0-23DD-A04C-BE9F-6281AE1438A4}"/>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26" name="Chevron 25">
              <a:extLst>
                <a:ext uri="{FF2B5EF4-FFF2-40B4-BE49-F238E27FC236}">
                  <a16:creationId xmlns:a16="http://schemas.microsoft.com/office/drawing/2014/main" id="{4B587700-7B04-614D-BFA1-D27F2EE526F3}"/>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1534642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EB451E3-27C5-424C-A9F9-332C5563E408}"/>
              </a:ext>
            </a:extLst>
          </p:cNvPr>
          <p:cNvGrpSpPr/>
          <p:nvPr/>
        </p:nvGrpSpPr>
        <p:grpSpPr>
          <a:xfrm>
            <a:off x="1169461" y="2081133"/>
            <a:ext cx="2017074" cy="986741"/>
            <a:chOff x="-16148" y="678705"/>
            <a:chExt cx="1759470" cy="986741"/>
          </a:xfrm>
          <a:solidFill>
            <a:schemeClr val="bg1"/>
          </a:solidFill>
          <a:effectLst/>
        </p:grpSpPr>
        <p:sp>
          <p:nvSpPr>
            <p:cNvPr id="11" name="Rounded Rectangle 10">
              <a:extLst>
                <a:ext uri="{FF2B5EF4-FFF2-40B4-BE49-F238E27FC236}">
                  <a16:creationId xmlns:a16="http://schemas.microsoft.com/office/drawing/2014/main" id="{0B9B8D27-E01B-EF47-BBB1-F3AF6BDAC3F8}"/>
                </a:ext>
              </a:extLst>
            </p:cNvPr>
            <p:cNvSpPr/>
            <p:nvPr/>
          </p:nvSpPr>
          <p:spPr>
            <a:xfrm>
              <a:off x="2087" y="678705"/>
              <a:ext cx="1741235" cy="986741"/>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ounded Rectangle 4">
              <a:extLst>
                <a:ext uri="{FF2B5EF4-FFF2-40B4-BE49-F238E27FC236}">
                  <a16:creationId xmlns:a16="http://schemas.microsoft.com/office/drawing/2014/main" id="{4CAD3B40-FB9C-7449-A090-74A700049F24}"/>
                </a:ext>
              </a:extLst>
            </p:cNvPr>
            <p:cNvSpPr txBox="1"/>
            <p:nvPr/>
          </p:nvSpPr>
          <p:spPr>
            <a:xfrm>
              <a:off x="-16148" y="903516"/>
              <a:ext cx="1741235" cy="657827"/>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99568" tIns="99568" rIns="99568" bIns="53340" numCol="1" spcCol="1270" anchor="t" anchorCtr="0">
              <a:noAutofit/>
            </a:bodyPr>
            <a:lstStyle/>
            <a:p>
              <a:pPr marL="0" lvl="0" indent="0" algn="ctr" defTabSz="622300">
                <a:lnSpc>
                  <a:spcPct val="90000"/>
                </a:lnSpc>
                <a:spcBef>
                  <a:spcPct val="0"/>
                </a:spcBef>
                <a:spcAft>
                  <a:spcPct val="35000"/>
                </a:spcAft>
                <a:buNone/>
              </a:pPr>
              <a:r>
                <a:rPr lang="en-US" sz="1500" b="1" kern="1200" dirty="0">
                  <a:solidFill>
                    <a:schemeClr val="tx2">
                      <a:lumMod val="50000"/>
                    </a:schemeClr>
                  </a:solidFill>
                  <a:ea typeface="Noto Sans Adlam" panose="020B0502040504020204" pitchFamily="34" charset="0"/>
                  <a:cs typeface="Noto Sans Adlam" panose="020B0502040504020204" pitchFamily="34" charset="0"/>
                </a:rPr>
                <a:t>Rounding up the findings</a:t>
              </a:r>
              <a:endParaRPr lang="en-GB" sz="1500" kern="1200" dirty="0">
                <a:solidFill>
                  <a:schemeClr val="tx2">
                    <a:lumMod val="50000"/>
                  </a:schemeClr>
                </a:solidFill>
                <a:ea typeface="Noto Sans Adlam" panose="020B0502040504020204" pitchFamily="34" charset="0"/>
                <a:cs typeface="Noto Sans Adlam" panose="020B0502040504020204" pitchFamily="34" charset="0"/>
              </a:endParaRPr>
            </a:p>
          </p:txBody>
        </p:sp>
      </p:grpSp>
      <p:grpSp>
        <p:nvGrpSpPr>
          <p:cNvPr id="13" name="Group 12">
            <a:extLst>
              <a:ext uri="{FF2B5EF4-FFF2-40B4-BE49-F238E27FC236}">
                <a16:creationId xmlns:a16="http://schemas.microsoft.com/office/drawing/2014/main" id="{5D52E427-E934-A048-A89A-C31D84891482}"/>
              </a:ext>
            </a:extLst>
          </p:cNvPr>
          <p:cNvGrpSpPr/>
          <p:nvPr/>
        </p:nvGrpSpPr>
        <p:grpSpPr>
          <a:xfrm>
            <a:off x="3860607" y="2081133"/>
            <a:ext cx="1996169" cy="986741"/>
            <a:chOff x="2799183" y="675141"/>
            <a:chExt cx="1741235" cy="986741"/>
          </a:xfrm>
          <a:solidFill>
            <a:schemeClr val="bg1"/>
          </a:solidFill>
          <a:effectLst/>
        </p:grpSpPr>
        <p:sp>
          <p:nvSpPr>
            <p:cNvPr id="14" name="Rounded Rectangle 13">
              <a:extLst>
                <a:ext uri="{FF2B5EF4-FFF2-40B4-BE49-F238E27FC236}">
                  <a16:creationId xmlns:a16="http://schemas.microsoft.com/office/drawing/2014/main" id="{8EA599EA-951F-B94E-9B79-8FD2AAC766A2}"/>
                </a:ext>
              </a:extLst>
            </p:cNvPr>
            <p:cNvSpPr/>
            <p:nvPr/>
          </p:nvSpPr>
          <p:spPr>
            <a:xfrm>
              <a:off x="2799183" y="675141"/>
              <a:ext cx="1741235" cy="986741"/>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Rounded Rectangle 4">
              <a:extLst>
                <a:ext uri="{FF2B5EF4-FFF2-40B4-BE49-F238E27FC236}">
                  <a16:creationId xmlns:a16="http://schemas.microsoft.com/office/drawing/2014/main" id="{3012E1AF-B162-4346-B006-4E771EF0C859}"/>
                </a:ext>
              </a:extLst>
            </p:cNvPr>
            <p:cNvSpPr txBox="1"/>
            <p:nvPr/>
          </p:nvSpPr>
          <p:spPr>
            <a:xfrm>
              <a:off x="2804402" y="853501"/>
              <a:ext cx="1700269" cy="657827"/>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99568" tIns="99568" rIns="99568" bIns="53340" numCol="1" spcCol="1270" anchor="t" anchorCtr="0">
              <a:noAutofit/>
            </a:bodyPr>
            <a:lstStyle/>
            <a:p>
              <a:pPr marL="0" lvl="0" indent="0" algn="ctr" defTabSz="622300">
                <a:lnSpc>
                  <a:spcPct val="90000"/>
                </a:lnSpc>
                <a:spcBef>
                  <a:spcPct val="0"/>
                </a:spcBef>
                <a:spcAft>
                  <a:spcPct val="35000"/>
                </a:spcAft>
                <a:buNone/>
              </a:pPr>
              <a:r>
                <a:rPr lang="en-US" sz="1500" b="1" kern="1200" dirty="0">
                  <a:solidFill>
                    <a:schemeClr val="tx2">
                      <a:lumMod val="50000"/>
                    </a:schemeClr>
                  </a:solidFill>
                  <a:ea typeface="Noto Sans Adlam" panose="020B0502040504020204" pitchFamily="34" charset="0"/>
                  <a:cs typeface="Noto Sans Adlam" panose="020B0502040504020204" pitchFamily="34" charset="0"/>
                </a:rPr>
                <a:t>Planning next steps and responsibilities</a:t>
              </a:r>
              <a:endParaRPr lang="en-GB" sz="1500" kern="1200" dirty="0">
                <a:solidFill>
                  <a:schemeClr val="tx2">
                    <a:lumMod val="50000"/>
                  </a:schemeClr>
                </a:solidFill>
                <a:ea typeface="Noto Sans Adlam" panose="020B0502040504020204" pitchFamily="34" charset="0"/>
                <a:cs typeface="Noto Sans Adlam" panose="020B0502040504020204" pitchFamily="34" charset="0"/>
              </a:endParaRPr>
            </a:p>
          </p:txBody>
        </p:sp>
      </p:grpSp>
      <p:grpSp>
        <p:nvGrpSpPr>
          <p:cNvPr id="16" name="Group 15">
            <a:extLst>
              <a:ext uri="{FF2B5EF4-FFF2-40B4-BE49-F238E27FC236}">
                <a16:creationId xmlns:a16="http://schemas.microsoft.com/office/drawing/2014/main" id="{411C1588-C77E-CE4D-BEF3-D452DDC16DEB}"/>
              </a:ext>
            </a:extLst>
          </p:cNvPr>
          <p:cNvGrpSpPr/>
          <p:nvPr/>
        </p:nvGrpSpPr>
        <p:grpSpPr>
          <a:xfrm>
            <a:off x="6505997" y="2072698"/>
            <a:ext cx="2031167" cy="986741"/>
            <a:chOff x="5565750" y="674675"/>
            <a:chExt cx="1771763" cy="986741"/>
          </a:xfrm>
          <a:solidFill>
            <a:schemeClr val="bg1"/>
          </a:solidFill>
          <a:effectLst/>
        </p:grpSpPr>
        <p:sp>
          <p:nvSpPr>
            <p:cNvPr id="17" name="Rounded Rectangle 16">
              <a:extLst>
                <a:ext uri="{FF2B5EF4-FFF2-40B4-BE49-F238E27FC236}">
                  <a16:creationId xmlns:a16="http://schemas.microsoft.com/office/drawing/2014/main" id="{BF49FADD-CCB8-C34C-BF3C-BC1AFDA4B277}"/>
                </a:ext>
              </a:extLst>
            </p:cNvPr>
            <p:cNvSpPr/>
            <p:nvPr/>
          </p:nvSpPr>
          <p:spPr>
            <a:xfrm>
              <a:off x="5596278" y="674675"/>
              <a:ext cx="1741235" cy="986741"/>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Rounded Rectangle 4">
              <a:extLst>
                <a:ext uri="{FF2B5EF4-FFF2-40B4-BE49-F238E27FC236}">
                  <a16:creationId xmlns:a16="http://schemas.microsoft.com/office/drawing/2014/main" id="{A32D4292-EE1E-1448-9201-6C15E4CD4FD4}"/>
                </a:ext>
              </a:extLst>
            </p:cNvPr>
            <p:cNvSpPr txBox="1"/>
            <p:nvPr/>
          </p:nvSpPr>
          <p:spPr>
            <a:xfrm>
              <a:off x="5565750" y="907921"/>
              <a:ext cx="1741235" cy="657827"/>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99568" tIns="99568" rIns="99568" bIns="53340" numCol="1" spcCol="1270" anchor="t" anchorCtr="0">
              <a:noAutofit/>
            </a:bodyPr>
            <a:lstStyle/>
            <a:p>
              <a:pPr marL="0" lvl="0" indent="0" algn="ctr" defTabSz="622300">
                <a:lnSpc>
                  <a:spcPct val="90000"/>
                </a:lnSpc>
                <a:spcBef>
                  <a:spcPct val="0"/>
                </a:spcBef>
                <a:spcAft>
                  <a:spcPct val="35000"/>
                </a:spcAft>
                <a:buNone/>
              </a:pPr>
              <a:r>
                <a:rPr lang="en-US" sz="1500" b="1" kern="1200" dirty="0">
                  <a:solidFill>
                    <a:schemeClr val="tx2">
                      <a:lumMod val="50000"/>
                    </a:schemeClr>
                  </a:solidFill>
                  <a:ea typeface="Noto Sans Adlam" panose="020B0502040504020204" pitchFamily="34" charset="0"/>
                  <a:cs typeface="Noto Sans Adlam" panose="020B0502040504020204" pitchFamily="34" charset="0"/>
                </a:rPr>
                <a:t>Communicate the next steps</a:t>
              </a:r>
              <a:endParaRPr lang="en-GB" sz="1500" kern="1200" dirty="0">
                <a:solidFill>
                  <a:schemeClr val="tx2">
                    <a:lumMod val="50000"/>
                  </a:schemeClr>
                </a:solidFill>
                <a:ea typeface="Noto Sans Adlam" panose="020B0502040504020204" pitchFamily="34" charset="0"/>
                <a:cs typeface="Noto Sans Adlam" panose="020B0502040504020204" pitchFamily="34" charset="0"/>
              </a:endParaRPr>
            </a:p>
          </p:txBody>
        </p:sp>
      </p:grpSp>
      <p:grpSp>
        <p:nvGrpSpPr>
          <p:cNvPr id="19" name="Group 18">
            <a:extLst>
              <a:ext uri="{FF2B5EF4-FFF2-40B4-BE49-F238E27FC236}">
                <a16:creationId xmlns:a16="http://schemas.microsoft.com/office/drawing/2014/main" id="{86C3F41D-8BE0-4548-AC88-8B8C09406A9E}"/>
              </a:ext>
            </a:extLst>
          </p:cNvPr>
          <p:cNvGrpSpPr/>
          <p:nvPr/>
        </p:nvGrpSpPr>
        <p:grpSpPr>
          <a:xfrm>
            <a:off x="9186382" y="2095037"/>
            <a:ext cx="1996170" cy="986741"/>
            <a:chOff x="5596277" y="674675"/>
            <a:chExt cx="1741236" cy="986741"/>
          </a:xfrm>
          <a:solidFill>
            <a:schemeClr val="bg1"/>
          </a:solidFill>
          <a:effectLst/>
        </p:grpSpPr>
        <p:sp>
          <p:nvSpPr>
            <p:cNvPr id="20" name="Rounded Rectangle 19">
              <a:extLst>
                <a:ext uri="{FF2B5EF4-FFF2-40B4-BE49-F238E27FC236}">
                  <a16:creationId xmlns:a16="http://schemas.microsoft.com/office/drawing/2014/main" id="{15100AAD-0E0B-D04B-AB32-2C9B16895D92}"/>
                </a:ext>
              </a:extLst>
            </p:cNvPr>
            <p:cNvSpPr/>
            <p:nvPr/>
          </p:nvSpPr>
          <p:spPr>
            <a:xfrm>
              <a:off x="5596278" y="674675"/>
              <a:ext cx="1741235" cy="986741"/>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Rounded Rectangle 4">
              <a:extLst>
                <a:ext uri="{FF2B5EF4-FFF2-40B4-BE49-F238E27FC236}">
                  <a16:creationId xmlns:a16="http://schemas.microsoft.com/office/drawing/2014/main" id="{E0A1743B-B84F-444F-A260-7569384290A1}"/>
                </a:ext>
              </a:extLst>
            </p:cNvPr>
            <p:cNvSpPr txBox="1"/>
            <p:nvPr/>
          </p:nvSpPr>
          <p:spPr>
            <a:xfrm>
              <a:off x="5596277" y="953899"/>
              <a:ext cx="1741235" cy="657827"/>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99568" tIns="99568" rIns="99568" bIns="53340" numCol="1" spcCol="1270" anchor="t" anchorCtr="0">
              <a:noAutofit/>
            </a:bodyPr>
            <a:lstStyle/>
            <a:p>
              <a:pPr marL="0" lvl="0" indent="0" algn="ctr" defTabSz="622300">
                <a:lnSpc>
                  <a:spcPct val="90000"/>
                </a:lnSpc>
                <a:spcBef>
                  <a:spcPct val="0"/>
                </a:spcBef>
                <a:spcAft>
                  <a:spcPct val="35000"/>
                </a:spcAft>
                <a:buNone/>
              </a:pPr>
              <a:r>
                <a:rPr lang="en-US" sz="1500" b="1" kern="1200" dirty="0">
                  <a:solidFill>
                    <a:schemeClr val="tx2">
                      <a:lumMod val="50000"/>
                    </a:schemeClr>
                  </a:solidFill>
                  <a:ea typeface="Noto Sans Adlam" panose="020B0502040504020204" pitchFamily="34" charset="0"/>
                  <a:cs typeface="Noto Sans Adlam" panose="020B0502040504020204" pitchFamily="34" charset="0"/>
                </a:rPr>
                <a:t>Follow up</a:t>
              </a:r>
              <a:endParaRPr lang="en-GB" sz="1500" kern="1200" dirty="0">
                <a:solidFill>
                  <a:schemeClr val="tx2">
                    <a:lumMod val="50000"/>
                  </a:schemeClr>
                </a:solidFill>
                <a:ea typeface="Noto Sans Adlam" panose="020B0502040504020204" pitchFamily="34" charset="0"/>
                <a:cs typeface="Noto Sans Adlam" panose="020B0502040504020204" pitchFamily="34" charset="0"/>
              </a:endParaRPr>
            </a:p>
          </p:txBody>
        </p:sp>
      </p:grpSp>
      <p:sp>
        <p:nvSpPr>
          <p:cNvPr id="4" name="Text Placeholder 1">
            <a:extLst>
              <a:ext uri="{FF2B5EF4-FFF2-40B4-BE49-F238E27FC236}">
                <a16:creationId xmlns:a16="http://schemas.microsoft.com/office/drawing/2014/main" id="{26324AC6-EC67-B94F-9DFC-9300822EE2E3}"/>
              </a:ext>
            </a:extLst>
          </p:cNvPr>
          <p:cNvSpPr txBox="1">
            <a:spLocks/>
          </p:cNvSpPr>
          <p:nvPr/>
        </p:nvSpPr>
        <p:spPr>
          <a:xfrm>
            <a:off x="1914337" y="752719"/>
            <a:ext cx="7884878" cy="75602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4000" dirty="0" err="1">
                <a:solidFill>
                  <a:schemeClr val="tx2">
                    <a:lumMod val="50000"/>
                  </a:schemeClr>
                </a:solidFill>
                <a:latin typeface="+mn-lt"/>
                <a:ea typeface="Noto Sans Adlam" panose="020B0502040504020204" pitchFamily="34" charset="0"/>
                <a:cs typeface="Noto Sans Adlam" panose="020B0502040504020204" pitchFamily="34" charset="0"/>
              </a:rPr>
              <a:t>Wrap-up</a:t>
            </a:r>
            <a:endParaRPr lang="en-US" sz="400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8" name="Rectangle 7">
            <a:extLst>
              <a:ext uri="{FF2B5EF4-FFF2-40B4-BE49-F238E27FC236}">
                <a16:creationId xmlns:a16="http://schemas.microsoft.com/office/drawing/2014/main" id="{75052EE3-B7AD-4448-A21D-04A249826287}"/>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22" name="Oval 21">
            <a:extLst>
              <a:ext uri="{FF2B5EF4-FFF2-40B4-BE49-F238E27FC236}">
                <a16:creationId xmlns:a16="http://schemas.microsoft.com/office/drawing/2014/main" id="{499B33DF-7AEF-8A41-A5D9-5023A49D4FC4}"/>
              </a:ext>
            </a:extLst>
          </p:cNvPr>
          <p:cNvSpPr/>
          <p:nvPr/>
        </p:nvSpPr>
        <p:spPr>
          <a:xfrm>
            <a:off x="1041643" y="3620023"/>
            <a:ext cx="2179154" cy="217915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3" name="Oval 22">
            <a:extLst>
              <a:ext uri="{FF2B5EF4-FFF2-40B4-BE49-F238E27FC236}">
                <a16:creationId xmlns:a16="http://schemas.microsoft.com/office/drawing/2014/main" id="{CF1FD2EA-B579-F341-AC80-1B6AA94F8B24}"/>
              </a:ext>
            </a:extLst>
          </p:cNvPr>
          <p:cNvSpPr/>
          <p:nvPr/>
        </p:nvSpPr>
        <p:spPr>
          <a:xfrm>
            <a:off x="3677622" y="3557731"/>
            <a:ext cx="2179154" cy="217915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4" name="Oval 23">
            <a:extLst>
              <a:ext uri="{FF2B5EF4-FFF2-40B4-BE49-F238E27FC236}">
                <a16:creationId xmlns:a16="http://schemas.microsoft.com/office/drawing/2014/main" id="{9E5607C3-7E73-214A-88D5-087F2CB0F7D1}"/>
              </a:ext>
            </a:extLst>
          </p:cNvPr>
          <p:cNvSpPr/>
          <p:nvPr/>
        </p:nvSpPr>
        <p:spPr>
          <a:xfrm>
            <a:off x="6366326" y="3542704"/>
            <a:ext cx="2179154" cy="217915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5" name="Oval 24">
            <a:extLst>
              <a:ext uri="{FF2B5EF4-FFF2-40B4-BE49-F238E27FC236}">
                <a16:creationId xmlns:a16="http://schemas.microsoft.com/office/drawing/2014/main" id="{4E81C888-0186-2F40-81BB-18E27C6BBACB}"/>
              </a:ext>
            </a:extLst>
          </p:cNvPr>
          <p:cNvSpPr/>
          <p:nvPr/>
        </p:nvSpPr>
        <p:spPr>
          <a:xfrm>
            <a:off x="9022231" y="3476903"/>
            <a:ext cx="2179154" cy="217915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6" name="TextBox 25">
            <a:extLst>
              <a:ext uri="{FF2B5EF4-FFF2-40B4-BE49-F238E27FC236}">
                <a16:creationId xmlns:a16="http://schemas.microsoft.com/office/drawing/2014/main" id="{FFAC44C1-6C24-BF4B-BC09-E67808065942}"/>
              </a:ext>
            </a:extLst>
          </p:cNvPr>
          <p:cNvSpPr txBox="1"/>
          <p:nvPr/>
        </p:nvSpPr>
        <p:spPr>
          <a:xfrm>
            <a:off x="1169461" y="4140070"/>
            <a:ext cx="1927248" cy="1092607"/>
          </a:xfrm>
          <a:prstGeom prst="rect">
            <a:avLst/>
          </a:prstGeom>
          <a:noFill/>
        </p:spPr>
        <p:txBody>
          <a:bodyPr wrap="square" rtlCol="0">
            <a:spAutoFit/>
          </a:bodyPr>
          <a:lstStyle/>
          <a:p>
            <a:pPr algn="ctr"/>
            <a:r>
              <a:rPr lang="en-US" sz="1300" dirty="0">
                <a:solidFill>
                  <a:schemeClr val="bg1"/>
                </a:solidFill>
                <a:ea typeface="Noto Sans Adlam" panose="020B0502040504020204" pitchFamily="34" charset="0"/>
                <a:cs typeface="Noto Sans Adlam" panose="020B0502040504020204" pitchFamily="34" charset="0"/>
              </a:rPr>
              <a:t>Round up and prioritize all the ideas, input, insights, and other notable discoveries</a:t>
            </a:r>
          </a:p>
        </p:txBody>
      </p:sp>
      <p:sp>
        <p:nvSpPr>
          <p:cNvPr id="27" name="TextBox 26">
            <a:extLst>
              <a:ext uri="{FF2B5EF4-FFF2-40B4-BE49-F238E27FC236}">
                <a16:creationId xmlns:a16="http://schemas.microsoft.com/office/drawing/2014/main" id="{0D86CAB4-D07B-2940-9C2A-D3C0A2852578}"/>
              </a:ext>
            </a:extLst>
          </p:cNvPr>
          <p:cNvSpPr txBox="1"/>
          <p:nvPr/>
        </p:nvSpPr>
        <p:spPr>
          <a:xfrm>
            <a:off x="3779904" y="4062532"/>
            <a:ext cx="1996169" cy="1292662"/>
          </a:xfrm>
          <a:prstGeom prst="rect">
            <a:avLst/>
          </a:prstGeom>
          <a:noFill/>
        </p:spPr>
        <p:txBody>
          <a:bodyPr wrap="square" rtlCol="0">
            <a:spAutoFit/>
          </a:bodyPr>
          <a:lstStyle/>
          <a:p>
            <a:pPr algn="ctr"/>
            <a:r>
              <a:rPr lang="en-US" sz="1300" dirty="0">
                <a:solidFill>
                  <a:schemeClr val="bg1"/>
                </a:solidFill>
                <a:ea typeface="Noto Sans Adlam" panose="020B0502040504020204" pitchFamily="34" charset="0"/>
                <a:cs typeface="Noto Sans Adlam" panose="020B0502040504020204" pitchFamily="34" charset="0"/>
              </a:rPr>
              <a:t>Make a plan on what to do with the promising ideas and assign people responsibilities for carrying out that plan</a:t>
            </a:r>
          </a:p>
        </p:txBody>
      </p:sp>
      <p:sp>
        <p:nvSpPr>
          <p:cNvPr id="28" name="TextBox 27">
            <a:extLst>
              <a:ext uri="{FF2B5EF4-FFF2-40B4-BE49-F238E27FC236}">
                <a16:creationId xmlns:a16="http://schemas.microsoft.com/office/drawing/2014/main" id="{509E7D6C-89DA-6E4F-AFA1-06B477A85420}"/>
              </a:ext>
            </a:extLst>
          </p:cNvPr>
          <p:cNvSpPr txBox="1"/>
          <p:nvPr/>
        </p:nvSpPr>
        <p:spPr>
          <a:xfrm>
            <a:off x="6505996" y="3993149"/>
            <a:ext cx="1996169" cy="1492716"/>
          </a:xfrm>
          <a:prstGeom prst="rect">
            <a:avLst/>
          </a:prstGeom>
          <a:noFill/>
        </p:spPr>
        <p:txBody>
          <a:bodyPr wrap="square" rtlCol="0">
            <a:spAutoFit/>
          </a:bodyPr>
          <a:lstStyle/>
          <a:p>
            <a:pPr algn="ctr"/>
            <a:r>
              <a:rPr lang="en-US" sz="1300" dirty="0">
                <a:solidFill>
                  <a:schemeClr val="bg1"/>
                </a:solidFill>
                <a:ea typeface="Noto Sans Adlam" panose="020B0502040504020204" pitchFamily="34" charset="0"/>
                <a:cs typeface="Noto Sans Adlam" panose="020B0502040504020204" pitchFamily="34" charset="0"/>
              </a:rPr>
              <a:t>Aspire for transparency in communication and make sure all relevant participants and other relevant parties are aware of the plan</a:t>
            </a:r>
          </a:p>
        </p:txBody>
      </p:sp>
      <p:sp>
        <p:nvSpPr>
          <p:cNvPr id="29" name="TextBox 28">
            <a:extLst>
              <a:ext uri="{FF2B5EF4-FFF2-40B4-BE49-F238E27FC236}">
                <a16:creationId xmlns:a16="http://schemas.microsoft.com/office/drawing/2014/main" id="{14CC275B-8C45-1A40-A302-1C249029F34A}"/>
              </a:ext>
            </a:extLst>
          </p:cNvPr>
          <p:cNvSpPr txBox="1"/>
          <p:nvPr/>
        </p:nvSpPr>
        <p:spPr>
          <a:xfrm>
            <a:off x="9154465" y="4023627"/>
            <a:ext cx="1860390" cy="892552"/>
          </a:xfrm>
          <a:prstGeom prst="rect">
            <a:avLst/>
          </a:prstGeom>
          <a:noFill/>
        </p:spPr>
        <p:txBody>
          <a:bodyPr wrap="square" rtlCol="0">
            <a:spAutoFit/>
          </a:bodyPr>
          <a:lstStyle/>
          <a:p>
            <a:pPr algn="ctr"/>
            <a:r>
              <a:rPr lang="en-US" sz="1300" dirty="0">
                <a:solidFill>
                  <a:schemeClr val="bg1"/>
                </a:solidFill>
                <a:ea typeface="Noto Sans Adlam" panose="020B0502040504020204" pitchFamily="34" charset="0"/>
                <a:cs typeface="Noto Sans Adlam" panose="020B0502040504020204" pitchFamily="34" charset="0"/>
              </a:rPr>
              <a:t>Make sure that the plan is followed and actual progress is made with the ideas.</a:t>
            </a:r>
          </a:p>
        </p:txBody>
      </p:sp>
      <p:grpSp>
        <p:nvGrpSpPr>
          <p:cNvPr id="33" name="Group 32">
            <a:extLst>
              <a:ext uri="{FF2B5EF4-FFF2-40B4-BE49-F238E27FC236}">
                <a16:creationId xmlns:a16="http://schemas.microsoft.com/office/drawing/2014/main" id="{9070B0D7-9F49-AE4F-A858-589789D11161}"/>
              </a:ext>
            </a:extLst>
          </p:cNvPr>
          <p:cNvGrpSpPr/>
          <p:nvPr/>
        </p:nvGrpSpPr>
        <p:grpSpPr>
          <a:xfrm>
            <a:off x="3255852" y="4566480"/>
            <a:ext cx="426438" cy="218624"/>
            <a:chOff x="2493418" y="446022"/>
            <a:chExt cx="426438" cy="509214"/>
          </a:xfrm>
        </p:grpSpPr>
        <p:sp>
          <p:nvSpPr>
            <p:cNvPr id="34" name="Right Arrow 33">
              <a:extLst>
                <a:ext uri="{FF2B5EF4-FFF2-40B4-BE49-F238E27FC236}">
                  <a16:creationId xmlns:a16="http://schemas.microsoft.com/office/drawing/2014/main" id="{D089779E-7165-3343-914C-0A35F950BC73}"/>
                </a:ext>
              </a:extLst>
            </p:cNvPr>
            <p:cNvSpPr/>
            <p:nvPr/>
          </p:nvSpPr>
          <p:spPr>
            <a:xfrm rot="22254">
              <a:off x="2493418" y="446022"/>
              <a:ext cx="426438" cy="509214"/>
            </a:xfrm>
            <a:prstGeom prst="rightArrow">
              <a:avLst>
                <a:gd name="adj1" fmla="val 60000"/>
                <a:gd name="adj2" fmla="val 50000"/>
              </a:avLst>
            </a:prstGeom>
            <a:solidFill>
              <a:schemeClr val="bg1">
                <a:lumMod val="7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35" name="Right Arrow 4">
              <a:extLst>
                <a:ext uri="{FF2B5EF4-FFF2-40B4-BE49-F238E27FC236}">
                  <a16:creationId xmlns:a16="http://schemas.microsoft.com/office/drawing/2014/main" id="{53315745-19E5-2B42-BADD-A03DA72F0611}"/>
                </a:ext>
              </a:extLst>
            </p:cNvPr>
            <p:cNvSpPr txBox="1"/>
            <p:nvPr/>
          </p:nvSpPr>
          <p:spPr>
            <a:xfrm rot="22254">
              <a:off x="2493419" y="547451"/>
              <a:ext cx="298507" cy="3055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ea typeface="Noto Sans Adlam" panose="020B0502040504020204" pitchFamily="34" charset="0"/>
                <a:cs typeface="Noto Sans Adlam" panose="020B0502040504020204" pitchFamily="34" charset="0"/>
              </a:endParaRPr>
            </a:p>
          </p:txBody>
        </p:sp>
      </p:grpSp>
      <p:grpSp>
        <p:nvGrpSpPr>
          <p:cNvPr id="36" name="Group 35">
            <a:extLst>
              <a:ext uri="{FF2B5EF4-FFF2-40B4-BE49-F238E27FC236}">
                <a16:creationId xmlns:a16="http://schemas.microsoft.com/office/drawing/2014/main" id="{00A8C63E-125E-4341-BFB9-04100AFD6A45}"/>
              </a:ext>
            </a:extLst>
          </p:cNvPr>
          <p:cNvGrpSpPr/>
          <p:nvPr/>
        </p:nvGrpSpPr>
        <p:grpSpPr>
          <a:xfrm>
            <a:off x="5900640" y="4519505"/>
            <a:ext cx="426438" cy="218624"/>
            <a:chOff x="2493418" y="446022"/>
            <a:chExt cx="426438" cy="509214"/>
          </a:xfrm>
        </p:grpSpPr>
        <p:sp>
          <p:nvSpPr>
            <p:cNvPr id="37" name="Right Arrow 36">
              <a:extLst>
                <a:ext uri="{FF2B5EF4-FFF2-40B4-BE49-F238E27FC236}">
                  <a16:creationId xmlns:a16="http://schemas.microsoft.com/office/drawing/2014/main" id="{EB6BFAFF-C762-874C-A894-C0A76C1438B4}"/>
                </a:ext>
              </a:extLst>
            </p:cNvPr>
            <p:cNvSpPr/>
            <p:nvPr/>
          </p:nvSpPr>
          <p:spPr>
            <a:xfrm rot="22254">
              <a:off x="2493418" y="446022"/>
              <a:ext cx="426438" cy="509214"/>
            </a:xfrm>
            <a:prstGeom prst="rightArrow">
              <a:avLst>
                <a:gd name="adj1" fmla="val 60000"/>
                <a:gd name="adj2" fmla="val 50000"/>
              </a:avLst>
            </a:prstGeom>
            <a:solidFill>
              <a:schemeClr val="bg1">
                <a:lumMod val="7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38" name="Right Arrow 4">
              <a:extLst>
                <a:ext uri="{FF2B5EF4-FFF2-40B4-BE49-F238E27FC236}">
                  <a16:creationId xmlns:a16="http://schemas.microsoft.com/office/drawing/2014/main" id="{4ADE38DF-3191-1846-8A48-2A5BADBA1FE0}"/>
                </a:ext>
              </a:extLst>
            </p:cNvPr>
            <p:cNvSpPr txBox="1"/>
            <p:nvPr/>
          </p:nvSpPr>
          <p:spPr>
            <a:xfrm rot="22254">
              <a:off x="2493419" y="547451"/>
              <a:ext cx="298507" cy="3055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ea typeface="Noto Sans Adlam" panose="020B0502040504020204" pitchFamily="34" charset="0"/>
                <a:cs typeface="Noto Sans Adlam" panose="020B0502040504020204" pitchFamily="34" charset="0"/>
              </a:endParaRPr>
            </a:p>
          </p:txBody>
        </p:sp>
      </p:grpSp>
      <p:grpSp>
        <p:nvGrpSpPr>
          <p:cNvPr id="39" name="Group 38">
            <a:extLst>
              <a:ext uri="{FF2B5EF4-FFF2-40B4-BE49-F238E27FC236}">
                <a16:creationId xmlns:a16="http://schemas.microsoft.com/office/drawing/2014/main" id="{AA3B3F1F-CA66-404B-9ECF-044362BDF257}"/>
              </a:ext>
            </a:extLst>
          </p:cNvPr>
          <p:cNvGrpSpPr/>
          <p:nvPr/>
        </p:nvGrpSpPr>
        <p:grpSpPr>
          <a:xfrm>
            <a:off x="8594804" y="4464803"/>
            <a:ext cx="426438" cy="218624"/>
            <a:chOff x="2493418" y="446022"/>
            <a:chExt cx="426438" cy="509214"/>
          </a:xfrm>
        </p:grpSpPr>
        <p:sp>
          <p:nvSpPr>
            <p:cNvPr id="40" name="Right Arrow 39">
              <a:extLst>
                <a:ext uri="{FF2B5EF4-FFF2-40B4-BE49-F238E27FC236}">
                  <a16:creationId xmlns:a16="http://schemas.microsoft.com/office/drawing/2014/main" id="{732B6440-C4D7-E346-9F8B-23CBAFE80FF7}"/>
                </a:ext>
              </a:extLst>
            </p:cNvPr>
            <p:cNvSpPr/>
            <p:nvPr/>
          </p:nvSpPr>
          <p:spPr>
            <a:xfrm rot="22254">
              <a:off x="2493418" y="446022"/>
              <a:ext cx="426438" cy="509214"/>
            </a:xfrm>
            <a:prstGeom prst="rightArrow">
              <a:avLst>
                <a:gd name="adj1" fmla="val 60000"/>
                <a:gd name="adj2" fmla="val 50000"/>
              </a:avLst>
            </a:prstGeom>
            <a:solidFill>
              <a:schemeClr val="bg1">
                <a:lumMod val="7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41" name="Right Arrow 4">
              <a:extLst>
                <a:ext uri="{FF2B5EF4-FFF2-40B4-BE49-F238E27FC236}">
                  <a16:creationId xmlns:a16="http://schemas.microsoft.com/office/drawing/2014/main" id="{CB8EE3D4-7DF3-8D44-9D07-E1B3D37E5E5A}"/>
                </a:ext>
              </a:extLst>
            </p:cNvPr>
            <p:cNvSpPr txBox="1"/>
            <p:nvPr/>
          </p:nvSpPr>
          <p:spPr>
            <a:xfrm rot="22254">
              <a:off x="2493419" y="547451"/>
              <a:ext cx="298507" cy="3055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ea typeface="Noto Sans Adlam" panose="020B0502040504020204" pitchFamily="34" charset="0"/>
                <a:cs typeface="Noto Sans Adlam" panose="020B0502040504020204" pitchFamily="34" charset="0"/>
              </a:endParaRPr>
            </a:p>
          </p:txBody>
        </p:sp>
      </p:grpSp>
      <p:grpSp>
        <p:nvGrpSpPr>
          <p:cNvPr id="42" name="Group 41">
            <a:extLst>
              <a:ext uri="{FF2B5EF4-FFF2-40B4-BE49-F238E27FC236}">
                <a16:creationId xmlns:a16="http://schemas.microsoft.com/office/drawing/2014/main" id="{0E935020-594C-0942-8272-859796E77A17}"/>
              </a:ext>
            </a:extLst>
          </p:cNvPr>
          <p:cNvGrpSpPr/>
          <p:nvPr/>
        </p:nvGrpSpPr>
        <p:grpSpPr>
          <a:xfrm>
            <a:off x="1034930" y="908720"/>
            <a:ext cx="715875" cy="459112"/>
            <a:chOff x="595085" y="767380"/>
            <a:chExt cx="1016503" cy="651913"/>
          </a:xfrm>
        </p:grpSpPr>
        <p:sp>
          <p:nvSpPr>
            <p:cNvPr id="43" name="Chevron 42">
              <a:extLst>
                <a:ext uri="{FF2B5EF4-FFF2-40B4-BE49-F238E27FC236}">
                  <a16:creationId xmlns:a16="http://schemas.microsoft.com/office/drawing/2014/main" id="{5BF9D2D7-A39B-064C-B11C-3F070F8CB683}"/>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44" name="Chevron 43">
              <a:extLst>
                <a:ext uri="{FF2B5EF4-FFF2-40B4-BE49-F238E27FC236}">
                  <a16:creationId xmlns:a16="http://schemas.microsoft.com/office/drawing/2014/main" id="{94761875-0342-F04F-9E27-EE337E27CECA}"/>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6613833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0AC95E9D-6AEF-AB43-80DF-80647D2CFCBF}"/>
              </a:ext>
            </a:extLst>
          </p:cNvPr>
          <p:cNvSpPr/>
          <p:nvPr/>
        </p:nvSpPr>
        <p:spPr>
          <a:xfrm>
            <a:off x="852018" y="2957304"/>
            <a:ext cx="2881826" cy="2493401"/>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7" name="Rounded Rectangle 6">
            <a:extLst>
              <a:ext uri="{FF2B5EF4-FFF2-40B4-BE49-F238E27FC236}">
                <a16:creationId xmlns:a16="http://schemas.microsoft.com/office/drawing/2014/main" id="{6D4BF4D6-240A-A44D-AC6A-E97D9BFE17FD}"/>
              </a:ext>
            </a:extLst>
          </p:cNvPr>
          <p:cNvSpPr/>
          <p:nvPr/>
        </p:nvSpPr>
        <p:spPr>
          <a:xfrm>
            <a:off x="4560960" y="2957304"/>
            <a:ext cx="2881826" cy="2493401"/>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8" name="Rounded Rectangle 7">
            <a:extLst>
              <a:ext uri="{FF2B5EF4-FFF2-40B4-BE49-F238E27FC236}">
                <a16:creationId xmlns:a16="http://schemas.microsoft.com/office/drawing/2014/main" id="{F6C0CBB8-1AC8-4D44-AE92-FCFB992871F3}"/>
              </a:ext>
            </a:extLst>
          </p:cNvPr>
          <p:cNvSpPr/>
          <p:nvPr/>
        </p:nvSpPr>
        <p:spPr>
          <a:xfrm>
            <a:off x="8269902" y="2957304"/>
            <a:ext cx="2881826" cy="2493401"/>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9" name="Text Placeholder 3">
            <a:extLst>
              <a:ext uri="{FF2B5EF4-FFF2-40B4-BE49-F238E27FC236}">
                <a16:creationId xmlns:a16="http://schemas.microsoft.com/office/drawing/2014/main" id="{BD17EA51-5D51-9A48-874E-035DD94125C2}"/>
              </a:ext>
            </a:extLst>
          </p:cNvPr>
          <p:cNvSpPr txBox="1">
            <a:spLocks/>
          </p:cNvSpPr>
          <p:nvPr/>
        </p:nvSpPr>
        <p:spPr>
          <a:xfrm>
            <a:off x="956717" y="3506490"/>
            <a:ext cx="2710154" cy="194024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tx2">
                    <a:lumMod val="50000"/>
                  </a:schemeClr>
                </a:solidFill>
                <a:ea typeface="Noto Sans Adlam" panose="020B0502040504020204" pitchFamily="34" charset="0"/>
                <a:cs typeface="Noto Sans Adlam" panose="020B0502040504020204" pitchFamily="34" charset="0"/>
              </a:rPr>
              <a:t>What worked</a:t>
            </a:r>
          </a:p>
          <a:p>
            <a:pPr marL="0" indent="0">
              <a:buNone/>
            </a:pPr>
            <a:r>
              <a:rPr lang="en-US" sz="1400" dirty="0">
                <a:solidFill>
                  <a:schemeClr val="tx2">
                    <a:lumMod val="50000"/>
                  </a:schemeClr>
                </a:solidFill>
                <a:ea typeface="Noto Sans Adlam" panose="020B0502040504020204" pitchFamily="34" charset="0"/>
                <a:cs typeface="Noto Sans Adlam" panose="020B0502040504020204" pitchFamily="34" charset="0"/>
              </a:rPr>
              <a:t>Go through the entire idea challenge process with your team. Have everybody write down the things they feel led to successes along the way</a:t>
            </a:r>
          </a:p>
          <a:p>
            <a:pPr marL="0" indent="0">
              <a:buNone/>
            </a:pPr>
            <a:endParaRPr lang="en-US" sz="1400" dirty="0">
              <a:solidFill>
                <a:schemeClr val="tx2">
                  <a:lumMod val="50000"/>
                </a:schemeClr>
              </a:solidFill>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4751492" y="3506490"/>
            <a:ext cx="2538483" cy="164638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tx2">
                    <a:lumMod val="50000"/>
                  </a:schemeClr>
                </a:solidFill>
                <a:ea typeface="Noto Sans Adlam" panose="020B0502040504020204" pitchFamily="34" charset="0"/>
                <a:cs typeface="Noto Sans Adlam" panose="020B0502040504020204" pitchFamily="34" charset="0"/>
              </a:rPr>
              <a:t>What didn’t work</a:t>
            </a:r>
          </a:p>
          <a:p>
            <a:pPr marL="0" indent="0">
              <a:buNone/>
            </a:pPr>
            <a:r>
              <a:rPr lang="en-US" sz="1400" dirty="0">
                <a:solidFill>
                  <a:schemeClr val="tx2">
                    <a:lumMod val="50000"/>
                  </a:schemeClr>
                </a:solidFill>
                <a:ea typeface="Noto Sans Adlam" panose="020B0502040504020204" pitchFamily="34" charset="0"/>
                <a:cs typeface="Noto Sans Adlam" panose="020B0502040504020204" pitchFamily="34" charset="0"/>
              </a:rPr>
              <a:t>Have everybody pool their thoughts on what ultimately led to the shortcomings in your challenge</a:t>
            </a:r>
          </a:p>
          <a:p>
            <a:pPr marL="0" indent="0">
              <a:buNone/>
            </a:pPr>
            <a:endParaRPr lang="en-US" sz="1400" dirty="0">
              <a:solidFill>
                <a:schemeClr val="tx2">
                  <a:lumMod val="50000"/>
                </a:schemeClr>
              </a:solidFill>
              <a:ea typeface="Noto Sans Adlam" panose="020B0502040504020204" pitchFamily="34" charset="0"/>
              <a:cs typeface="Noto Sans Adlam" panose="020B0502040504020204" pitchFamily="34" charset="0"/>
            </a:endParaRPr>
          </a:p>
        </p:txBody>
      </p:sp>
      <p:sp>
        <p:nvSpPr>
          <p:cNvPr id="11" name="Text Placeholder 3">
            <a:extLst>
              <a:ext uri="{FF2B5EF4-FFF2-40B4-BE49-F238E27FC236}">
                <a16:creationId xmlns:a16="http://schemas.microsoft.com/office/drawing/2014/main" id="{419A54AE-ABA8-9B45-AD3B-8E8C8B4B0D15}"/>
              </a:ext>
            </a:extLst>
          </p:cNvPr>
          <p:cNvSpPr txBox="1">
            <a:spLocks/>
          </p:cNvSpPr>
          <p:nvPr/>
        </p:nvSpPr>
        <p:spPr>
          <a:xfrm>
            <a:off x="8430262" y="3473554"/>
            <a:ext cx="2620232" cy="15208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tx2">
                    <a:lumMod val="50000"/>
                  </a:schemeClr>
                </a:solidFill>
                <a:ea typeface="Noto Sans Adlam" panose="020B0502040504020204" pitchFamily="34" charset="0"/>
                <a:cs typeface="Noto Sans Adlam" panose="020B0502040504020204" pitchFamily="34" charset="0"/>
              </a:rPr>
              <a:t>Practical takeaways</a:t>
            </a:r>
          </a:p>
          <a:p>
            <a:pPr marL="0" indent="0">
              <a:buNone/>
            </a:pPr>
            <a:r>
              <a:rPr lang="en-US" sz="1400" dirty="0">
                <a:solidFill>
                  <a:schemeClr val="tx2">
                    <a:lumMod val="50000"/>
                  </a:schemeClr>
                </a:solidFill>
                <a:ea typeface="Noto Sans Adlam" panose="020B0502040504020204" pitchFamily="34" charset="0"/>
                <a:cs typeface="Noto Sans Adlam" panose="020B0502040504020204" pitchFamily="34" charset="0"/>
              </a:rPr>
              <a:t>Use the gathered knowledge to make a process out of improving every idea challenge as you move forward</a:t>
            </a:r>
          </a:p>
          <a:p>
            <a:pPr marL="0" indent="0">
              <a:buNone/>
            </a:pPr>
            <a:endParaRPr lang="en-US" sz="1400" dirty="0">
              <a:solidFill>
                <a:schemeClr val="tx2">
                  <a:lumMod val="50000"/>
                </a:schemeClr>
              </a:solidFill>
              <a:ea typeface="Noto Sans Adlam" panose="020B0502040504020204" pitchFamily="34" charset="0"/>
              <a:cs typeface="Noto Sans Adlam" panose="020B0502040504020204" pitchFamily="34" charset="0"/>
            </a:endParaRPr>
          </a:p>
        </p:txBody>
      </p:sp>
      <p:sp>
        <p:nvSpPr>
          <p:cNvPr id="16" name="Freeform 15">
            <a:extLst>
              <a:ext uri="{FF2B5EF4-FFF2-40B4-BE49-F238E27FC236}">
                <a16:creationId xmlns:a16="http://schemas.microsoft.com/office/drawing/2014/main" id="{BD0F287B-6BC8-044C-A82C-AD5E77D26A83}"/>
              </a:ext>
            </a:extLst>
          </p:cNvPr>
          <p:cNvSpPr/>
          <p:nvPr/>
        </p:nvSpPr>
        <p:spPr>
          <a:xfrm>
            <a:off x="5629568" y="2663416"/>
            <a:ext cx="586616" cy="293307"/>
          </a:xfrm>
          <a:custGeom>
            <a:avLst/>
            <a:gdLst>
              <a:gd name="connsiteX0" fmla="*/ 114300 w 228600"/>
              <a:gd name="connsiteY0" fmla="*/ 64294 h 114300"/>
              <a:gd name="connsiteX1" fmla="*/ 154686 w 228600"/>
              <a:gd name="connsiteY1" fmla="*/ 72866 h 114300"/>
              <a:gd name="connsiteX2" fmla="*/ 171450 w 228600"/>
              <a:gd name="connsiteY2" fmla="*/ 98869 h 114300"/>
              <a:gd name="connsiteX3" fmla="*/ 171450 w 228600"/>
              <a:gd name="connsiteY3" fmla="*/ 114300 h 114300"/>
              <a:gd name="connsiteX4" fmla="*/ 57150 w 228600"/>
              <a:gd name="connsiteY4" fmla="*/ 114300 h 114300"/>
              <a:gd name="connsiteX5" fmla="*/ 57150 w 228600"/>
              <a:gd name="connsiteY5" fmla="*/ 98965 h 114300"/>
              <a:gd name="connsiteX6" fmla="*/ 73914 w 228600"/>
              <a:gd name="connsiteY6" fmla="*/ 72962 h 114300"/>
              <a:gd name="connsiteX7" fmla="*/ 114300 w 228600"/>
              <a:gd name="connsiteY7" fmla="*/ 64294 h 114300"/>
              <a:gd name="connsiteX8" fmla="*/ 38100 w 228600"/>
              <a:gd name="connsiteY8" fmla="*/ 66675 h 114300"/>
              <a:gd name="connsiteX9" fmla="*/ 57150 w 228600"/>
              <a:gd name="connsiteY9" fmla="*/ 47625 h 114300"/>
              <a:gd name="connsiteX10" fmla="*/ 38100 w 228600"/>
              <a:gd name="connsiteY10" fmla="*/ 28575 h 114300"/>
              <a:gd name="connsiteX11" fmla="*/ 19050 w 228600"/>
              <a:gd name="connsiteY11" fmla="*/ 47625 h 114300"/>
              <a:gd name="connsiteX12" fmla="*/ 38100 w 228600"/>
              <a:gd name="connsiteY12" fmla="*/ 66675 h 114300"/>
              <a:gd name="connsiteX13" fmla="*/ 48863 w 228600"/>
              <a:gd name="connsiteY13" fmla="*/ 77153 h 114300"/>
              <a:gd name="connsiteX14" fmla="*/ 38100 w 228600"/>
              <a:gd name="connsiteY14" fmla="*/ 76200 h 114300"/>
              <a:gd name="connsiteX15" fmla="*/ 11621 w 228600"/>
              <a:gd name="connsiteY15" fmla="*/ 81725 h 114300"/>
              <a:gd name="connsiteX16" fmla="*/ 0 w 228600"/>
              <a:gd name="connsiteY16" fmla="*/ 99346 h 114300"/>
              <a:gd name="connsiteX17" fmla="*/ 0 w 228600"/>
              <a:gd name="connsiteY17" fmla="*/ 114300 h 114300"/>
              <a:gd name="connsiteX18" fmla="*/ 42863 w 228600"/>
              <a:gd name="connsiteY18" fmla="*/ 114300 h 114300"/>
              <a:gd name="connsiteX19" fmla="*/ 42863 w 228600"/>
              <a:gd name="connsiteY19" fmla="*/ 98965 h 114300"/>
              <a:gd name="connsiteX20" fmla="*/ 48863 w 228600"/>
              <a:gd name="connsiteY20" fmla="*/ 77153 h 114300"/>
              <a:gd name="connsiteX21" fmla="*/ 190500 w 228600"/>
              <a:gd name="connsiteY21" fmla="*/ 66675 h 114300"/>
              <a:gd name="connsiteX22" fmla="*/ 209550 w 228600"/>
              <a:gd name="connsiteY22" fmla="*/ 47625 h 114300"/>
              <a:gd name="connsiteX23" fmla="*/ 190500 w 228600"/>
              <a:gd name="connsiteY23" fmla="*/ 28575 h 114300"/>
              <a:gd name="connsiteX24" fmla="*/ 171450 w 228600"/>
              <a:gd name="connsiteY24" fmla="*/ 47625 h 114300"/>
              <a:gd name="connsiteX25" fmla="*/ 190500 w 228600"/>
              <a:gd name="connsiteY25" fmla="*/ 66675 h 114300"/>
              <a:gd name="connsiteX26" fmla="*/ 228600 w 228600"/>
              <a:gd name="connsiteY26" fmla="*/ 99346 h 114300"/>
              <a:gd name="connsiteX27" fmla="*/ 216980 w 228600"/>
              <a:gd name="connsiteY27" fmla="*/ 81725 h 114300"/>
              <a:gd name="connsiteX28" fmla="*/ 190500 w 228600"/>
              <a:gd name="connsiteY28" fmla="*/ 76200 h 114300"/>
              <a:gd name="connsiteX29" fmla="*/ 179737 w 228600"/>
              <a:gd name="connsiteY29" fmla="*/ 77153 h 114300"/>
              <a:gd name="connsiteX30" fmla="*/ 185738 w 228600"/>
              <a:gd name="connsiteY30" fmla="*/ 98965 h 114300"/>
              <a:gd name="connsiteX31" fmla="*/ 185738 w 228600"/>
              <a:gd name="connsiteY31" fmla="*/ 114300 h 114300"/>
              <a:gd name="connsiteX32" fmla="*/ 228600 w 228600"/>
              <a:gd name="connsiteY32" fmla="*/ 114300 h 114300"/>
              <a:gd name="connsiteX33" fmla="*/ 228600 w 228600"/>
              <a:gd name="connsiteY33" fmla="*/ 99346 h 114300"/>
              <a:gd name="connsiteX34" fmla="*/ 114300 w 228600"/>
              <a:gd name="connsiteY34" fmla="*/ 0 h 114300"/>
              <a:gd name="connsiteX35" fmla="*/ 142875 w 228600"/>
              <a:gd name="connsiteY35" fmla="*/ 28575 h 114300"/>
              <a:gd name="connsiteX36" fmla="*/ 114300 w 228600"/>
              <a:gd name="connsiteY36" fmla="*/ 57150 h 114300"/>
              <a:gd name="connsiteX37" fmla="*/ 85725 w 228600"/>
              <a:gd name="connsiteY37" fmla="*/ 28575 h 114300"/>
              <a:gd name="connsiteX38" fmla="*/ 114300 w 228600"/>
              <a:gd name="connsiteY38" fmla="*/ 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8600" h="114300">
                <a:moveTo>
                  <a:pt x="114300" y="64294"/>
                </a:moveTo>
                <a:cubicBezTo>
                  <a:pt x="129826" y="64294"/>
                  <a:pt x="143542" y="68009"/>
                  <a:pt x="154686" y="72866"/>
                </a:cubicBezTo>
                <a:cubicBezTo>
                  <a:pt x="164973" y="77438"/>
                  <a:pt x="171450" y="87725"/>
                  <a:pt x="171450" y="98869"/>
                </a:cubicBezTo>
                <a:lnTo>
                  <a:pt x="171450" y="114300"/>
                </a:lnTo>
                <a:lnTo>
                  <a:pt x="57150" y="114300"/>
                </a:lnTo>
                <a:lnTo>
                  <a:pt x="57150" y="98965"/>
                </a:lnTo>
                <a:cubicBezTo>
                  <a:pt x="57150" y="87725"/>
                  <a:pt x="63627" y="77438"/>
                  <a:pt x="73914" y="72962"/>
                </a:cubicBezTo>
                <a:cubicBezTo>
                  <a:pt x="85058" y="68009"/>
                  <a:pt x="98774" y="64294"/>
                  <a:pt x="114300" y="64294"/>
                </a:cubicBezTo>
                <a:close/>
                <a:moveTo>
                  <a:pt x="38100" y="66675"/>
                </a:moveTo>
                <a:cubicBezTo>
                  <a:pt x="48578" y="66675"/>
                  <a:pt x="57150" y="58103"/>
                  <a:pt x="57150" y="47625"/>
                </a:cubicBezTo>
                <a:cubicBezTo>
                  <a:pt x="57150" y="37147"/>
                  <a:pt x="48578" y="28575"/>
                  <a:pt x="38100" y="28575"/>
                </a:cubicBezTo>
                <a:cubicBezTo>
                  <a:pt x="27623" y="28575"/>
                  <a:pt x="19050" y="37147"/>
                  <a:pt x="19050" y="47625"/>
                </a:cubicBezTo>
                <a:cubicBezTo>
                  <a:pt x="19050" y="58103"/>
                  <a:pt x="27623" y="66675"/>
                  <a:pt x="38100" y="66675"/>
                </a:cubicBezTo>
                <a:close/>
                <a:moveTo>
                  <a:pt x="48863" y="77153"/>
                </a:moveTo>
                <a:cubicBezTo>
                  <a:pt x="45339" y="76581"/>
                  <a:pt x="41815" y="76200"/>
                  <a:pt x="38100" y="76200"/>
                </a:cubicBezTo>
                <a:cubicBezTo>
                  <a:pt x="28670" y="76200"/>
                  <a:pt x="19717" y="78200"/>
                  <a:pt x="11621" y="81725"/>
                </a:cubicBezTo>
                <a:cubicBezTo>
                  <a:pt x="4572" y="84773"/>
                  <a:pt x="0" y="91631"/>
                  <a:pt x="0" y="99346"/>
                </a:cubicBezTo>
                <a:lnTo>
                  <a:pt x="0" y="114300"/>
                </a:lnTo>
                <a:lnTo>
                  <a:pt x="42863" y="114300"/>
                </a:lnTo>
                <a:lnTo>
                  <a:pt x="42863" y="98965"/>
                </a:lnTo>
                <a:cubicBezTo>
                  <a:pt x="42863" y="91059"/>
                  <a:pt x="45053" y="83630"/>
                  <a:pt x="48863" y="77153"/>
                </a:cubicBezTo>
                <a:close/>
                <a:moveTo>
                  <a:pt x="190500" y="66675"/>
                </a:moveTo>
                <a:cubicBezTo>
                  <a:pt x="200978" y="66675"/>
                  <a:pt x="209550" y="58103"/>
                  <a:pt x="209550" y="47625"/>
                </a:cubicBezTo>
                <a:cubicBezTo>
                  <a:pt x="209550" y="37147"/>
                  <a:pt x="200978" y="28575"/>
                  <a:pt x="190500" y="28575"/>
                </a:cubicBezTo>
                <a:cubicBezTo>
                  <a:pt x="180023" y="28575"/>
                  <a:pt x="171450" y="37147"/>
                  <a:pt x="171450" y="47625"/>
                </a:cubicBezTo>
                <a:cubicBezTo>
                  <a:pt x="171450" y="58103"/>
                  <a:pt x="180023" y="66675"/>
                  <a:pt x="190500" y="66675"/>
                </a:cubicBezTo>
                <a:close/>
                <a:moveTo>
                  <a:pt x="228600" y="99346"/>
                </a:moveTo>
                <a:cubicBezTo>
                  <a:pt x="228600" y="91631"/>
                  <a:pt x="224028" y="84773"/>
                  <a:pt x="216980" y="81725"/>
                </a:cubicBezTo>
                <a:cubicBezTo>
                  <a:pt x="208883" y="78200"/>
                  <a:pt x="199930" y="76200"/>
                  <a:pt x="190500" y="76200"/>
                </a:cubicBezTo>
                <a:cubicBezTo>
                  <a:pt x="186785" y="76200"/>
                  <a:pt x="183261" y="76581"/>
                  <a:pt x="179737" y="77153"/>
                </a:cubicBezTo>
                <a:cubicBezTo>
                  <a:pt x="183547" y="83630"/>
                  <a:pt x="185738" y="91059"/>
                  <a:pt x="185738" y="98965"/>
                </a:cubicBezTo>
                <a:lnTo>
                  <a:pt x="185738" y="114300"/>
                </a:lnTo>
                <a:lnTo>
                  <a:pt x="228600" y="114300"/>
                </a:lnTo>
                <a:lnTo>
                  <a:pt x="228600" y="99346"/>
                </a:lnTo>
                <a:close/>
                <a:moveTo>
                  <a:pt x="114300" y="0"/>
                </a:moveTo>
                <a:cubicBezTo>
                  <a:pt x="130112" y="0"/>
                  <a:pt x="142875" y="12764"/>
                  <a:pt x="142875" y="28575"/>
                </a:cubicBezTo>
                <a:cubicBezTo>
                  <a:pt x="142875" y="44387"/>
                  <a:pt x="130112" y="57150"/>
                  <a:pt x="114300" y="57150"/>
                </a:cubicBezTo>
                <a:cubicBezTo>
                  <a:pt x="98489" y="57150"/>
                  <a:pt x="85725" y="44387"/>
                  <a:pt x="85725" y="28575"/>
                </a:cubicBezTo>
                <a:cubicBezTo>
                  <a:pt x="85725" y="12764"/>
                  <a:pt x="98489" y="0"/>
                  <a:pt x="114300" y="0"/>
                </a:cubicBezTo>
                <a:close/>
              </a:path>
            </a:pathLst>
          </a:custGeom>
          <a:solidFill>
            <a:srgbClr val="FCFCFC"/>
          </a:solidFill>
          <a:ln w="9525" cap="flat">
            <a:noFill/>
            <a:prstDash val="solid"/>
            <a:miter/>
          </a:ln>
        </p:spPr>
        <p:txBody>
          <a:bodyPr rtlCol="0" anchor="ctr"/>
          <a:lstStyle/>
          <a:p>
            <a:endParaRPr lang="en-FI">
              <a:ea typeface="Noto Sans Adlam" panose="020B0502040504020204" pitchFamily="34" charset="0"/>
              <a:cs typeface="Noto Sans Adlam" panose="020B0502040504020204" pitchFamily="34" charset="0"/>
            </a:endParaRPr>
          </a:p>
        </p:txBody>
      </p:sp>
      <p:sp>
        <p:nvSpPr>
          <p:cNvPr id="18" name="Freeform 17">
            <a:extLst>
              <a:ext uri="{FF2B5EF4-FFF2-40B4-BE49-F238E27FC236}">
                <a16:creationId xmlns:a16="http://schemas.microsoft.com/office/drawing/2014/main" id="{D5A0182A-1900-BE4F-A687-4441344F27BA}"/>
              </a:ext>
            </a:extLst>
          </p:cNvPr>
          <p:cNvSpPr/>
          <p:nvPr/>
        </p:nvSpPr>
        <p:spPr>
          <a:xfrm>
            <a:off x="9425740" y="2597293"/>
            <a:ext cx="629277" cy="409030"/>
          </a:xfrm>
          <a:custGeom>
            <a:avLst/>
            <a:gdLst>
              <a:gd name="connsiteX0" fmla="*/ 47625 w 190500"/>
              <a:gd name="connsiteY0" fmla="*/ 28575 h 123825"/>
              <a:gd name="connsiteX1" fmla="*/ 0 w 190500"/>
              <a:gd name="connsiteY1" fmla="*/ 28575 h 123825"/>
              <a:gd name="connsiteX2" fmla="*/ 0 w 190500"/>
              <a:gd name="connsiteY2" fmla="*/ 9525 h 123825"/>
              <a:gd name="connsiteX3" fmla="*/ 47625 w 190500"/>
              <a:gd name="connsiteY3" fmla="*/ 9525 h 123825"/>
              <a:gd name="connsiteX4" fmla="*/ 47625 w 190500"/>
              <a:gd name="connsiteY4" fmla="*/ 28575 h 123825"/>
              <a:gd name="connsiteX5" fmla="*/ 47625 w 190500"/>
              <a:gd name="connsiteY5" fmla="*/ 57150 h 123825"/>
              <a:gd name="connsiteX6" fmla="*/ 0 w 190500"/>
              <a:gd name="connsiteY6" fmla="*/ 57150 h 123825"/>
              <a:gd name="connsiteX7" fmla="*/ 0 w 190500"/>
              <a:gd name="connsiteY7" fmla="*/ 76200 h 123825"/>
              <a:gd name="connsiteX8" fmla="*/ 47625 w 190500"/>
              <a:gd name="connsiteY8" fmla="*/ 76200 h 123825"/>
              <a:gd name="connsiteX9" fmla="*/ 47625 w 190500"/>
              <a:gd name="connsiteY9" fmla="*/ 57150 h 123825"/>
              <a:gd name="connsiteX10" fmla="*/ 177070 w 190500"/>
              <a:gd name="connsiteY10" fmla="*/ 123825 h 123825"/>
              <a:gd name="connsiteX11" fmla="*/ 140589 w 190500"/>
              <a:gd name="connsiteY11" fmla="*/ 87344 h 123825"/>
              <a:gd name="connsiteX12" fmla="*/ 114300 w 190500"/>
              <a:gd name="connsiteY12" fmla="*/ 95250 h 123825"/>
              <a:gd name="connsiteX13" fmla="*/ 66675 w 190500"/>
              <a:gd name="connsiteY13" fmla="*/ 47625 h 123825"/>
              <a:gd name="connsiteX14" fmla="*/ 114300 w 190500"/>
              <a:gd name="connsiteY14" fmla="*/ 0 h 123825"/>
              <a:gd name="connsiteX15" fmla="*/ 161925 w 190500"/>
              <a:gd name="connsiteY15" fmla="*/ 47625 h 123825"/>
              <a:gd name="connsiteX16" fmla="*/ 154019 w 190500"/>
              <a:gd name="connsiteY16" fmla="*/ 73819 h 123825"/>
              <a:gd name="connsiteX17" fmla="*/ 190500 w 190500"/>
              <a:gd name="connsiteY17" fmla="*/ 110395 h 123825"/>
              <a:gd name="connsiteX18" fmla="*/ 177070 w 190500"/>
              <a:gd name="connsiteY18" fmla="*/ 123825 h 123825"/>
              <a:gd name="connsiteX19" fmla="*/ 142875 w 190500"/>
              <a:gd name="connsiteY19" fmla="*/ 47625 h 123825"/>
              <a:gd name="connsiteX20" fmla="*/ 114300 w 190500"/>
              <a:gd name="connsiteY20" fmla="*/ 19050 h 123825"/>
              <a:gd name="connsiteX21" fmla="*/ 85725 w 190500"/>
              <a:gd name="connsiteY21" fmla="*/ 47625 h 123825"/>
              <a:gd name="connsiteX22" fmla="*/ 114300 w 190500"/>
              <a:gd name="connsiteY22" fmla="*/ 76200 h 123825"/>
              <a:gd name="connsiteX23" fmla="*/ 142875 w 190500"/>
              <a:gd name="connsiteY23" fmla="*/ 47625 h 123825"/>
              <a:gd name="connsiteX24" fmla="*/ 0 w 190500"/>
              <a:gd name="connsiteY24" fmla="*/ 123825 h 123825"/>
              <a:gd name="connsiteX25" fmla="*/ 95250 w 190500"/>
              <a:gd name="connsiteY25" fmla="*/ 123825 h 123825"/>
              <a:gd name="connsiteX26" fmla="*/ 95250 w 190500"/>
              <a:gd name="connsiteY26" fmla="*/ 104775 h 123825"/>
              <a:gd name="connsiteX27" fmla="*/ 0 w 190500"/>
              <a:gd name="connsiteY27" fmla="*/ 104775 h 123825"/>
              <a:gd name="connsiteX28" fmla="*/ 0 w 190500"/>
              <a:gd name="connsiteY28" fmla="*/ 123825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0500" h="123825">
                <a:moveTo>
                  <a:pt x="47625" y="28575"/>
                </a:moveTo>
                <a:lnTo>
                  <a:pt x="0" y="28575"/>
                </a:lnTo>
                <a:lnTo>
                  <a:pt x="0" y="9525"/>
                </a:lnTo>
                <a:lnTo>
                  <a:pt x="47625" y="9525"/>
                </a:lnTo>
                <a:lnTo>
                  <a:pt x="47625" y="28575"/>
                </a:lnTo>
                <a:close/>
                <a:moveTo>
                  <a:pt x="47625" y="57150"/>
                </a:moveTo>
                <a:lnTo>
                  <a:pt x="0" y="57150"/>
                </a:lnTo>
                <a:lnTo>
                  <a:pt x="0" y="76200"/>
                </a:lnTo>
                <a:lnTo>
                  <a:pt x="47625" y="76200"/>
                </a:lnTo>
                <a:lnTo>
                  <a:pt x="47625" y="57150"/>
                </a:lnTo>
                <a:close/>
                <a:moveTo>
                  <a:pt x="177070" y="123825"/>
                </a:moveTo>
                <a:lnTo>
                  <a:pt x="140589" y="87344"/>
                </a:lnTo>
                <a:cubicBezTo>
                  <a:pt x="132969" y="92297"/>
                  <a:pt x="124016" y="95250"/>
                  <a:pt x="114300" y="95250"/>
                </a:cubicBezTo>
                <a:cubicBezTo>
                  <a:pt x="88011" y="95250"/>
                  <a:pt x="66675" y="73914"/>
                  <a:pt x="66675" y="47625"/>
                </a:cubicBezTo>
                <a:cubicBezTo>
                  <a:pt x="66675" y="21336"/>
                  <a:pt x="88011" y="0"/>
                  <a:pt x="114300" y="0"/>
                </a:cubicBezTo>
                <a:cubicBezTo>
                  <a:pt x="140589" y="0"/>
                  <a:pt x="161925" y="21336"/>
                  <a:pt x="161925" y="47625"/>
                </a:cubicBezTo>
                <a:cubicBezTo>
                  <a:pt x="161925" y="57341"/>
                  <a:pt x="158972" y="66294"/>
                  <a:pt x="154019" y="73819"/>
                </a:cubicBezTo>
                <a:lnTo>
                  <a:pt x="190500" y="110395"/>
                </a:lnTo>
                <a:lnTo>
                  <a:pt x="177070" y="123825"/>
                </a:lnTo>
                <a:close/>
                <a:moveTo>
                  <a:pt x="142875" y="47625"/>
                </a:moveTo>
                <a:cubicBezTo>
                  <a:pt x="142875" y="31909"/>
                  <a:pt x="130016" y="19050"/>
                  <a:pt x="114300" y="19050"/>
                </a:cubicBezTo>
                <a:cubicBezTo>
                  <a:pt x="98584" y="19050"/>
                  <a:pt x="85725" y="31909"/>
                  <a:pt x="85725" y="47625"/>
                </a:cubicBezTo>
                <a:cubicBezTo>
                  <a:pt x="85725" y="63341"/>
                  <a:pt x="98584" y="76200"/>
                  <a:pt x="114300" y="76200"/>
                </a:cubicBezTo>
                <a:cubicBezTo>
                  <a:pt x="130016" y="76200"/>
                  <a:pt x="142875" y="63341"/>
                  <a:pt x="142875" y="47625"/>
                </a:cubicBezTo>
                <a:close/>
                <a:moveTo>
                  <a:pt x="0" y="123825"/>
                </a:moveTo>
                <a:lnTo>
                  <a:pt x="95250" y="123825"/>
                </a:lnTo>
                <a:lnTo>
                  <a:pt x="95250" y="104775"/>
                </a:lnTo>
                <a:lnTo>
                  <a:pt x="0" y="104775"/>
                </a:lnTo>
                <a:lnTo>
                  <a:pt x="0" y="123825"/>
                </a:lnTo>
                <a:close/>
              </a:path>
            </a:pathLst>
          </a:custGeom>
          <a:solidFill>
            <a:schemeClr val="bg1"/>
          </a:solidFill>
          <a:ln w="9525" cap="flat">
            <a:noFill/>
            <a:prstDash val="solid"/>
            <a:miter/>
          </a:ln>
        </p:spPr>
        <p:txBody>
          <a:bodyPr rtlCol="0" anchor="ctr"/>
          <a:lstStyle/>
          <a:p>
            <a:endParaRPr lang="en-FI">
              <a:ea typeface="Noto Sans Adlam" panose="020B0502040504020204" pitchFamily="34" charset="0"/>
              <a:cs typeface="Noto Sans Adlam" panose="020B0502040504020204" pitchFamily="34" charset="0"/>
            </a:endParaRP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955538" y="751165"/>
            <a:ext cx="788487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3500" dirty="0" err="1">
                <a:solidFill>
                  <a:schemeClr val="tx2">
                    <a:lumMod val="50000"/>
                  </a:schemeClr>
                </a:solidFill>
                <a:latin typeface="+mn-lt"/>
                <a:ea typeface="Noto Sans Adlam" panose="020B0502040504020204" pitchFamily="34" charset="0"/>
                <a:cs typeface="Noto Sans Adlam" panose="020B0502040504020204" pitchFamily="34" charset="0"/>
              </a:rPr>
              <a:t>Reflection</a:t>
            </a:r>
            <a:endParaRPr lang="fi-FI" sz="350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grpSp>
        <p:nvGrpSpPr>
          <p:cNvPr id="28" name="Ryhmä 22">
            <a:extLst>
              <a:ext uri="{FF2B5EF4-FFF2-40B4-BE49-F238E27FC236}">
                <a16:creationId xmlns:a16="http://schemas.microsoft.com/office/drawing/2014/main" id="{79957150-74D7-3A4A-87D5-F65BB9490A70}"/>
              </a:ext>
            </a:extLst>
          </p:cNvPr>
          <p:cNvGrpSpPr/>
          <p:nvPr/>
        </p:nvGrpSpPr>
        <p:grpSpPr>
          <a:xfrm flipH="1">
            <a:off x="9030478" y="1998471"/>
            <a:ext cx="1249366" cy="1249366"/>
            <a:chOff x="-190464" y="2449946"/>
            <a:chExt cx="1958109" cy="1958109"/>
          </a:xfrm>
          <a:solidFill>
            <a:schemeClr val="accent4"/>
          </a:solidFill>
        </p:grpSpPr>
        <p:sp>
          <p:nvSpPr>
            <p:cNvPr id="29" name="Vuokaaviosymboli: Liitin 26">
              <a:extLst>
                <a:ext uri="{FF2B5EF4-FFF2-40B4-BE49-F238E27FC236}">
                  <a16:creationId xmlns:a16="http://schemas.microsoft.com/office/drawing/2014/main" id="{94E26669-B44A-C54A-9093-9343233DC161}"/>
                </a:ext>
              </a:extLst>
            </p:cNvPr>
            <p:cNvSpPr/>
            <p:nvPr/>
          </p:nvSpPr>
          <p:spPr>
            <a:xfrm>
              <a:off x="-190464" y="2449946"/>
              <a:ext cx="1958109" cy="1958109"/>
            </a:xfrm>
            <a:prstGeom prst="flowChartConnector">
              <a:avLst/>
            </a:prstGeom>
            <a:grp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ea typeface="Noto Sans Adlam" panose="020B0502040504020204" pitchFamily="34" charset="0"/>
                <a:cs typeface="Noto Sans Adlam" panose="020B0502040504020204" pitchFamily="34" charset="0"/>
              </a:endParaRPr>
            </a:p>
          </p:txBody>
        </p:sp>
        <p:pic>
          <p:nvPicPr>
            <p:cNvPr id="30" name="Kuva 27">
              <a:extLst>
                <a:ext uri="{FF2B5EF4-FFF2-40B4-BE49-F238E27FC236}">
                  <a16:creationId xmlns:a16="http://schemas.microsoft.com/office/drawing/2014/main" id="{0B086D82-E6A1-6342-A827-55A20AAA38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789" y="2743200"/>
              <a:ext cx="1371600" cy="1371600"/>
            </a:xfrm>
            <a:prstGeom prst="rect">
              <a:avLst/>
            </a:prstGeom>
            <a:grpFill/>
          </p:spPr>
        </p:pic>
      </p:grpSp>
      <p:grpSp>
        <p:nvGrpSpPr>
          <p:cNvPr id="38" name="Group 37">
            <a:extLst>
              <a:ext uri="{FF2B5EF4-FFF2-40B4-BE49-F238E27FC236}">
                <a16:creationId xmlns:a16="http://schemas.microsoft.com/office/drawing/2014/main" id="{6A9C7BF2-26B7-CC44-9BD8-0CB0944C1786}"/>
              </a:ext>
            </a:extLst>
          </p:cNvPr>
          <p:cNvGrpSpPr/>
          <p:nvPr/>
        </p:nvGrpSpPr>
        <p:grpSpPr>
          <a:xfrm>
            <a:off x="5230797" y="2040961"/>
            <a:ext cx="1292976" cy="1244910"/>
            <a:chOff x="9266632" y="2380619"/>
            <a:chExt cx="854132" cy="851062"/>
          </a:xfrm>
          <a:solidFill>
            <a:schemeClr val="accent4"/>
          </a:solidFill>
          <a:effectLst>
            <a:outerShdw blurRad="50800" dist="38100" dir="2700000" algn="tl" rotWithShape="0">
              <a:prstClr val="black">
                <a:alpha val="20000"/>
              </a:prstClr>
            </a:outerShdw>
          </a:effectLst>
        </p:grpSpPr>
        <p:sp>
          <p:nvSpPr>
            <p:cNvPr id="39" name="Oval 38">
              <a:extLst>
                <a:ext uri="{FF2B5EF4-FFF2-40B4-BE49-F238E27FC236}">
                  <a16:creationId xmlns:a16="http://schemas.microsoft.com/office/drawing/2014/main" id="{0791FBC8-2CAB-704F-8E47-A227547D3A06}"/>
                </a:ext>
              </a:extLst>
            </p:cNvPr>
            <p:cNvSpPr/>
            <p:nvPr/>
          </p:nvSpPr>
          <p:spPr>
            <a:xfrm>
              <a:off x="9266632" y="2380619"/>
              <a:ext cx="854132" cy="851062"/>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40" name="Freeform 39">
              <a:extLst>
                <a:ext uri="{FF2B5EF4-FFF2-40B4-BE49-F238E27FC236}">
                  <a16:creationId xmlns:a16="http://schemas.microsoft.com/office/drawing/2014/main" id="{71CEF103-6036-0F4B-9420-BEA75239E4F2}"/>
                </a:ext>
              </a:extLst>
            </p:cNvPr>
            <p:cNvSpPr/>
            <p:nvPr/>
          </p:nvSpPr>
          <p:spPr>
            <a:xfrm>
              <a:off x="9425740" y="2597293"/>
              <a:ext cx="591052" cy="412270"/>
            </a:xfrm>
            <a:custGeom>
              <a:avLst/>
              <a:gdLst>
                <a:gd name="connsiteX0" fmla="*/ 47625 w 190500"/>
                <a:gd name="connsiteY0" fmla="*/ 28575 h 123825"/>
                <a:gd name="connsiteX1" fmla="*/ 0 w 190500"/>
                <a:gd name="connsiteY1" fmla="*/ 28575 h 123825"/>
                <a:gd name="connsiteX2" fmla="*/ 0 w 190500"/>
                <a:gd name="connsiteY2" fmla="*/ 9525 h 123825"/>
                <a:gd name="connsiteX3" fmla="*/ 47625 w 190500"/>
                <a:gd name="connsiteY3" fmla="*/ 9525 h 123825"/>
                <a:gd name="connsiteX4" fmla="*/ 47625 w 190500"/>
                <a:gd name="connsiteY4" fmla="*/ 28575 h 123825"/>
                <a:gd name="connsiteX5" fmla="*/ 47625 w 190500"/>
                <a:gd name="connsiteY5" fmla="*/ 57150 h 123825"/>
                <a:gd name="connsiteX6" fmla="*/ 0 w 190500"/>
                <a:gd name="connsiteY6" fmla="*/ 57150 h 123825"/>
                <a:gd name="connsiteX7" fmla="*/ 0 w 190500"/>
                <a:gd name="connsiteY7" fmla="*/ 76200 h 123825"/>
                <a:gd name="connsiteX8" fmla="*/ 47625 w 190500"/>
                <a:gd name="connsiteY8" fmla="*/ 76200 h 123825"/>
                <a:gd name="connsiteX9" fmla="*/ 47625 w 190500"/>
                <a:gd name="connsiteY9" fmla="*/ 57150 h 123825"/>
                <a:gd name="connsiteX10" fmla="*/ 177070 w 190500"/>
                <a:gd name="connsiteY10" fmla="*/ 123825 h 123825"/>
                <a:gd name="connsiteX11" fmla="*/ 140589 w 190500"/>
                <a:gd name="connsiteY11" fmla="*/ 87344 h 123825"/>
                <a:gd name="connsiteX12" fmla="*/ 114300 w 190500"/>
                <a:gd name="connsiteY12" fmla="*/ 95250 h 123825"/>
                <a:gd name="connsiteX13" fmla="*/ 66675 w 190500"/>
                <a:gd name="connsiteY13" fmla="*/ 47625 h 123825"/>
                <a:gd name="connsiteX14" fmla="*/ 114300 w 190500"/>
                <a:gd name="connsiteY14" fmla="*/ 0 h 123825"/>
                <a:gd name="connsiteX15" fmla="*/ 161925 w 190500"/>
                <a:gd name="connsiteY15" fmla="*/ 47625 h 123825"/>
                <a:gd name="connsiteX16" fmla="*/ 154019 w 190500"/>
                <a:gd name="connsiteY16" fmla="*/ 73819 h 123825"/>
                <a:gd name="connsiteX17" fmla="*/ 190500 w 190500"/>
                <a:gd name="connsiteY17" fmla="*/ 110395 h 123825"/>
                <a:gd name="connsiteX18" fmla="*/ 177070 w 190500"/>
                <a:gd name="connsiteY18" fmla="*/ 123825 h 123825"/>
                <a:gd name="connsiteX19" fmla="*/ 142875 w 190500"/>
                <a:gd name="connsiteY19" fmla="*/ 47625 h 123825"/>
                <a:gd name="connsiteX20" fmla="*/ 114300 w 190500"/>
                <a:gd name="connsiteY20" fmla="*/ 19050 h 123825"/>
                <a:gd name="connsiteX21" fmla="*/ 85725 w 190500"/>
                <a:gd name="connsiteY21" fmla="*/ 47625 h 123825"/>
                <a:gd name="connsiteX22" fmla="*/ 114300 w 190500"/>
                <a:gd name="connsiteY22" fmla="*/ 76200 h 123825"/>
                <a:gd name="connsiteX23" fmla="*/ 142875 w 190500"/>
                <a:gd name="connsiteY23" fmla="*/ 47625 h 123825"/>
                <a:gd name="connsiteX24" fmla="*/ 0 w 190500"/>
                <a:gd name="connsiteY24" fmla="*/ 123825 h 123825"/>
                <a:gd name="connsiteX25" fmla="*/ 95250 w 190500"/>
                <a:gd name="connsiteY25" fmla="*/ 123825 h 123825"/>
                <a:gd name="connsiteX26" fmla="*/ 95250 w 190500"/>
                <a:gd name="connsiteY26" fmla="*/ 104775 h 123825"/>
                <a:gd name="connsiteX27" fmla="*/ 0 w 190500"/>
                <a:gd name="connsiteY27" fmla="*/ 104775 h 123825"/>
                <a:gd name="connsiteX28" fmla="*/ 0 w 190500"/>
                <a:gd name="connsiteY28" fmla="*/ 123825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0500" h="123825">
                  <a:moveTo>
                    <a:pt x="47625" y="28575"/>
                  </a:moveTo>
                  <a:lnTo>
                    <a:pt x="0" y="28575"/>
                  </a:lnTo>
                  <a:lnTo>
                    <a:pt x="0" y="9525"/>
                  </a:lnTo>
                  <a:lnTo>
                    <a:pt x="47625" y="9525"/>
                  </a:lnTo>
                  <a:lnTo>
                    <a:pt x="47625" y="28575"/>
                  </a:lnTo>
                  <a:close/>
                  <a:moveTo>
                    <a:pt x="47625" y="57150"/>
                  </a:moveTo>
                  <a:lnTo>
                    <a:pt x="0" y="57150"/>
                  </a:lnTo>
                  <a:lnTo>
                    <a:pt x="0" y="76200"/>
                  </a:lnTo>
                  <a:lnTo>
                    <a:pt x="47625" y="76200"/>
                  </a:lnTo>
                  <a:lnTo>
                    <a:pt x="47625" y="57150"/>
                  </a:lnTo>
                  <a:close/>
                  <a:moveTo>
                    <a:pt x="177070" y="123825"/>
                  </a:moveTo>
                  <a:lnTo>
                    <a:pt x="140589" y="87344"/>
                  </a:lnTo>
                  <a:cubicBezTo>
                    <a:pt x="132969" y="92297"/>
                    <a:pt x="124016" y="95250"/>
                    <a:pt x="114300" y="95250"/>
                  </a:cubicBezTo>
                  <a:cubicBezTo>
                    <a:pt x="88011" y="95250"/>
                    <a:pt x="66675" y="73914"/>
                    <a:pt x="66675" y="47625"/>
                  </a:cubicBezTo>
                  <a:cubicBezTo>
                    <a:pt x="66675" y="21336"/>
                    <a:pt x="88011" y="0"/>
                    <a:pt x="114300" y="0"/>
                  </a:cubicBezTo>
                  <a:cubicBezTo>
                    <a:pt x="140589" y="0"/>
                    <a:pt x="161925" y="21336"/>
                    <a:pt x="161925" y="47625"/>
                  </a:cubicBezTo>
                  <a:cubicBezTo>
                    <a:pt x="161925" y="57341"/>
                    <a:pt x="158972" y="66294"/>
                    <a:pt x="154019" y="73819"/>
                  </a:cubicBezTo>
                  <a:lnTo>
                    <a:pt x="190500" y="110395"/>
                  </a:lnTo>
                  <a:lnTo>
                    <a:pt x="177070" y="123825"/>
                  </a:lnTo>
                  <a:close/>
                  <a:moveTo>
                    <a:pt x="142875" y="47625"/>
                  </a:moveTo>
                  <a:cubicBezTo>
                    <a:pt x="142875" y="31909"/>
                    <a:pt x="130016" y="19050"/>
                    <a:pt x="114300" y="19050"/>
                  </a:cubicBezTo>
                  <a:cubicBezTo>
                    <a:pt x="98584" y="19050"/>
                    <a:pt x="85725" y="31909"/>
                    <a:pt x="85725" y="47625"/>
                  </a:cubicBezTo>
                  <a:cubicBezTo>
                    <a:pt x="85725" y="63341"/>
                    <a:pt x="98584" y="76200"/>
                    <a:pt x="114300" y="76200"/>
                  </a:cubicBezTo>
                  <a:cubicBezTo>
                    <a:pt x="130016" y="76200"/>
                    <a:pt x="142875" y="63341"/>
                    <a:pt x="142875" y="47625"/>
                  </a:cubicBezTo>
                  <a:close/>
                  <a:moveTo>
                    <a:pt x="0" y="123825"/>
                  </a:moveTo>
                  <a:lnTo>
                    <a:pt x="95250" y="123825"/>
                  </a:lnTo>
                  <a:lnTo>
                    <a:pt x="95250" y="104775"/>
                  </a:lnTo>
                  <a:lnTo>
                    <a:pt x="0" y="104775"/>
                  </a:lnTo>
                  <a:lnTo>
                    <a:pt x="0" y="123825"/>
                  </a:lnTo>
                  <a:close/>
                </a:path>
              </a:pathLst>
            </a:custGeom>
            <a:solidFill>
              <a:schemeClr val="bg1"/>
            </a:solidFill>
            <a:ln w="9525" cap="flat">
              <a:noFill/>
              <a:prstDash val="solid"/>
              <a:miter/>
            </a:ln>
          </p:spPr>
          <p:txBody>
            <a:bodyPr rtlCol="0" anchor="ctr"/>
            <a:lstStyle/>
            <a:p>
              <a:endParaRPr lang="en-FI" dirty="0">
                <a:ea typeface="Noto Sans Adlam" panose="020B0502040504020204" pitchFamily="34" charset="0"/>
                <a:cs typeface="Noto Sans Adlam" panose="020B0502040504020204" pitchFamily="34" charset="0"/>
              </a:endParaRPr>
            </a:p>
          </p:txBody>
        </p:sp>
      </p:grpSp>
      <p:grpSp>
        <p:nvGrpSpPr>
          <p:cNvPr id="41" name="Ryhmä 18">
            <a:extLst>
              <a:ext uri="{FF2B5EF4-FFF2-40B4-BE49-F238E27FC236}">
                <a16:creationId xmlns:a16="http://schemas.microsoft.com/office/drawing/2014/main" id="{B0294032-672F-4C43-9858-2C7E75940310}"/>
              </a:ext>
            </a:extLst>
          </p:cNvPr>
          <p:cNvGrpSpPr/>
          <p:nvPr/>
        </p:nvGrpSpPr>
        <p:grpSpPr>
          <a:xfrm>
            <a:off x="1448648" y="2102144"/>
            <a:ext cx="1249366" cy="1249366"/>
            <a:chOff x="-231099" y="2449946"/>
            <a:chExt cx="1958109" cy="1958109"/>
          </a:xfrm>
          <a:solidFill>
            <a:schemeClr val="accent4"/>
          </a:solidFill>
        </p:grpSpPr>
        <p:sp>
          <p:nvSpPr>
            <p:cNvPr id="42" name="Vuokaaviosymboli: Liitin 34">
              <a:extLst>
                <a:ext uri="{FF2B5EF4-FFF2-40B4-BE49-F238E27FC236}">
                  <a16:creationId xmlns:a16="http://schemas.microsoft.com/office/drawing/2014/main" id="{7B7B0EDD-2038-AC4F-ADA7-4EF00F016216}"/>
                </a:ext>
              </a:extLst>
            </p:cNvPr>
            <p:cNvSpPr/>
            <p:nvPr/>
          </p:nvSpPr>
          <p:spPr>
            <a:xfrm>
              <a:off x="-231099" y="2449946"/>
              <a:ext cx="1958109" cy="1958109"/>
            </a:xfrm>
            <a:prstGeom prst="flowChartConnector">
              <a:avLst/>
            </a:prstGeom>
            <a:grp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ea typeface="Noto Sans Adlam" panose="020B0502040504020204" pitchFamily="34" charset="0"/>
                <a:cs typeface="Noto Sans Adlam" panose="020B0502040504020204" pitchFamily="34" charset="0"/>
              </a:endParaRPr>
            </a:p>
          </p:txBody>
        </p:sp>
        <p:pic>
          <p:nvPicPr>
            <p:cNvPr id="43" name="Kuva 35">
              <a:extLst>
                <a:ext uri="{FF2B5EF4-FFF2-40B4-BE49-F238E27FC236}">
                  <a16:creationId xmlns:a16="http://schemas.microsoft.com/office/drawing/2014/main" id="{2AA61252-3E8B-554D-B647-D17F64A36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55" y="2760458"/>
              <a:ext cx="1371600" cy="1371600"/>
            </a:xfrm>
            <a:prstGeom prst="rect">
              <a:avLst/>
            </a:prstGeom>
            <a:grpFill/>
          </p:spPr>
        </p:pic>
      </p:grpSp>
      <p:grpSp>
        <p:nvGrpSpPr>
          <p:cNvPr id="25" name="Group 24">
            <a:extLst>
              <a:ext uri="{FF2B5EF4-FFF2-40B4-BE49-F238E27FC236}">
                <a16:creationId xmlns:a16="http://schemas.microsoft.com/office/drawing/2014/main" id="{FD675235-F2A7-2B47-95AF-A56FB7C63FC0}"/>
              </a:ext>
            </a:extLst>
          </p:cNvPr>
          <p:cNvGrpSpPr/>
          <p:nvPr/>
        </p:nvGrpSpPr>
        <p:grpSpPr>
          <a:xfrm>
            <a:off x="1034930" y="908720"/>
            <a:ext cx="715875" cy="459112"/>
            <a:chOff x="595085" y="767380"/>
            <a:chExt cx="1016503" cy="651913"/>
          </a:xfrm>
        </p:grpSpPr>
        <p:sp>
          <p:nvSpPr>
            <p:cNvPr id="26" name="Chevron 25">
              <a:extLst>
                <a:ext uri="{FF2B5EF4-FFF2-40B4-BE49-F238E27FC236}">
                  <a16:creationId xmlns:a16="http://schemas.microsoft.com/office/drawing/2014/main" id="{FA4A51AC-B418-A740-A723-C9DF42E9A7E1}"/>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27" name="Chevron 26">
              <a:extLst>
                <a:ext uri="{FF2B5EF4-FFF2-40B4-BE49-F238E27FC236}">
                  <a16:creationId xmlns:a16="http://schemas.microsoft.com/office/drawing/2014/main" id="{E34A51D1-0567-1D49-B2A3-A66B83FA36CD}"/>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859669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indoor&#10;&#10;Description automatically generated">
            <a:extLst>
              <a:ext uri="{FF2B5EF4-FFF2-40B4-BE49-F238E27FC236}">
                <a16:creationId xmlns:a16="http://schemas.microsoft.com/office/drawing/2014/main" id="{C555A6DA-0529-A14F-863D-AC657FF32CF1}"/>
              </a:ext>
            </a:extLst>
          </p:cNvPr>
          <p:cNvPicPr>
            <a:picLocks noChangeAspect="1"/>
          </p:cNvPicPr>
          <p:nvPr/>
        </p:nvPicPr>
        <p:blipFill rotWithShape="1">
          <a:blip r:embed="rId2">
            <a:alphaModFix amt="71000"/>
          </a:blip>
          <a:srcRect l="1" t="14667" r="-405"/>
          <a:stretch/>
        </p:blipFill>
        <p:spPr>
          <a:xfrm>
            <a:off x="0" y="-52733"/>
            <a:ext cx="12288688" cy="6963465"/>
          </a:xfrm>
          <a:prstGeom prst="rect">
            <a:avLst/>
          </a:prstGeom>
        </p:spPr>
      </p:pic>
      <p:sp>
        <p:nvSpPr>
          <p:cNvPr id="16" name="Oval 15">
            <a:extLst>
              <a:ext uri="{FF2B5EF4-FFF2-40B4-BE49-F238E27FC236}">
                <a16:creationId xmlns:a16="http://schemas.microsoft.com/office/drawing/2014/main" id="{4B404ACE-9EE7-F547-A88B-26C6FB905F9B}"/>
              </a:ext>
            </a:extLst>
          </p:cNvPr>
          <p:cNvSpPr/>
          <p:nvPr/>
        </p:nvSpPr>
        <p:spPr>
          <a:xfrm>
            <a:off x="3412196" y="692696"/>
            <a:ext cx="5852155" cy="5852155"/>
          </a:xfrm>
          <a:prstGeom prst="ellipse">
            <a:avLst/>
          </a:prstGeom>
          <a:solidFill>
            <a:schemeClr val="bg1">
              <a:alpha val="6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19" name="Text Placeholder 1">
            <a:extLst>
              <a:ext uri="{FF2B5EF4-FFF2-40B4-BE49-F238E27FC236}">
                <a16:creationId xmlns:a16="http://schemas.microsoft.com/office/drawing/2014/main" id="{ED757FCC-3B96-1249-8990-7B82F960920C}"/>
              </a:ext>
            </a:extLst>
          </p:cNvPr>
          <p:cNvSpPr txBox="1">
            <a:spLocks/>
          </p:cNvSpPr>
          <p:nvPr/>
        </p:nvSpPr>
        <p:spPr>
          <a:xfrm>
            <a:off x="3412196" y="2671376"/>
            <a:ext cx="5852156" cy="1861799"/>
          </a:xfrm>
          <a:prstGeom prst="rect">
            <a:avLst/>
          </a:prstGeom>
        </p:spPr>
        <p:txBody>
          <a:bodyPr vert="horz" lIns="91440" tIns="45720" rIns="91440" bIns="45720" rtlCol="0" anchor="ctr"/>
          <a:lstStyle>
            <a:defPPr>
              <a:defRPr lang="en-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tx2">
                    <a:lumMod val="75000"/>
                  </a:schemeClr>
                </a:solidFill>
                <a:ea typeface="Noto Sans Adlam" panose="020B0502040504020204" pitchFamily="34" charset="0"/>
                <a:cs typeface="Noto Sans Adlam" panose="020B0502040504020204" pitchFamily="34" charset="0"/>
              </a:rPr>
              <a:t>Solution-centric</a:t>
            </a:r>
          </a:p>
          <a:p>
            <a:pPr algn="ctr"/>
            <a:r>
              <a:rPr lang="en-US" sz="4000" b="1" dirty="0">
                <a:solidFill>
                  <a:schemeClr val="tx2">
                    <a:lumMod val="75000"/>
                  </a:schemeClr>
                </a:solidFill>
                <a:ea typeface="Noto Sans Adlam" panose="020B0502040504020204" pitchFamily="34" charset="0"/>
                <a:cs typeface="Noto Sans Adlam" panose="020B0502040504020204" pitchFamily="34" charset="0"/>
              </a:rPr>
              <a:t>Idea Challenge</a:t>
            </a:r>
          </a:p>
        </p:txBody>
      </p:sp>
    </p:spTree>
    <p:extLst>
      <p:ext uri="{BB962C8B-B14F-4D97-AF65-F5344CB8AC3E}">
        <p14:creationId xmlns:p14="http://schemas.microsoft.com/office/powerpoint/2010/main" val="37621397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8CE615-6255-7148-B6DA-F0674D88EE7B}"/>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8" name="Title 1">
            <a:extLst>
              <a:ext uri="{FF2B5EF4-FFF2-40B4-BE49-F238E27FC236}">
                <a16:creationId xmlns:a16="http://schemas.microsoft.com/office/drawing/2014/main" id="{C634A288-FE58-094C-9103-EBBA4F895B70}"/>
              </a:ext>
            </a:extLst>
          </p:cNvPr>
          <p:cNvSpPr>
            <a:spLocks noGrp="1"/>
          </p:cNvSpPr>
          <p:nvPr>
            <p:ph type="title"/>
          </p:nvPr>
        </p:nvSpPr>
        <p:spPr>
          <a:xfrm>
            <a:off x="1919536" y="690730"/>
            <a:ext cx="6983170" cy="650038"/>
          </a:xfrm>
        </p:spPr>
        <p:txBody>
          <a:bodyPr>
            <a:normAutofit fontScale="90000"/>
          </a:bodyPr>
          <a:lstStyle/>
          <a:p>
            <a:r>
              <a:rPr lang="fi-FI" dirty="0">
                <a:solidFill>
                  <a:schemeClr val="tx2">
                    <a:lumMod val="50000"/>
                  </a:schemeClr>
                </a:solidFill>
                <a:latin typeface="+mn-lt"/>
                <a:ea typeface="Noto Sans Adlam" panose="020B0502040504020204" pitchFamily="34" charset="0"/>
                <a:cs typeface="Noto Sans Adlam" panose="020B0502040504020204" pitchFamily="34" charset="0"/>
              </a:rPr>
              <a:t>Problem-centric idea challenge process</a:t>
            </a:r>
            <a:endParaRPr lang="en-FI"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graphicFrame>
        <p:nvGraphicFramePr>
          <p:cNvPr id="21" name="Diagram 20">
            <a:extLst>
              <a:ext uri="{FF2B5EF4-FFF2-40B4-BE49-F238E27FC236}">
                <a16:creationId xmlns:a16="http://schemas.microsoft.com/office/drawing/2014/main" id="{870C8A09-A455-5849-B136-B982FC381C49}"/>
              </a:ext>
            </a:extLst>
          </p:cNvPr>
          <p:cNvGraphicFramePr/>
          <p:nvPr>
            <p:extLst>
              <p:ext uri="{D42A27DB-BD31-4B8C-83A1-F6EECF244321}">
                <p14:modId xmlns:p14="http://schemas.microsoft.com/office/powerpoint/2010/main" val="989002967"/>
              </p:ext>
            </p:extLst>
          </p:nvPr>
        </p:nvGraphicFramePr>
        <p:xfrm>
          <a:off x="628250" y="1172072"/>
          <a:ext cx="10833041" cy="26899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0" name="Diagram 39">
            <a:extLst>
              <a:ext uri="{FF2B5EF4-FFF2-40B4-BE49-F238E27FC236}">
                <a16:creationId xmlns:a16="http://schemas.microsoft.com/office/drawing/2014/main" id="{F70D240D-EE85-7E41-9B87-0BAB2B0557A6}"/>
              </a:ext>
            </a:extLst>
          </p:cNvPr>
          <p:cNvGraphicFramePr/>
          <p:nvPr>
            <p:extLst>
              <p:ext uri="{D42A27DB-BD31-4B8C-83A1-F6EECF244321}">
                <p14:modId xmlns:p14="http://schemas.microsoft.com/office/powerpoint/2010/main" val="629566978"/>
              </p:ext>
            </p:extLst>
          </p:nvPr>
        </p:nvGraphicFramePr>
        <p:xfrm>
          <a:off x="628250" y="3819446"/>
          <a:ext cx="10686471" cy="173717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47" name="Group 46">
            <a:extLst>
              <a:ext uri="{FF2B5EF4-FFF2-40B4-BE49-F238E27FC236}">
                <a16:creationId xmlns:a16="http://schemas.microsoft.com/office/drawing/2014/main" id="{6E371DC6-489B-A549-B06A-6CE31102AF6F}"/>
              </a:ext>
            </a:extLst>
          </p:cNvPr>
          <p:cNvGrpSpPr/>
          <p:nvPr/>
        </p:nvGrpSpPr>
        <p:grpSpPr>
          <a:xfrm rot="5400000">
            <a:off x="1724671" y="3320147"/>
            <a:ext cx="378854" cy="217705"/>
            <a:chOff x="4471714" y="2879936"/>
            <a:chExt cx="378854" cy="443188"/>
          </a:xfrm>
          <a:solidFill>
            <a:schemeClr val="bg1">
              <a:lumMod val="75000"/>
            </a:schemeClr>
          </a:solidFill>
        </p:grpSpPr>
        <p:sp>
          <p:nvSpPr>
            <p:cNvPr id="48" name="Right Arrow 47">
              <a:extLst>
                <a:ext uri="{FF2B5EF4-FFF2-40B4-BE49-F238E27FC236}">
                  <a16:creationId xmlns:a16="http://schemas.microsoft.com/office/drawing/2014/main" id="{8B7C02FE-96D2-3545-9DAC-1A20E01C631E}"/>
                </a:ext>
              </a:extLst>
            </p:cNvPr>
            <p:cNvSpPr/>
            <p:nvPr/>
          </p:nvSpPr>
          <p:spPr>
            <a:xfrm>
              <a:off x="4471714" y="2879936"/>
              <a:ext cx="378854" cy="443188"/>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9" name="Right Arrow 4">
              <a:extLst>
                <a:ext uri="{FF2B5EF4-FFF2-40B4-BE49-F238E27FC236}">
                  <a16:creationId xmlns:a16="http://schemas.microsoft.com/office/drawing/2014/main" id="{93973B74-961C-634B-9C6E-454E20CE8D17}"/>
                </a:ext>
              </a:extLst>
            </p:cNvPr>
            <p:cNvSpPr txBox="1"/>
            <p:nvPr/>
          </p:nvSpPr>
          <p:spPr>
            <a:xfrm>
              <a:off x="4471714" y="2968574"/>
              <a:ext cx="265198" cy="2659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latin typeface="Noto Sans Adlam" panose="020B0502040504020204" pitchFamily="34" charset="0"/>
                <a:ea typeface="Noto Sans Adlam" panose="020B0502040504020204" pitchFamily="34" charset="0"/>
                <a:cs typeface="Noto Sans Adlam" panose="020B0502040504020204" pitchFamily="34" charset="0"/>
              </a:endParaRPr>
            </a:p>
          </p:txBody>
        </p:sp>
      </p:grpSp>
      <p:grpSp>
        <p:nvGrpSpPr>
          <p:cNvPr id="25" name="Group 24">
            <a:extLst>
              <a:ext uri="{FF2B5EF4-FFF2-40B4-BE49-F238E27FC236}">
                <a16:creationId xmlns:a16="http://schemas.microsoft.com/office/drawing/2014/main" id="{780CE9DC-E7FB-8E47-BABB-3C2ED7361D35}"/>
              </a:ext>
            </a:extLst>
          </p:cNvPr>
          <p:cNvGrpSpPr/>
          <p:nvPr/>
        </p:nvGrpSpPr>
        <p:grpSpPr>
          <a:xfrm rot="5400000">
            <a:off x="4551295" y="3320147"/>
            <a:ext cx="378854" cy="217705"/>
            <a:chOff x="4471714" y="2879936"/>
            <a:chExt cx="378854" cy="443188"/>
          </a:xfrm>
          <a:solidFill>
            <a:schemeClr val="bg1">
              <a:lumMod val="75000"/>
            </a:schemeClr>
          </a:solidFill>
        </p:grpSpPr>
        <p:sp>
          <p:nvSpPr>
            <p:cNvPr id="26" name="Right Arrow 25">
              <a:extLst>
                <a:ext uri="{FF2B5EF4-FFF2-40B4-BE49-F238E27FC236}">
                  <a16:creationId xmlns:a16="http://schemas.microsoft.com/office/drawing/2014/main" id="{4D954EBC-E2A2-4248-AEEC-C27EB0A8198E}"/>
                </a:ext>
              </a:extLst>
            </p:cNvPr>
            <p:cNvSpPr/>
            <p:nvPr/>
          </p:nvSpPr>
          <p:spPr>
            <a:xfrm>
              <a:off x="4471714" y="2879936"/>
              <a:ext cx="378854" cy="443188"/>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7" name="Right Arrow 4">
              <a:extLst>
                <a:ext uri="{FF2B5EF4-FFF2-40B4-BE49-F238E27FC236}">
                  <a16:creationId xmlns:a16="http://schemas.microsoft.com/office/drawing/2014/main" id="{6439EA6B-CF7D-AC4F-9267-D80DDA80F497}"/>
                </a:ext>
              </a:extLst>
            </p:cNvPr>
            <p:cNvSpPr txBox="1"/>
            <p:nvPr/>
          </p:nvSpPr>
          <p:spPr>
            <a:xfrm>
              <a:off x="4471714" y="2968574"/>
              <a:ext cx="265198" cy="2659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latin typeface="Noto Sans Adlam" panose="020B0502040504020204" pitchFamily="34" charset="0"/>
                <a:ea typeface="Noto Sans Adlam" panose="020B0502040504020204" pitchFamily="34" charset="0"/>
                <a:cs typeface="Noto Sans Adlam" panose="020B0502040504020204" pitchFamily="34" charset="0"/>
              </a:endParaRPr>
            </a:p>
          </p:txBody>
        </p:sp>
      </p:grpSp>
      <p:grpSp>
        <p:nvGrpSpPr>
          <p:cNvPr id="28" name="Group 27">
            <a:extLst>
              <a:ext uri="{FF2B5EF4-FFF2-40B4-BE49-F238E27FC236}">
                <a16:creationId xmlns:a16="http://schemas.microsoft.com/office/drawing/2014/main" id="{5C1BE19A-89F9-F44A-80EE-9F3FC954B640}"/>
              </a:ext>
            </a:extLst>
          </p:cNvPr>
          <p:cNvGrpSpPr/>
          <p:nvPr/>
        </p:nvGrpSpPr>
        <p:grpSpPr>
          <a:xfrm rot="5400000">
            <a:off x="7219568" y="3263320"/>
            <a:ext cx="378854" cy="217705"/>
            <a:chOff x="4471714" y="2879936"/>
            <a:chExt cx="378854" cy="443188"/>
          </a:xfrm>
          <a:solidFill>
            <a:schemeClr val="bg1">
              <a:lumMod val="75000"/>
            </a:schemeClr>
          </a:solidFill>
        </p:grpSpPr>
        <p:sp>
          <p:nvSpPr>
            <p:cNvPr id="29" name="Right Arrow 28">
              <a:extLst>
                <a:ext uri="{FF2B5EF4-FFF2-40B4-BE49-F238E27FC236}">
                  <a16:creationId xmlns:a16="http://schemas.microsoft.com/office/drawing/2014/main" id="{FB33308E-CA0E-3A4F-BC2C-704EBBF6BF76}"/>
                </a:ext>
              </a:extLst>
            </p:cNvPr>
            <p:cNvSpPr/>
            <p:nvPr/>
          </p:nvSpPr>
          <p:spPr>
            <a:xfrm>
              <a:off x="4471714" y="2879936"/>
              <a:ext cx="378854" cy="443188"/>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0" name="Right Arrow 4">
              <a:extLst>
                <a:ext uri="{FF2B5EF4-FFF2-40B4-BE49-F238E27FC236}">
                  <a16:creationId xmlns:a16="http://schemas.microsoft.com/office/drawing/2014/main" id="{254F805F-1F31-2B4C-AB5E-054110BB6876}"/>
                </a:ext>
              </a:extLst>
            </p:cNvPr>
            <p:cNvSpPr txBox="1"/>
            <p:nvPr/>
          </p:nvSpPr>
          <p:spPr>
            <a:xfrm>
              <a:off x="4471714" y="2968574"/>
              <a:ext cx="265198" cy="2659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latin typeface="Noto Sans Adlam" panose="020B0502040504020204" pitchFamily="34" charset="0"/>
                <a:ea typeface="Noto Sans Adlam" panose="020B0502040504020204" pitchFamily="34" charset="0"/>
                <a:cs typeface="Noto Sans Adlam" panose="020B0502040504020204" pitchFamily="34" charset="0"/>
              </a:endParaRPr>
            </a:p>
          </p:txBody>
        </p:sp>
      </p:grpSp>
      <p:grpSp>
        <p:nvGrpSpPr>
          <p:cNvPr id="31" name="Group 30">
            <a:extLst>
              <a:ext uri="{FF2B5EF4-FFF2-40B4-BE49-F238E27FC236}">
                <a16:creationId xmlns:a16="http://schemas.microsoft.com/office/drawing/2014/main" id="{1D471452-A09E-8B41-BAD9-4B4B88EFC9E9}"/>
              </a:ext>
            </a:extLst>
          </p:cNvPr>
          <p:cNvGrpSpPr/>
          <p:nvPr/>
        </p:nvGrpSpPr>
        <p:grpSpPr>
          <a:xfrm rot="5400000">
            <a:off x="10046192" y="3263320"/>
            <a:ext cx="378854" cy="217705"/>
            <a:chOff x="4471714" y="2879936"/>
            <a:chExt cx="378854" cy="443188"/>
          </a:xfrm>
          <a:solidFill>
            <a:schemeClr val="bg1">
              <a:lumMod val="75000"/>
            </a:schemeClr>
          </a:solidFill>
        </p:grpSpPr>
        <p:sp>
          <p:nvSpPr>
            <p:cNvPr id="32" name="Right Arrow 31">
              <a:extLst>
                <a:ext uri="{FF2B5EF4-FFF2-40B4-BE49-F238E27FC236}">
                  <a16:creationId xmlns:a16="http://schemas.microsoft.com/office/drawing/2014/main" id="{0201396B-4FA9-584F-B25E-B0196D48E16D}"/>
                </a:ext>
              </a:extLst>
            </p:cNvPr>
            <p:cNvSpPr/>
            <p:nvPr/>
          </p:nvSpPr>
          <p:spPr>
            <a:xfrm>
              <a:off x="4471714" y="2879936"/>
              <a:ext cx="378854" cy="443188"/>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3" name="Right Arrow 4">
              <a:extLst>
                <a:ext uri="{FF2B5EF4-FFF2-40B4-BE49-F238E27FC236}">
                  <a16:creationId xmlns:a16="http://schemas.microsoft.com/office/drawing/2014/main" id="{1E4D4B53-C46C-0845-8A24-0F11C409DDAD}"/>
                </a:ext>
              </a:extLst>
            </p:cNvPr>
            <p:cNvSpPr txBox="1"/>
            <p:nvPr/>
          </p:nvSpPr>
          <p:spPr>
            <a:xfrm>
              <a:off x="4471714" y="2968574"/>
              <a:ext cx="265198" cy="2659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latin typeface="Noto Sans Adlam" panose="020B0502040504020204" pitchFamily="34" charset="0"/>
                <a:ea typeface="Noto Sans Adlam" panose="020B0502040504020204" pitchFamily="34" charset="0"/>
                <a:cs typeface="Noto Sans Adlam" panose="020B0502040504020204" pitchFamily="34" charset="0"/>
              </a:endParaRPr>
            </a:p>
          </p:txBody>
        </p:sp>
      </p:grpSp>
      <p:grpSp>
        <p:nvGrpSpPr>
          <p:cNvPr id="22" name="Group 21">
            <a:extLst>
              <a:ext uri="{FF2B5EF4-FFF2-40B4-BE49-F238E27FC236}">
                <a16:creationId xmlns:a16="http://schemas.microsoft.com/office/drawing/2014/main" id="{9EEC8905-D0E4-E644-AD1B-986E1841F675}"/>
              </a:ext>
            </a:extLst>
          </p:cNvPr>
          <p:cNvGrpSpPr/>
          <p:nvPr/>
        </p:nvGrpSpPr>
        <p:grpSpPr>
          <a:xfrm>
            <a:off x="1034930" y="764704"/>
            <a:ext cx="715875" cy="459112"/>
            <a:chOff x="595085" y="767380"/>
            <a:chExt cx="1016503" cy="651913"/>
          </a:xfrm>
        </p:grpSpPr>
        <p:sp>
          <p:nvSpPr>
            <p:cNvPr id="23" name="Chevron 22">
              <a:extLst>
                <a:ext uri="{FF2B5EF4-FFF2-40B4-BE49-F238E27FC236}">
                  <a16:creationId xmlns:a16="http://schemas.microsoft.com/office/drawing/2014/main" id="{4BD60409-D3FC-224A-9B2B-5C54765E8F39}"/>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4" name="Chevron 23">
              <a:extLst>
                <a:ext uri="{FF2B5EF4-FFF2-40B4-BE49-F238E27FC236}">
                  <a16:creationId xmlns:a16="http://schemas.microsoft.com/office/drawing/2014/main" id="{ED9DB1BA-7803-2346-BB01-D948D8510857}"/>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18940811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0B74EB38-A2FB-2C4E-9ADD-5B0AA5AFE453}"/>
              </a:ext>
            </a:extLst>
          </p:cNvPr>
          <p:cNvSpPr/>
          <p:nvPr/>
        </p:nvSpPr>
        <p:spPr>
          <a:xfrm>
            <a:off x="2423592" y="1916832"/>
            <a:ext cx="2191196" cy="21911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8" name="Oval 7">
            <a:extLst>
              <a:ext uri="{FF2B5EF4-FFF2-40B4-BE49-F238E27FC236}">
                <a16:creationId xmlns:a16="http://schemas.microsoft.com/office/drawing/2014/main" id="{6E6DA1C6-075F-AD46-8189-F4183BAC16BB}"/>
              </a:ext>
            </a:extLst>
          </p:cNvPr>
          <p:cNvSpPr/>
          <p:nvPr/>
        </p:nvSpPr>
        <p:spPr>
          <a:xfrm>
            <a:off x="3444412" y="3742870"/>
            <a:ext cx="2248459" cy="2248459"/>
          </a:xfrm>
          <a:prstGeom prst="ellipse">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9" name="Circular Arrow 8">
            <a:extLst>
              <a:ext uri="{FF2B5EF4-FFF2-40B4-BE49-F238E27FC236}">
                <a16:creationId xmlns:a16="http://schemas.microsoft.com/office/drawing/2014/main" id="{CF0CFF7E-2A3A-664D-ACA6-0B82F1A7CEAC}"/>
              </a:ext>
            </a:extLst>
          </p:cNvPr>
          <p:cNvSpPr/>
          <p:nvPr/>
        </p:nvSpPr>
        <p:spPr>
          <a:xfrm rot="3760201" flipV="1">
            <a:off x="2439828" y="3630419"/>
            <a:ext cx="1452765" cy="1727481"/>
          </a:xfrm>
          <a:prstGeom prst="circularArrow">
            <a:avLst/>
          </a:prstGeom>
          <a:solidFill>
            <a:schemeClr val="bg1">
              <a:lumMod val="75000"/>
            </a:schemeClr>
          </a:solidFill>
          <a:ln>
            <a:noFill/>
          </a:ln>
        </p:spPr>
        <p:style>
          <a:lnRef idx="2">
            <a:schemeClr val="lt1">
              <a:hueOff val="0"/>
              <a:satOff val="0"/>
              <a:lumOff val="0"/>
              <a:alphaOff val="0"/>
            </a:schemeClr>
          </a:lnRef>
          <a:fillRef idx="1">
            <a:schemeClr val="accent2">
              <a:tint val="50000"/>
              <a:hueOff val="0"/>
              <a:satOff val="0"/>
              <a:lumOff val="0"/>
              <a:alphaOff val="0"/>
            </a:schemeClr>
          </a:fillRef>
          <a:effectRef idx="0">
            <a:schemeClr val="accent2">
              <a:tint val="50000"/>
              <a:hueOff val="0"/>
              <a:satOff val="0"/>
              <a:lumOff val="0"/>
              <a:alphaOff val="0"/>
            </a:schemeClr>
          </a:effectRef>
          <a:fontRef idx="minor">
            <a:schemeClr val="lt1">
              <a:hueOff val="0"/>
              <a:satOff val="0"/>
              <a:lumOff val="0"/>
              <a:alphaOff val="0"/>
            </a:schemeClr>
          </a:fontRef>
        </p:style>
      </p:sp>
      <p:sp>
        <p:nvSpPr>
          <p:cNvPr id="11" name="Rectangle 10">
            <a:extLst>
              <a:ext uri="{FF2B5EF4-FFF2-40B4-BE49-F238E27FC236}">
                <a16:creationId xmlns:a16="http://schemas.microsoft.com/office/drawing/2014/main" id="{B32F36D4-83C0-8246-8EAF-E2476811C415}"/>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15" name="Title 1">
            <a:extLst>
              <a:ext uri="{FF2B5EF4-FFF2-40B4-BE49-F238E27FC236}">
                <a16:creationId xmlns:a16="http://schemas.microsoft.com/office/drawing/2014/main" id="{53DF65FA-0402-1A41-812B-F29DAE45F8BC}"/>
              </a:ext>
            </a:extLst>
          </p:cNvPr>
          <p:cNvSpPr>
            <a:spLocks noGrp="1"/>
          </p:cNvSpPr>
          <p:nvPr>
            <p:ph type="title"/>
          </p:nvPr>
        </p:nvSpPr>
        <p:spPr>
          <a:xfrm>
            <a:off x="1919536" y="690730"/>
            <a:ext cx="6983170" cy="650038"/>
          </a:xfrm>
        </p:spPr>
        <p:txBody>
          <a:bodyPr/>
          <a:lstStyle/>
          <a:p>
            <a:r>
              <a:rPr lang="fi-FI" dirty="0" err="1">
                <a:solidFill>
                  <a:schemeClr val="bg2">
                    <a:lumMod val="25000"/>
                  </a:schemeClr>
                </a:solidFill>
                <a:latin typeface="+mn-lt"/>
                <a:ea typeface="Noto Sans Adlam" panose="020B0502040504020204" pitchFamily="34" charset="0"/>
                <a:cs typeface="Noto Sans Adlam" panose="020B0502040504020204" pitchFamily="34" charset="0"/>
              </a:rPr>
              <a:t>Charting</a:t>
            </a:r>
            <a:r>
              <a:rPr lang="fi-FI" dirty="0">
                <a:solidFill>
                  <a:schemeClr val="bg2">
                    <a:lumMod val="25000"/>
                  </a:schemeClr>
                </a:solidFill>
                <a:latin typeface="+mn-lt"/>
                <a:ea typeface="Noto Sans Adlam" panose="020B0502040504020204" pitchFamily="34" charset="0"/>
                <a:cs typeface="Noto Sans Adlam" panose="020B0502040504020204" pitchFamily="34" charset="0"/>
              </a:rPr>
              <a:t> </a:t>
            </a:r>
            <a:r>
              <a:rPr lang="fi-FI" dirty="0" err="1">
                <a:solidFill>
                  <a:schemeClr val="bg2">
                    <a:lumMod val="25000"/>
                  </a:schemeClr>
                </a:solidFill>
                <a:latin typeface="+mn-lt"/>
                <a:ea typeface="Noto Sans Adlam" panose="020B0502040504020204" pitchFamily="34" charset="0"/>
                <a:cs typeface="Noto Sans Adlam" panose="020B0502040504020204" pitchFamily="34" charset="0"/>
              </a:rPr>
              <a:t>your</a:t>
            </a:r>
            <a:r>
              <a:rPr lang="fi-FI" dirty="0">
                <a:solidFill>
                  <a:schemeClr val="bg2">
                    <a:lumMod val="25000"/>
                  </a:schemeClr>
                </a:solidFill>
                <a:latin typeface="+mn-lt"/>
                <a:ea typeface="Noto Sans Adlam" panose="020B0502040504020204" pitchFamily="34" charset="0"/>
                <a:cs typeface="Noto Sans Adlam" panose="020B0502040504020204" pitchFamily="34" charset="0"/>
              </a:rPr>
              <a:t> </a:t>
            </a:r>
            <a:r>
              <a:rPr lang="fi-FI" dirty="0" err="1">
                <a:solidFill>
                  <a:schemeClr val="bg2">
                    <a:lumMod val="25000"/>
                  </a:schemeClr>
                </a:solidFill>
                <a:latin typeface="+mn-lt"/>
                <a:ea typeface="Noto Sans Adlam" panose="020B0502040504020204" pitchFamily="34" charset="0"/>
                <a:cs typeface="Noto Sans Adlam" panose="020B0502040504020204" pitchFamily="34" charset="0"/>
              </a:rPr>
              <a:t>goals</a:t>
            </a:r>
            <a:endParaRPr lang="en-FI" dirty="0">
              <a:solidFill>
                <a:schemeClr val="bg2">
                  <a:lumMod val="25000"/>
                </a:schemeClr>
              </a:solidFill>
              <a:latin typeface="+mn-lt"/>
              <a:ea typeface="Noto Sans Adlam" panose="020B0502040504020204" pitchFamily="34" charset="0"/>
              <a:cs typeface="Noto Sans Adlam" panose="020B0502040504020204" pitchFamily="34" charset="0"/>
            </a:endParaRPr>
          </a:p>
        </p:txBody>
      </p:sp>
      <p:sp>
        <p:nvSpPr>
          <p:cNvPr id="22" name="Rounded Rectangle 21">
            <a:extLst>
              <a:ext uri="{FF2B5EF4-FFF2-40B4-BE49-F238E27FC236}">
                <a16:creationId xmlns:a16="http://schemas.microsoft.com/office/drawing/2014/main" id="{FC397245-6A52-7D4F-B46B-E386C68769DF}"/>
              </a:ext>
            </a:extLst>
          </p:cNvPr>
          <p:cNvSpPr/>
          <p:nvPr/>
        </p:nvSpPr>
        <p:spPr>
          <a:xfrm>
            <a:off x="2432655" y="3823763"/>
            <a:ext cx="2176712" cy="1523628"/>
          </a:xfrm>
          <a:prstGeom prst="roundRect">
            <a:avLst>
              <a:gd name="adj" fmla="val 16670"/>
            </a:avLst>
          </a:prstGeom>
          <a:no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grpSp>
        <p:nvGrpSpPr>
          <p:cNvPr id="19" name="Group 18">
            <a:extLst>
              <a:ext uri="{FF2B5EF4-FFF2-40B4-BE49-F238E27FC236}">
                <a16:creationId xmlns:a16="http://schemas.microsoft.com/office/drawing/2014/main" id="{2C426B26-19B7-F548-B015-44F4B60A84D1}"/>
              </a:ext>
            </a:extLst>
          </p:cNvPr>
          <p:cNvGrpSpPr/>
          <p:nvPr/>
        </p:nvGrpSpPr>
        <p:grpSpPr>
          <a:xfrm>
            <a:off x="3037453" y="3845210"/>
            <a:ext cx="2561628" cy="1734809"/>
            <a:chOff x="5246659" y="3306645"/>
            <a:chExt cx="2561628" cy="1734809"/>
          </a:xfrm>
          <a:effectLst/>
        </p:grpSpPr>
        <p:sp>
          <p:nvSpPr>
            <p:cNvPr id="20" name="Rounded Rectangle 19">
              <a:extLst>
                <a:ext uri="{FF2B5EF4-FFF2-40B4-BE49-F238E27FC236}">
                  <a16:creationId xmlns:a16="http://schemas.microsoft.com/office/drawing/2014/main" id="{14489B72-07F8-6B4C-931A-9DF2A268E3DD}"/>
                </a:ext>
              </a:extLst>
            </p:cNvPr>
            <p:cNvSpPr/>
            <p:nvPr/>
          </p:nvSpPr>
          <p:spPr>
            <a:xfrm>
              <a:off x="5246659" y="3306645"/>
              <a:ext cx="2176712" cy="1523628"/>
            </a:xfrm>
            <a:prstGeom prst="roundRect">
              <a:avLst>
                <a:gd name="adj" fmla="val 16670"/>
              </a:avLst>
            </a:prstGeom>
            <a:no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1" name="Rounded Rectangle 8">
              <a:extLst>
                <a:ext uri="{FF2B5EF4-FFF2-40B4-BE49-F238E27FC236}">
                  <a16:creationId xmlns:a16="http://schemas.microsoft.com/office/drawing/2014/main" id="{325DD0AF-B258-304E-B586-BB6EFDDCE349}"/>
                </a:ext>
              </a:extLst>
            </p:cNvPr>
            <p:cNvSpPr txBox="1"/>
            <p:nvPr/>
          </p:nvSpPr>
          <p:spPr>
            <a:xfrm>
              <a:off x="5780357" y="3666608"/>
              <a:ext cx="2027930" cy="1374846"/>
            </a:xfrm>
            <a:prstGeom prst="rect">
              <a:avLst/>
            </a:prstGeom>
            <a:effectLst/>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400" kern="1200" dirty="0">
                  <a:ea typeface="Noto Sans Adlam" panose="020B0502040504020204" pitchFamily="34" charset="0"/>
                  <a:cs typeface="Noto Sans Adlam" panose="020B0502040504020204" pitchFamily="34" charset="0"/>
                </a:rPr>
                <a:t>Don’t be afraid to return to the drawing board</a:t>
              </a:r>
              <a:endParaRPr lang="en-GB" sz="1400" kern="1200" dirty="0">
                <a:ea typeface="Noto Sans Adlam" panose="020B0502040504020204" pitchFamily="34" charset="0"/>
                <a:cs typeface="Noto Sans Adlam" panose="020B0502040504020204" pitchFamily="34" charset="0"/>
              </a:endParaRPr>
            </a:p>
          </p:txBody>
        </p:sp>
      </p:grpSp>
      <p:grpSp>
        <p:nvGrpSpPr>
          <p:cNvPr id="27" name="Group 26">
            <a:extLst>
              <a:ext uri="{FF2B5EF4-FFF2-40B4-BE49-F238E27FC236}">
                <a16:creationId xmlns:a16="http://schemas.microsoft.com/office/drawing/2014/main" id="{EE2344FF-0E1D-B54A-9E42-3457F4D27FF2}"/>
              </a:ext>
            </a:extLst>
          </p:cNvPr>
          <p:cNvGrpSpPr/>
          <p:nvPr/>
        </p:nvGrpSpPr>
        <p:grpSpPr>
          <a:xfrm>
            <a:off x="6942539" y="3036908"/>
            <a:ext cx="3009235" cy="1231463"/>
            <a:chOff x="5387794" y="1648855"/>
            <a:chExt cx="3009235" cy="1231463"/>
          </a:xfrm>
        </p:grpSpPr>
        <p:sp>
          <p:nvSpPr>
            <p:cNvPr id="31" name="Rectangle 30">
              <a:extLst>
                <a:ext uri="{FF2B5EF4-FFF2-40B4-BE49-F238E27FC236}">
                  <a16:creationId xmlns:a16="http://schemas.microsoft.com/office/drawing/2014/main" id="{A5F15E38-A893-AD45-8843-A32EC3624AD6}"/>
                </a:ext>
              </a:extLst>
            </p:cNvPr>
            <p:cNvSpPr/>
            <p:nvPr/>
          </p:nvSpPr>
          <p:spPr>
            <a:xfrm>
              <a:off x="5387794" y="1648855"/>
              <a:ext cx="3009235" cy="123146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2" name="TextBox 31">
              <a:extLst>
                <a:ext uri="{FF2B5EF4-FFF2-40B4-BE49-F238E27FC236}">
                  <a16:creationId xmlns:a16="http://schemas.microsoft.com/office/drawing/2014/main" id="{51098B8D-FF1B-0544-9DC8-EF47E4D5C4A6}"/>
                </a:ext>
              </a:extLst>
            </p:cNvPr>
            <p:cNvSpPr txBox="1"/>
            <p:nvPr/>
          </p:nvSpPr>
          <p:spPr>
            <a:xfrm>
              <a:off x="5387794" y="1648855"/>
              <a:ext cx="3009235" cy="123146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None/>
              </a:pPr>
              <a:endParaRPr lang="en-GB" sz="1800" kern="1200" dirty="0">
                <a:ea typeface="Noto Sans Adlam" panose="020B0502040504020204" pitchFamily="34" charset="0"/>
                <a:cs typeface="Noto Sans Adlam" panose="020B0502040504020204" pitchFamily="34" charset="0"/>
              </a:endParaRPr>
            </a:p>
          </p:txBody>
        </p:sp>
      </p:grpSp>
      <p:grpSp>
        <p:nvGrpSpPr>
          <p:cNvPr id="38" name="Group 37">
            <a:extLst>
              <a:ext uri="{FF2B5EF4-FFF2-40B4-BE49-F238E27FC236}">
                <a16:creationId xmlns:a16="http://schemas.microsoft.com/office/drawing/2014/main" id="{0615882D-E127-B440-932B-76CB62784F7F}"/>
              </a:ext>
            </a:extLst>
          </p:cNvPr>
          <p:cNvGrpSpPr/>
          <p:nvPr/>
        </p:nvGrpSpPr>
        <p:grpSpPr>
          <a:xfrm>
            <a:off x="6817594" y="2104835"/>
            <a:ext cx="3009235" cy="1347467"/>
            <a:chOff x="238992" y="17567"/>
            <a:chExt cx="2053284" cy="1347467"/>
          </a:xfrm>
          <a:solidFill>
            <a:schemeClr val="bg1"/>
          </a:solidFill>
          <a:effectLst/>
        </p:grpSpPr>
        <p:sp>
          <p:nvSpPr>
            <p:cNvPr id="39" name="Rounded Rectangle 38">
              <a:extLst>
                <a:ext uri="{FF2B5EF4-FFF2-40B4-BE49-F238E27FC236}">
                  <a16:creationId xmlns:a16="http://schemas.microsoft.com/office/drawing/2014/main" id="{6AAA6BE2-003E-3F46-AFD2-244E9548039F}"/>
                </a:ext>
              </a:extLst>
            </p:cNvPr>
            <p:cNvSpPr/>
            <p:nvPr/>
          </p:nvSpPr>
          <p:spPr>
            <a:xfrm>
              <a:off x="238992" y="17567"/>
              <a:ext cx="2053284" cy="1347467"/>
            </a:xfrm>
            <a:prstGeom prst="roundRect">
              <a:avLst>
                <a:gd name="adj" fmla="val 10000"/>
              </a:avLst>
            </a:prstGeom>
            <a:grpFill/>
            <a:ln>
              <a:noFill/>
            </a:ln>
            <a:effectLst/>
          </p:spPr>
          <p:style>
            <a:lnRef idx="2">
              <a:scrgbClr r="0" g="0" b="0"/>
            </a:lnRef>
            <a:fillRef idx="1">
              <a:scrgbClr r="0" g="0" b="0"/>
            </a:fillRef>
            <a:effectRef idx="0">
              <a:scrgbClr r="0" g="0" b="0"/>
            </a:effectRef>
            <a:fontRef idx="minor">
              <a:schemeClr val="lt1"/>
            </a:fontRef>
          </p:style>
        </p:sp>
        <p:sp>
          <p:nvSpPr>
            <p:cNvPr id="40" name="Rounded Rectangle 4">
              <a:extLst>
                <a:ext uri="{FF2B5EF4-FFF2-40B4-BE49-F238E27FC236}">
                  <a16:creationId xmlns:a16="http://schemas.microsoft.com/office/drawing/2014/main" id="{965E7EFB-89AE-B24B-AE15-25121AE5F03B}"/>
                </a:ext>
              </a:extLst>
            </p:cNvPr>
            <p:cNvSpPr txBox="1"/>
            <p:nvPr/>
          </p:nvSpPr>
          <p:spPr>
            <a:xfrm>
              <a:off x="376328" y="72250"/>
              <a:ext cx="1824820" cy="126853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171450" lvl="1" indent="-171450" defTabSz="800100">
                <a:lnSpc>
                  <a:spcPct val="90000"/>
                </a:lnSpc>
                <a:spcBef>
                  <a:spcPct val="0"/>
                </a:spcBef>
                <a:spcAft>
                  <a:spcPct val="15000"/>
                </a:spcAft>
              </a:pPr>
              <a:r>
                <a:rPr lang="en-US" sz="1400" dirty="0">
                  <a:solidFill>
                    <a:schemeClr val="tx2">
                      <a:lumMod val="50000"/>
                    </a:schemeClr>
                  </a:solidFill>
                  <a:ea typeface="Noto Sans Adlam" panose="020B0502040504020204" pitchFamily="34" charset="0"/>
                  <a:cs typeface="Noto Sans Adlam" panose="020B0502040504020204" pitchFamily="34" charset="0"/>
                </a:rPr>
                <a:t>A quantifiable goal makes it</a:t>
              </a:r>
              <a:endParaRPr lang="en-GB" sz="1400" dirty="0">
                <a:solidFill>
                  <a:schemeClr val="tx2">
                    <a:lumMod val="50000"/>
                  </a:schemeClr>
                </a:solidFill>
                <a:ea typeface="Noto Sans Adlam" panose="020B0502040504020204" pitchFamily="34" charset="0"/>
                <a:cs typeface="Noto Sans Adlam" panose="020B0502040504020204" pitchFamily="34" charset="0"/>
              </a:endParaRPr>
            </a:p>
            <a:p>
              <a:pPr marL="171450" lvl="1" indent="-171450" defTabSz="800100">
                <a:lnSpc>
                  <a:spcPct val="90000"/>
                </a:lnSpc>
                <a:spcBef>
                  <a:spcPct val="0"/>
                </a:spcBef>
                <a:spcAft>
                  <a:spcPct val="15000"/>
                </a:spcAft>
              </a:pPr>
              <a:r>
                <a:rPr lang="en-US" sz="1400" dirty="0">
                  <a:solidFill>
                    <a:schemeClr val="tx2">
                      <a:lumMod val="50000"/>
                    </a:schemeClr>
                  </a:solidFill>
                  <a:ea typeface="Noto Sans Adlam" panose="020B0502040504020204" pitchFamily="34" charset="0"/>
                  <a:cs typeface="Noto Sans Adlam" panose="020B0502040504020204" pitchFamily="34" charset="0"/>
                </a:rPr>
                <a:t>easier to objectively</a:t>
              </a:r>
              <a:endParaRPr lang="en-GB" sz="1400" dirty="0">
                <a:solidFill>
                  <a:schemeClr val="tx2">
                    <a:lumMod val="50000"/>
                  </a:schemeClr>
                </a:solidFill>
                <a:ea typeface="Noto Sans Adlam" panose="020B0502040504020204" pitchFamily="34" charset="0"/>
                <a:cs typeface="Noto Sans Adlam" panose="020B0502040504020204" pitchFamily="34" charset="0"/>
              </a:endParaRPr>
            </a:p>
            <a:p>
              <a:pPr marL="171450" lvl="1" indent="-171450" defTabSz="800100">
                <a:lnSpc>
                  <a:spcPct val="90000"/>
                </a:lnSpc>
                <a:spcBef>
                  <a:spcPct val="0"/>
                </a:spcBef>
                <a:spcAft>
                  <a:spcPct val="15000"/>
                </a:spcAft>
              </a:pPr>
              <a:r>
                <a:rPr lang="en-US" sz="1400" dirty="0">
                  <a:solidFill>
                    <a:schemeClr val="tx2">
                      <a:lumMod val="50000"/>
                    </a:schemeClr>
                  </a:solidFill>
                  <a:ea typeface="Noto Sans Adlam" panose="020B0502040504020204" pitchFamily="34" charset="0"/>
                  <a:cs typeface="Noto Sans Adlam" panose="020B0502040504020204" pitchFamily="34" charset="0"/>
                </a:rPr>
                <a:t>measure results</a:t>
              </a:r>
              <a:endParaRPr lang="en-GB" sz="1400" dirty="0">
                <a:solidFill>
                  <a:schemeClr val="tx2">
                    <a:lumMod val="50000"/>
                  </a:schemeClr>
                </a:solidFill>
                <a:ea typeface="Noto Sans Adlam" panose="020B0502040504020204" pitchFamily="34" charset="0"/>
                <a:cs typeface="Noto Sans Adlam" panose="020B0502040504020204" pitchFamily="34" charset="0"/>
              </a:endParaRPr>
            </a:p>
          </p:txBody>
        </p:sp>
      </p:grpSp>
      <p:grpSp>
        <p:nvGrpSpPr>
          <p:cNvPr id="41" name="Group 40">
            <a:extLst>
              <a:ext uri="{FF2B5EF4-FFF2-40B4-BE49-F238E27FC236}">
                <a16:creationId xmlns:a16="http://schemas.microsoft.com/office/drawing/2014/main" id="{39565D0B-E5E9-DF43-AE01-258789968BA2}"/>
              </a:ext>
            </a:extLst>
          </p:cNvPr>
          <p:cNvGrpSpPr/>
          <p:nvPr/>
        </p:nvGrpSpPr>
        <p:grpSpPr>
          <a:xfrm>
            <a:off x="6817594" y="4142614"/>
            <a:ext cx="3009235" cy="1347467"/>
            <a:chOff x="238992" y="17567"/>
            <a:chExt cx="2053284" cy="1347467"/>
          </a:xfrm>
          <a:solidFill>
            <a:schemeClr val="bg1"/>
          </a:solidFill>
          <a:effectLst/>
        </p:grpSpPr>
        <p:sp>
          <p:nvSpPr>
            <p:cNvPr id="42" name="Rounded Rectangle 41">
              <a:extLst>
                <a:ext uri="{FF2B5EF4-FFF2-40B4-BE49-F238E27FC236}">
                  <a16:creationId xmlns:a16="http://schemas.microsoft.com/office/drawing/2014/main" id="{60230A9E-B9DC-644D-AFA9-0AECF4C1F99D}"/>
                </a:ext>
              </a:extLst>
            </p:cNvPr>
            <p:cNvSpPr/>
            <p:nvPr/>
          </p:nvSpPr>
          <p:spPr>
            <a:xfrm>
              <a:off x="238992" y="17567"/>
              <a:ext cx="2053284" cy="1347467"/>
            </a:xfrm>
            <a:prstGeom prst="roundRect">
              <a:avLst>
                <a:gd name="adj" fmla="val 10000"/>
              </a:avLst>
            </a:prstGeom>
            <a:grpFill/>
            <a:ln>
              <a:noFill/>
            </a:ln>
            <a:effectLst/>
          </p:spPr>
          <p:style>
            <a:lnRef idx="2">
              <a:scrgbClr r="0" g="0" b="0"/>
            </a:lnRef>
            <a:fillRef idx="1">
              <a:scrgbClr r="0" g="0" b="0"/>
            </a:fillRef>
            <a:effectRef idx="0">
              <a:scrgbClr r="0" g="0" b="0"/>
            </a:effectRef>
            <a:fontRef idx="minor">
              <a:schemeClr val="lt1"/>
            </a:fontRef>
          </p:style>
        </p:sp>
        <p:sp>
          <p:nvSpPr>
            <p:cNvPr id="43" name="Rounded Rectangle 4">
              <a:extLst>
                <a:ext uri="{FF2B5EF4-FFF2-40B4-BE49-F238E27FC236}">
                  <a16:creationId xmlns:a16="http://schemas.microsoft.com/office/drawing/2014/main" id="{8617CE73-6F14-054A-928E-ED909345EAD9}"/>
                </a:ext>
              </a:extLst>
            </p:cNvPr>
            <p:cNvSpPr txBox="1"/>
            <p:nvPr/>
          </p:nvSpPr>
          <p:spPr>
            <a:xfrm>
              <a:off x="336225" y="135064"/>
              <a:ext cx="1864924" cy="108509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indent="-457200" defTabSz="800100">
                <a:lnSpc>
                  <a:spcPct val="90000"/>
                </a:lnSpc>
                <a:spcBef>
                  <a:spcPct val="0"/>
                </a:spcBef>
                <a:spcAft>
                  <a:spcPct val="15000"/>
                </a:spcAft>
              </a:pPr>
              <a:r>
                <a:rPr lang="en-US" sz="1400" dirty="0">
                  <a:solidFill>
                    <a:schemeClr val="tx2">
                      <a:lumMod val="50000"/>
                    </a:schemeClr>
                  </a:solidFill>
                  <a:ea typeface="Noto Sans Adlam" panose="020B0502040504020204" pitchFamily="34" charset="0"/>
                  <a:cs typeface="Noto Sans Adlam" panose="020B0502040504020204" pitchFamily="34" charset="0"/>
                </a:rPr>
                <a:t>Keep refining your</a:t>
              </a:r>
              <a:r>
                <a:rPr lang="en-GB" sz="1400" dirty="0">
                  <a:solidFill>
                    <a:schemeClr val="tx2">
                      <a:lumMod val="50000"/>
                    </a:schemeClr>
                  </a:solidFill>
                  <a:ea typeface="Noto Sans Adlam" panose="020B0502040504020204" pitchFamily="34" charset="0"/>
                  <a:cs typeface="Noto Sans Adlam" panose="020B0502040504020204" pitchFamily="34" charset="0"/>
                </a:rPr>
                <a:t> </a:t>
              </a:r>
              <a:r>
                <a:rPr lang="en-US" sz="1400" dirty="0">
                  <a:solidFill>
                    <a:schemeClr val="tx2">
                      <a:lumMod val="50000"/>
                    </a:schemeClr>
                  </a:solidFill>
                  <a:ea typeface="Noto Sans Adlam" panose="020B0502040504020204" pitchFamily="34" charset="0"/>
                  <a:cs typeface="Noto Sans Adlam" panose="020B0502040504020204" pitchFamily="34" charset="0"/>
                </a:rPr>
                <a:t>goal until you’re</a:t>
              </a:r>
              <a:r>
                <a:rPr lang="en-GB" sz="1400" dirty="0">
                  <a:solidFill>
                    <a:schemeClr val="tx2">
                      <a:lumMod val="50000"/>
                    </a:schemeClr>
                  </a:solidFill>
                  <a:ea typeface="Noto Sans Adlam" panose="020B0502040504020204" pitchFamily="34" charset="0"/>
                  <a:cs typeface="Noto Sans Adlam" panose="020B0502040504020204" pitchFamily="34" charset="0"/>
                </a:rPr>
                <a:t> </a:t>
              </a:r>
              <a:r>
                <a:rPr lang="en-US" sz="1400" dirty="0">
                  <a:solidFill>
                    <a:schemeClr val="tx2">
                      <a:lumMod val="50000"/>
                    </a:schemeClr>
                  </a:solidFill>
                  <a:ea typeface="Noto Sans Adlam" panose="020B0502040504020204" pitchFamily="34" charset="0"/>
                  <a:cs typeface="Noto Sans Adlam" panose="020B0502040504020204" pitchFamily="34" charset="0"/>
                </a:rPr>
                <a:t>satisfied with it</a:t>
              </a:r>
              <a:endParaRPr lang="en-GB" sz="1400" dirty="0">
                <a:solidFill>
                  <a:schemeClr val="tx2">
                    <a:lumMod val="50000"/>
                  </a:schemeClr>
                </a:solidFill>
                <a:ea typeface="Noto Sans Adlam" panose="020B0502040504020204" pitchFamily="34" charset="0"/>
                <a:cs typeface="Noto Sans Adlam" panose="020B0502040504020204" pitchFamily="34" charset="0"/>
              </a:endParaRPr>
            </a:p>
          </p:txBody>
        </p:sp>
      </p:grpSp>
      <p:grpSp>
        <p:nvGrpSpPr>
          <p:cNvPr id="17" name="Group 16">
            <a:extLst>
              <a:ext uri="{FF2B5EF4-FFF2-40B4-BE49-F238E27FC236}">
                <a16:creationId xmlns:a16="http://schemas.microsoft.com/office/drawing/2014/main" id="{52B5409F-4E08-314A-AD8C-47D080B6A30D}"/>
              </a:ext>
            </a:extLst>
          </p:cNvPr>
          <p:cNvGrpSpPr/>
          <p:nvPr/>
        </p:nvGrpSpPr>
        <p:grpSpPr>
          <a:xfrm>
            <a:off x="2424334" y="2129012"/>
            <a:ext cx="2176712" cy="1523628"/>
            <a:chOff x="735039" y="53886"/>
            <a:chExt cx="2176712" cy="1523628"/>
          </a:xfrm>
        </p:grpSpPr>
        <p:sp>
          <p:nvSpPr>
            <p:cNvPr id="24" name="Rounded Rectangle 23">
              <a:extLst>
                <a:ext uri="{FF2B5EF4-FFF2-40B4-BE49-F238E27FC236}">
                  <a16:creationId xmlns:a16="http://schemas.microsoft.com/office/drawing/2014/main" id="{E72E5DD6-460D-E34C-9BD0-EE21868D3A15}"/>
                </a:ext>
              </a:extLst>
            </p:cNvPr>
            <p:cNvSpPr/>
            <p:nvPr/>
          </p:nvSpPr>
          <p:spPr>
            <a:xfrm>
              <a:off x="735039" y="53886"/>
              <a:ext cx="2176712" cy="1523628"/>
            </a:xfrm>
            <a:prstGeom prst="roundRect">
              <a:avLst>
                <a:gd name="adj" fmla="val 16670"/>
              </a:avLst>
            </a:prstGeom>
            <a:no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5" name="Rounded Rectangle 4">
              <a:extLst>
                <a:ext uri="{FF2B5EF4-FFF2-40B4-BE49-F238E27FC236}">
                  <a16:creationId xmlns:a16="http://schemas.microsoft.com/office/drawing/2014/main" id="{435AEA68-A0D1-8640-B470-CDDCBB271F8A}"/>
                </a:ext>
              </a:extLst>
            </p:cNvPr>
            <p:cNvSpPr txBox="1"/>
            <p:nvPr/>
          </p:nvSpPr>
          <p:spPr>
            <a:xfrm>
              <a:off x="809430" y="128277"/>
              <a:ext cx="2027930" cy="13748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algn="ctr"/>
              <a:r>
                <a:rPr lang="en-US" sz="1400" dirty="0">
                  <a:solidFill>
                    <a:schemeClr val="bg1"/>
                  </a:solidFill>
                  <a:ea typeface="Noto Sans Adlam" panose="020B0502040504020204" pitchFamily="34" charset="0"/>
                  <a:cs typeface="Noto Sans Adlam" panose="020B0502040504020204" pitchFamily="34" charset="0"/>
                </a:rPr>
                <a:t>Chart a quantifiable goal to build your challenge around</a:t>
              </a:r>
            </a:p>
          </p:txBody>
        </p:sp>
      </p:grpSp>
      <p:grpSp>
        <p:nvGrpSpPr>
          <p:cNvPr id="26" name="Group 25">
            <a:extLst>
              <a:ext uri="{FF2B5EF4-FFF2-40B4-BE49-F238E27FC236}">
                <a16:creationId xmlns:a16="http://schemas.microsoft.com/office/drawing/2014/main" id="{69731B30-879E-D448-A91D-E43413431C78}"/>
              </a:ext>
            </a:extLst>
          </p:cNvPr>
          <p:cNvGrpSpPr/>
          <p:nvPr/>
        </p:nvGrpSpPr>
        <p:grpSpPr>
          <a:xfrm>
            <a:off x="1034930" y="764704"/>
            <a:ext cx="715875" cy="459112"/>
            <a:chOff x="595085" y="767380"/>
            <a:chExt cx="1016503" cy="651913"/>
          </a:xfrm>
        </p:grpSpPr>
        <p:sp>
          <p:nvSpPr>
            <p:cNvPr id="28" name="Chevron 27">
              <a:extLst>
                <a:ext uri="{FF2B5EF4-FFF2-40B4-BE49-F238E27FC236}">
                  <a16:creationId xmlns:a16="http://schemas.microsoft.com/office/drawing/2014/main" id="{2309E3C8-4DA8-FF41-8FD5-AC2553E64688}"/>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29" name="Chevron 28">
              <a:extLst>
                <a:ext uri="{FF2B5EF4-FFF2-40B4-BE49-F238E27FC236}">
                  <a16:creationId xmlns:a16="http://schemas.microsoft.com/office/drawing/2014/main" id="{B5318EEB-177F-AC42-B6A9-428F37D41696}"/>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9616960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48605"/>
          </a:schemeClr>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0AC95E9D-6AEF-AB43-80DF-80647D2CFCBF}"/>
              </a:ext>
            </a:extLst>
          </p:cNvPr>
          <p:cNvSpPr/>
          <p:nvPr/>
        </p:nvSpPr>
        <p:spPr>
          <a:xfrm>
            <a:off x="983432" y="3513699"/>
            <a:ext cx="2881826" cy="1820864"/>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7" name="Rounded Rectangle 6">
            <a:extLst>
              <a:ext uri="{FF2B5EF4-FFF2-40B4-BE49-F238E27FC236}">
                <a16:creationId xmlns:a16="http://schemas.microsoft.com/office/drawing/2014/main" id="{6D4BF4D6-240A-A44D-AC6A-E97D9BFE17FD}"/>
              </a:ext>
            </a:extLst>
          </p:cNvPr>
          <p:cNvSpPr/>
          <p:nvPr/>
        </p:nvSpPr>
        <p:spPr>
          <a:xfrm>
            <a:off x="4692374" y="3513699"/>
            <a:ext cx="2881826" cy="1820864"/>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8" name="Rounded Rectangle 7">
            <a:extLst>
              <a:ext uri="{FF2B5EF4-FFF2-40B4-BE49-F238E27FC236}">
                <a16:creationId xmlns:a16="http://schemas.microsoft.com/office/drawing/2014/main" id="{F6C0CBB8-1AC8-4D44-AE92-FCFB992871F3}"/>
              </a:ext>
            </a:extLst>
          </p:cNvPr>
          <p:cNvSpPr/>
          <p:nvPr/>
        </p:nvSpPr>
        <p:spPr>
          <a:xfrm>
            <a:off x="8401316" y="3513699"/>
            <a:ext cx="2881826" cy="1820864"/>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9" name="Text Placeholder 3">
            <a:extLst>
              <a:ext uri="{FF2B5EF4-FFF2-40B4-BE49-F238E27FC236}">
                <a16:creationId xmlns:a16="http://schemas.microsoft.com/office/drawing/2014/main" id="{BD17EA51-5D51-9A48-874E-035DD94125C2}"/>
              </a:ext>
            </a:extLst>
          </p:cNvPr>
          <p:cNvSpPr txBox="1">
            <a:spLocks/>
          </p:cNvSpPr>
          <p:nvPr/>
        </p:nvSpPr>
        <p:spPr>
          <a:xfrm>
            <a:off x="1155103" y="3826279"/>
            <a:ext cx="2538483" cy="120179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tx2">
                    <a:lumMod val="75000"/>
                  </a:schemeClr>
                </a:solidFill>
                <a:ea typeface="Noto Sans Adlam" panose="020B0502040504020204" pitchFamily="34" charset="0"/>
                <a:cs typeface="Noto Sans Adlam" panose="020B0502040504020204" pitchFamily="34" charset="0"/>
              </a:rPr>
              <a:t>The size of your audience can range from focused groups inside the organization to the entire public.</a:t>
            </a: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4864045" y="3817675"/>
            <a:ext cx="2538483" cy="164638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tx2">
                    <a:lumMod val="75000"/>
                  </a:schemeClr>
                </a:solidFill>
                <a:ea typeface="Noto Sans Adlam" panose="020B0502040504020204" pitchFamily="34" charset="0"/>
                <a:cs typeface="Noto Sans Adlam" panose="020B0502040504020204" pitchFamily="34" charset="0"/>
              </a:rPr>
              <a:t>Make sure the people who you wish to include in the challenge are realistically within reach.</a:t>
            </a:r>
          </a:p>
        </p:txBody>
      </p:sp>
      <p:sp>
        <p:nvSpPr>
          <p:cNvPr id="11" name="Text Placeholder 3">
            <a:extLst>
              <a:ext uri="{FF2B5EF4-FFF2-40B4-BE49-F238E27FC236}">
                <a16:creationId xmlns:a16="http://schemas.microsoft.com/office/drawing/2014/main" id="{419A54AE-ABA8-9B45-AD3B-8E8C8B4B0D15}"/>
              </a:ext>
            </a:extLst>
          </p:cNvPr>
          <p:cNvSpPr txBox="1">
            <a:spLocks/>
          </p:cNvSpPr>
          <p:nvPr/>
        </p:nvSpPr>
        <p:spPr>
          <a:xfrm>
            <a:off x="8572987" y="3813755"/>
            <a:ext cx="2620232" cy="15208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tx2">
                    <a:lumMod val="75000"/>
                  </a:schemeClr>
                </a:solidFill>
                <a:ea typeface="Noto Sans Adlam" panose="020B0502040504020204" pitchFamily="34" charset="0"/>
                <a:cs typeface="Noto Sans Adlam" panose="020B0502040504020204" pitchFamily="34" charset="0"/>
              </a:rPr>
              <a:t>Choose the most relevant and knowledgeable stakeholder group that is willing to contribute.</a:t>
            </a: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980437" y="705678"/>
            <a:ext cx="7884878" cy="172819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Choosing</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the</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participants</a:t>
            </a:r>
            <a:endParaRPr lang="fi-FI" sz="3000" dirty="0">
              <a:solidFill>
                <a:schemeClr val="tx2">
                  <a:lumMod val="50000"/>
                </a:schemeClr>
              </a:solidFill>
              <a:latin typeface="+mn-lt"/>
              <a:ea typeface="Noto Sans Adlam" panose="020B0502040504020204" pitchFamily="34" charset="0"/>
              <a:cs typeface="Noto Sans Adlam" panose="020B0502040504020204" pitchFamily="34" charset="0"/>
            </a:endParaRPr>
          </a:p>
          <a:p>
            <a:pPr lvl="0" algn="l"/>
            <a:r>
              <a:rPr lang="en-US" b="0" dirty="0">
                <a:solidFill>
                  <a:schemeClr val="tx2">
                    <a:lumMod val="50000"/>
                  </a:schemeClr>
                </a:solidFill>
                <a:latin typeface="+mn-lt"/>
                <a:ea typeface="Noto Sans Adlam" panose="020B0502040504020204" pitchFamily="34" charset="0"/>
                <a:cs typeface="Noto Sans Adlam" panose="020B0502040504020204" pitchFamily="34" charset="0"/>
              </a:rPr>
              <a:t>Key factors of a focused audience</a:t>
            </a:r>
          </a:p>
          <a:p>
            <a:pPr algn="l"/>
            <a:endParaRPr lang="en-US" sz="4000" b="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grpSp>
        <p:nvGrpSpPr>
          <p:cNvPr id="25" name="Ryhmä 21">
            <a:extLst>
              <a:ext uri="{FF2B5EF4-FFF2-40B4-BE49-F238E27FC236}">
                <a16:creationId xmlns:a16="http://schemas.microsoft.com/office/drawing/2014/main" id="{21A99F3D-6D3E-1F4F-84EE-1B5EB2B8455F}"/>
              </a:ext>
            </a:extLst>
          </p:cNvPr>
          <p:cNvGrpSpPr/>
          <p:nvPr/>
        </p:nvGrpSpPr>
        <p:grpSpPr>
          <a:xfrm flipH="1">
            <a:off x="5434530" y="2544648"/>
            <a:ext cx="1201794" cy="1201794"/>
            <a:chOff x="53985" y="2449946"/>
            <a:chExt cx="1958109" cy="1958109"/>
          </a:xfrm>
          <a:solidFill>
            <a:schemeClr val="accent1"/>
          </a:solidFill>
        </p:grpSpPr>
        <p:sp>
          <p:nvSpPr>
            <p:cNvPr id="26" name="Vuokaaviosymboli: Liitin 28">
              <a:extLst>
                <a:ext uri="{FF2B5EF4-FFF2-40B4-BE49-F238E27FC236}">
                  <a16:creationId xmlns:a16="http://schemas.microsoft.com/office/drawing/2014/main" id="{89F8777D-3CF4-864F-A5FB-D826F3C70F58}"/>
                </a:ext>
              </a:extLst>
            </p:cNvPr>
            <p:cNvSpPr/>
            <p:nvPr/>
          </p:nvSpPr>
          <p:spPr>
            <a:xfrm>
              <a:off x="53985" y="2449946"/>
              <a:ext cx="1958109" cy="1958109"/>
            </a:xfrm>
            <a:prstGeom prst="flowChartConnector">
              <a:avLst/>
            </a:prstGeom>
            <a:grp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ea typeface="Noto Sans Adlam" panose="020B0502040504020204" pitchFamily="34" charset="0"/>
                <a:cs typeface="Noto Sans Adlam" panose="020B0502040504020204" pitchFamily="34" charset="0"/>
              </a:endParaRPr>
            </a:p>
          </p:txBody>
        </p:sp>
        <p:pic>
          <p:nvPicPr>
            <p:cNvPr id="27" name="Kuva 29">
              <a:extLst>
                <a:ext uri="{FF2B5EF4-FFF2-40B4-BE49-F238E27FC236}">
                  <a16:creationId xmlns:a16="http://schemas.microsoft.com/office/drawing/2014/main" id="{45C51E15-1490-6F40-9EE7-2D02D4465B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239" y="2743200"/>
              <a:ext cx="1371600" cy="1371600"/>
            </a:xfrm>
            <a:prstGeom prst="rect">
              <a:avLst/>
            </a:prstGeom>
            <a:grpFill/>
          </p:spPr>
        </p:pic>
      </p:grpSp>
      <p:grpSp>
        <p:nvGrpSpPr>
          <p:cNvPr id="28" name="Ryhmä 22">
            <a:extLst>
              <a:ext uri="{FF2B5EF4-FFF2-40B4-BE49-F238E27FC236}">
                <a16:creationId xmlns:a16="http://schemas.microsoft.com/office/drawing/2014/main" id="{79957150-74D7-3A4A-87D5-F65BB9490A70}"/>
              </a:ext>
            </a:extLst>
          </p:cNvPr>
          <p:cNvGrpSpPr/>
          <p:nvPr/>
        </p:nvGrpSpPr>
        <p:grpSpPr>
          <a:xfrm flipH="1">
            <a:off x="9228246" y="2451443"/>
            <a:ext cx="1249366" cy="1249366"/>
            <a:chOff x="-190464" y="2449946"/>
            <a:chExt cx="1958109" cy="1958109"/>
          </a:xfrm>
          <a:solidFill>
            <a:schemeClr val="accent1"/>
          </a:solidFill>
        </p:grpSpPr>
        <p:sp>
          <p:nvSpPr>
            <p:cNvPr id="29" name="Vuokaaviosymboli: Liitin 26">
              <a:extLst>
                <a:ext uri="{FF2B5EF4-FFF2-40B4-BE49-F238E27FC236}">
                  <a16:creationId xmlns:a16="http://schemas.microsoft.com/office/drawing/2014/main" id="{94E26669-B44A-C54A-9093-9343233DC161}"/>
                </a:ext>
              </a:extLst>
            </p:cNvPr>
            <p:cNvSpPr/>
            <p:nvPr/>
          </p:nvSpPr>
          <p:spPr>
            <a:xfrm>
              <a:off x="-190464" y="2449946"/>
              <a:ext cx="1958109" cy="1958109"/>
            </a:xfrm>
            <a:prstGeom prst="flowChartConnector">
              <a:avLst/>
            </a:prstGeom>
            <a:grp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ea typeface="Noto Sans Adlam" panose="020B0502040504020204" pitchFamily="34" charset="0"/>
                <a:cs typeface="Noto Sans Adlam" panose="020B0502040504020204" pitchFamily="34" charset="0"/>
              </a:endParaRPr>
            </a:p>
          </p:txBody>
        </p:sp>
        <p:pic>
          <p:nvPicPr>
            <p:cNvPr id="30" name="Kuva 27">
              <a:extLst>
                <a:ext uri="{FF2B5EF4-FFF2-40B4-BE49-F238E27FC236}">
                  <a16:creationId xmlns:a16="http://schemas.microsoft.com/office/drawing/2014/main" id="{0B086D82-E6A1-6342-A827-55A20AAA38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89" y="2743200"/>
              <a:ext cx="1371600" cy="1371600"/>
            </a:xfrm>
            <a:prstGeom prst="rect">
              <a:avLst/>
            </a:prstGeom>
            <a:grpFill/>
          </p:spPr>
        </p:pic>
      </p:grpSp>
      <p:grpSp>
        <p:nvGrpSpPr>
          <p:cNvPr id="31" name="Group 30">
            <a:extLst>
              <a:ext uri="{FF2B5EF4-FFF2-40B4-BE49-F238E27FC236}">
                <a16:creationId xmlns:a16="http://schemas.microsoft.com/office/drawing/2014/main" id="{DC510DF4-61B0-6346-A870-E96727569C9B}"/>
              </a:ext>
            </a:extLst>
          </p:cNvPr>
          <p:cNvGrpSpPr/>
          <p:nvPr/>
        </p:nvGrpSpPr>
        <p:grpSpPr>
          <a:xfrm>
            <a:off x="1821195" y="2518164"/>
            <a:ext cx="1201794" cy="1201794"/>
            <a:chOff x="5495450" y="2390122"/>
            <a:chExt cx="854132" cy="854132"/>
          </a:xfrm>
          <a:solidFill>
            <a:schemeClr val="accent1"/>
          </a:solidFill>
        </p:grpSpPr>
        <p:sp>
          <p:nvSpPr>
            <p:cNvPr id="32" name="Oval 31">
              <a:extLst>
                <a:ext uri="{FF2B5EF4-FFF2-40B4-BE49-F238E27FC236}">
                  <a16:creationId xmlns:a16="http://schemas.microsoft.com/office/drawing/2014/main" id="{F11B469B-A500-8443-94CF-E796411514D4}"/>
                </a:ext>
              </a:extLst>
            </p:cNvPr>
            <p:cNvSpPr/>
            <p:nvPr/>
          </p:nvSpPr>
          <p:spPr>
            <a:xfrm>
              <a:off x="5495450" y="2390122"/>
              <a:ext cx="854132" cy="854132"/>
            </a:xfrm>
            <a:prstGeom prst="ellipse">
              <a:avLst/>
            </a:pr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33" name="Freeform 32">
              <a:extLst>
                <a:ext uri="{FF2B5EF4-FFF2-40B4-BE49-F238E27FC236}">
                  <a16:creationId xmlns:a16="http://schemas.microsoft.com/office/drawing/2014/main" id="{04404026-F41B-1748-B8C8-B942035FE48B}"/>
                </a:ext>
              </a:extLst>
            </p:cNvPr>
            <p:cNvSpPr/>
            <p:nvPr/>
          </p:nvSpPr>
          <p:spPr>
            <a:xfrm>
              <a:off x="5629568" y="2663416"/>
              <a:ext cx="586616" cy="293307"/>
            </a:xfrm>
            <a:custGeom>
              <a:avLst/>
              <a:gdLst>
                <a:gd name="connsiteX0" fmla="*/ 114300 w 228600"/>
                <a:gd name="connsiteY0" fmla="*/ 64294 h 114300"/>
                <a:gd name="connsiteX1" fmla="*/ 154686 w 228600"/>
                <a:gd name="connsiteY1" fmla="*/ 72866 h 114300"/>
                <a:gd name="connsiteX2" fmla="*/ 171450 w 228600"/>
                <a:gd name="connsiteY2" fmla="*/ 98869 h 114300"/>
                <a:gd name="connsiteX3" fmla="*/ 171450 w 228600"/>
                <a:gd name="connsiteY3" fmla="*/ 114300 h 114300"/>
                <a:gd name="connsiteX4" fmla="*/ 57150 w 228600"/>
                <a:gd name="connsiteY4" fmla="*/ 114300 h 114300"/>
                <a:gd name="connsiteX5" fmla="*/ 57150 w 228600"/>
                <a:gd name="connsiteY5" fmla="*/ 98965 h 114300"/>
                <a:gd name="connsiteX6" fmla="*/ 73914 w 228600"/>
                <a:gd name="connsiteY6" fmla="*/ 72962 h 114300"/>
                <a:gd name="connsiteX7" fmla="*/ 114300 w 228600"/>
                <a:gd name="connsiteY7" fmla="*/ 64294 h 114300"/>
                <a:gd name="connsiteX8" fmla="*/ 38100 w 228600"/>
                <a:gd name="connsiteY8" fmla="*/ 66675 h 114300"/>
                <a:gd name="connsiteX9" fmla="*/ 57150 w 228600"/>
                <a:gd name="connsiteY9" fmla="*/ 47625 h 114300"/>
                <a:gd name="connsiteX10" fmla="*/ 38100 w 228600"/>
                <a:gd name="connsiteY10" fmla="*/ 28575 h 114300"/>
                <a:gd name="connsiteX11" fmla="*/ 19050 w 228600"/>
                <a:gd name="connsiteY11" fmla="*/ 47625 h 114300"/>
                <a:gd name="connsiteX12" fmla="*/ 38100 w 228600"/>
                <a:gd name="connsiteY12" fmla="*/ 66675 h 114300"/>
                <a:gd name="connsiteX13" fmla="*/ 48863 w 228600"/>
                <a:gd name="connsiteY13" fmla="*/ 77153 h 114300"/>
                <a:gd name="connsiteX14" fmla="*/ 38100 w 228600"/>
                <a:gd name="connsiteY14" fmla="*/ 76200 h 114300"/>
                <a:gd name="connsiteX15" fmla="*/ 11621 w 228600"/>
                <a:gd name="connsiteY15" fmla="*/ 81725 h 114300"/>
                <a:gd name="connsiteX16" fmla="*/ 0 w 228600"/>
                <a:gd name="connsiteY16" fmla="*/ 99346 h 114300"/>
                <a:gd name="connsiteX17" fmla="*/ 0 w 228600"/>
                <a:gd name="connsiteY17" fmla="*/ 114300 h 114300"/>
                <a:gd name="connsiteX18" fmla="*/ 42863 w 228600"/>
                <a:gd name="connsiteY18" fmla="*/ 114300 h 114300"/>
                <a:gd name="connsiteX19" fmla="*/ 42863 w 228600"/>
                <a:gd name="connsiteY19" fmla="*/ 98965 h 114300"/>
                <a:gd name="connsiteX20" fmla="*/ 48863 w 228600"/>
                <a:gd name="connsiteY20" fmla="*/ 77153 h 114300"/>
                <a:gd name="connsiteX21" fmla="*/ 190500 w 228600"/>
                <a:gd name="connsiteY21" fmla="*/ 66675 h 114300"/>
                <a:gd name="connsiteX22" fmla="*/ 209550 w 228600"/>
                <a:gd name="connsiteY22" fmla="*/ 47625 h 114300"/>
                <a:gd name="connsiteX23" fmla="*/ 190500 w 228600"/>
                <a:gd name="connsiteY23" fmla="*/ 28575 h 114300"/>
                <a:gd name="connsiteX24" fmla="*/ 171450 w 228600"/>
                <a:gd name="connsiteY24" fmla="*/ 47625 h 114300"/>
                <a:gd name="connsiteX25" fmla="*/ 190500 w 228600"/>
                <a:gd name="connsiteY25" fmla="*/ 66675 h 114300"/>
                <a:gd name="connsiteX26" fmla="*/ 228600 w 228600"/>
                <a:gd name="connsiteY26" fmla="*/ 99346 h 114300"/>
                <a:gd name="connsiteX27" fmla="*/ 216980 w 228600"/>
                <a:gd name="connsiteY27" fmla="*/ 81725 h 114300"/>
                <a:gd name="connsiteX28" fmla="*/ 190500 w 228600"/>
                <a:gd name="connsiteY28" fmla="*/ 76200 h 114300"/>
                <a:gd name="connsiteX29" fmla="*/ 179737 w 228600"/>
                <a:gd name="connsiteY29" fmla="*/ 77153 h 114300"/>
                <a:gd name="connsiteX30" fmla="*/ 185738 w 228600"/>
                <a:gd name="connsiteY30" fmla="*/ 98965 h 114300"/>
                <a:gd name="connsiteX31" fmla="*/ 185738 w 228600"/>
                <a:gd name="connsiteY31" fmla="*/ 114300 h 114300"/>
                <a:gd name="connsiteX32" fmla="*/ 228600 w 228600"/>
                <a:gd name="connsiteY32" fmla="*/ 114300 h 114300"/>
                <a:gd name="connsiteX33" fmla="*/ 228600 w 228600"/>
                <a:gd name="connsiteY33" fmla="*/ 99346 h 114300"/>
                <a:gd name="connsiteX34" fmla="*/ 114300 w 228600"/>
                <a:gd name="connsiteY34" fmla="*/ 0 h 114300"/>
                <a:gd name="connsiteX35" fmla="*/ 142875 w 228600"/>
                <a:gd name="connsiteY35" fmla="*/ 28575 h 114300"/>
                <a:gd name="connsiteX36" fmla="*/ 114300 w 228600"/>
                <a:gd name="connsiteY36" fmla="*/ 57150 h 114300"/>
                <a:gd name="connsiteX37" fmla="*/ 85725 w 228600"/>
                <a:gd name="connsiteY37" fmla="*/ 28575 h 114300"/>
                <a:gd name="connsiteX38" fmla="*/ 114300 w 228600"/>
                <a:gd name="connsiteY38" fmla="*/ 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8600" h="114300">
                  <a:moveTo>
                    <a:pt x="114300" y="64294"/>
                  </a:moveTo>
                  <a:cubicBezTo>
                    <a:pt x="129826" y="64294"/>
                    <a:pt x="143542" y="68009"/>
                    <a:pt x="154686" y="72866"/>
                  </a:cubicBezTo>
                  <a:cubicBezTo>
                    <a:pt x="164973" y="77438"/>
                    <a:pt x="171450" y="87725"/>
                    <a:pt x="171450" y="98869"/>
                  </a:cubicBezTo>
                  <a:lnTo>
                    <a:pt x="171450" y="114300"/>
                  </a:lnTo>
                  <a:lnTo>
                    <a:pt x="57150" y="114300"/>
                  </a:lnTo>
                  <a:lnTo>
                    <a:pt x="57150" y="98965"/>
                  </a:lnTo>
                  <a:cubicBezTo>
                    <a:pt x="57150" y="87725"/>
                    <a:pt x="63627" y="77438"/>
                    <a:pt x="73914" y="72962"/>
                  </a:cubicBezTo>
                  <a:cubicBezTo>
                    <a:pt x="85058" y="68009"/>
                    <a:pt x="98774" y="64294"/>
                    <a:pt x="114300" y="64294"/>
                  </a:cubicBezTo>
                  <a:close/>
                  <a:moveTo>
                    <a:pt x="38100" y="66675"/>
                  </a:moveTo>
                  <a:cubicBezTo>
                    <a:pt x="48578" y="66675"/>
                    <a:pt x="57150" y="58103"/>
                    <a:pt x="57150" y="47625"/>
                  </a:cubicBezTo>
                  <a:cubicBezTo>
                    <a:pt x="57150" y="37147"/>
                    <a:pt x="48578" y="28575"/>
                    <a:pt x="38100" y="28575"/>
                  </a:cubicBezTo>
                  <a:cubicBezTo>
                    <a:pt x="27623" y="28575"/>
                    <a:pt x="19050" y="37147"/>
                    <a:pt x="19050" y="47625"/>
                  </a:cubicBezTo>
                  <a:cubicBezTo>
                    <a:pt x="19050" y="58103"/>
                    <a:pt x="27623" y="66675"/>
                    <a:pt x="38100" y="66675"/>
                  </a:cubicBezTo>
                  <a:close/>
                  <a:moveTo>
                    <a:pt x="48863" y="77153"/>
                  </a:moveTo>
                  <a:cubicBezTo>
                    <a:pt x="45339" y="76581"/>
                    <a:pt x="41815" y="76200"/>
                    <a:pt x="38100" y="76200"/>
                  </a:cubicBezTo>
                  <a:cubicBezTo>
                    <a:pt x="28670" y="76200"/>
                    <a:pt x="19717" y="78200"/>
                    <a:pt x="11621" y="81725"/>
                  </a:cubicBezTo>
                  <a:cubicBezTo>
                    <a:pt x="4572" y="84773"/>
                    <a:pt x="0" y="91631"/>
                    <a:pt x="0" y="99346"/>
                  </a:cubicBezTo>
                  <a:lnTo>
                    <a:pt x="0" y="114300"/>
                  </a:lnTo>
                  <a:lnTo>
                    <a:pt x="42863" y="114300"/>
                  </a:lnTo>
                  <a:lnTo>
                    <a:pt x="42863" y="98965"/>
                  </a:lnTo>
                  <a:cubicBezTo>
                    <a:pt x="42863" y="91059"/>
                    <a:pt x="45053" y="83630"/>
                    <a:pt x="48863" y="77153"/>
                  </a:cubicBezTo>
                  <a:close/>
                  <a:moveTo>
                    <a:pt x="190500" y="66675"/>
                  </a:moveTo>
                  <a:cubicBezTo>
                    <a:pt x="200978" y="66675"/>
                    <a:pt x="209550" y="58103"/>
                    <a:pt x="209550" y="47625"/>
                  </a:cubicBezTo>
                  <a:cubicBezTo>
                    <a:pt x="209550" y="37147"/>
                    <a:pt x="200978" y="28575"/>
                    <a:pt x="190500" y="28575"/>
                  </a:cubicBezTo>
                  <a:cubicBezTo>
                    <a:pt x="180023" y="28575"/>
                    <a:pt x="171450" y="37147"/>
                    <a:pt x="171450" y="47625"/>
                  </a:cubicBezTo>
                  <a:cubicBezTo>
                    <a:pt x="171450" y="58103"/>
                    <a:pt x="180023" y="66675"/>
                    <a:pt x="190500" y="66675"/>
                  </a:cubicBezTo>
                  <a:close/>
                  <a:moveTo>
                    <a:pt x="228600" y="99346"/>
                  </a:moveTo>
                  <a:cubicBezTo>
                    <a:pt x="228600" y="91631"/>
                    <a:pt x="224028" y="84773"/>
                    <a:pt x="216980" y="81725"/>
                  </a:cubicBezTo>
                  <a:cubicBezTo>
                    <a:pt x="208883" y="78200"/>
                    <a:pt x="199930" y="76200"/>
                    <a:pt x="190500" y="76200"/>
                  </a:cubicBezTo>
                  <a:cubicBezTo>
                    <a:pt x="186785" y="76200"/>
                    <a:pt x="183261" y="76581"/>
                    <a:pt x="179737" y="77153"/>
                  </a:cubicBezTo>
                  <a:cubicBezTo>
                    <a:pt x="183547" y="83630"/>
                    <a:pt x="185738" y="91059"/>
                    <a:pt x="185738" y="98965"/>
                  </a:cubicBezTo>
                  <a:lnTo>
                    <a:pt x="185738" y="114300"/>
                  </a:lnTo>
                  <a:lnTo>
                    <a:pt x="228600" y="114300"/>
                  </a:lnTo>
                  <a:lnTo>
                    <a:pt x="228600" y="99346"/>
                  </a:lnTo>
                  <a:close/>
                  <a:moveTo>
                    <a:pt x="114300" y="0"/>
                  </a:moveTo>
                  <a:cubicBezTo>
                    <a:pt x="130112" y="0"/>
                    <a:pt x="142875" y="12764"/>
                    <a:pt x="142875" y="28575"/>
                  </a:cubicBezTo>
                  <a:cubicBezTo>
                    <a:pt x="142875" y="44387"/>
                    <a:pt x="130112" y="57150"/>
                    <a:pt x="114300" y="57150"/>
                  </a:cubicBezTo>
                  <a:cubicBezTo>
                    <a:pt x="98489" y="57150"/>
                    <a:pt x="85725" y="44387"/>
                    <a:pt x="85725" y="28575"/>
                  </a:cubicBezTo>
                  <a:cubicBezTo>
                    <a:pt x="85725" y="12764"/>
                    <a:pt x="98489" y="0"/>
                    <a:pt x="114300" y="0"/>
                  </a:cubicBezTo>
                  <a:close/>
                </a:path>
              </a:pathLst>
            </a:custGeom>
            <a:solidFill>
              <a:schemeClr val="bg1"/>
            </a:solidFill>
            <a:ln w="9525" cap="flat">
              <a:noFill/>
              <a:prstDash val="solid"/>
              <a:miter/>
            </a:ln>
          </p:spPr>
          <p:txBody>
            <a:bodyPr rtlCol="0" anchor="ctr"/>
            <a:lstStyle/>
            <a:p>
              <a:endParaRPr lang="en-FI">
                <a:ea typeface="Noto Sans Adlam" panose="020B0502040504020204" pitchFamily="34" charset="0"/>
                <a:cs typeface="Noto Sans Adlam" panose="020B0502040504020204" pitchFamily="34" charset="0"/>
              </a:endParaRPr>
            </a:p>
          </p:txBody>
        </p:sp>
      </p:grpSp>
      <p:grpSp>
        <p:nvGrpSpPr>
          <p:cNvPr id="23" name="Group 22">
            <a:extLst>
              <a:ext uri="{FF2B5EF4-FFF2-40B4-BE49-F238E27FC236}">
                <a16:creationId xmlns:a16="http://schemas.microsoft.com/office/drawing/2014/main" id="{7323F7C9-F6AE-8748-8418-83687FE62AA5}"/>
              </a:ext>
            </a:extLst>
          </p:cNvPr>
          <p:cNvGrpSpPr/>
          <p:nvPr/>
        </p:nvGrpSpPr>
        <p:grpSpPr>
          <a:xfrm>
            <a:off x="1034930" y="764704"/>
            <a:ext cx="715875" cy="459112"/>
            <a:chOff x="595085" y="767380"/>
            <a:chExt cx="1016503" cy="651913"/>
          </a:xfrm>
        </p:grpSpPr>
        <p:sp>
          <p:nvSpPr>
            <p:cNvPr id="34" name="Chevron 33">
              <a:extLst>
                <a:ext uri="{FF2B5EF4-FFF2-40B4-BE49-F238E27FC236}">
                  <a16:creationId xmlns:a16="http://schemas.microsoft.com/office/drawing/2014/main" id="{61BF6994-77B2-4742-873C-567802E2B297}"/>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35" name="Chevron 34">
              <a:extLst>
                <a:ext uri="{FF2B5EF4-FFF2-40B4-BE49-F238E27FC236}">
                  <a16:creationId xmlns:a16="http://schemas.microsoft.com/office/drawing/2014/main" id="{06CED723-44E5-9746-B102-75AD55B888CC}"/>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4025571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computer, indoor, keyboard&#10;&#10;Description automatically generated">
            <a:extLst>
              <a:ext uri="{FF2B5EF4-FFF2-40B4-BE49-F238E27FC236}">
                <a16:creationId xmlns:a16="http://schemas.microsoft.com/office/drawing/2014/main" id="{B51EF64A-03E9-274D-A3B4-81C3FCF66CAA}"/>
              </a:ext>
            </a:extLst>
          </p:cNvPr>
          <p:cNvPicPr>
            <a:picLocks noChangeAspect="1"/>
          </p:cNvPicPr>
          <p:nvPr/>
        </p:nvPicPr>
        <p:blipFill>
          <a:blip r:embed="rId2"/>
          <a:stretch>
            <a:fillRect/>
          </a:stretch>
        </p:blipFill>
        <p:spPr>
          <a:xfrm>
            <a:off x="7620000" y="0"/>
            <a:ext cx="4572000" cy="6858000"/>
          </a:xfrm>
          <a:prstGeom prst="rect">
            <a:avLst/>
          </a:prstGeom>
        </p:spPr>
      </p:pic>
      <p:sp>
        <p:nvSpPr>
          <p:cNvPr id="9" name="Oval 8">
            <a:extLst>
              <a:ext uri="{FF2B5EF4-FFF2-40B4-BE49-F238E27FC236}">
                <a16:creationId xmlns:a16="http://schemas.microsoft.com/office/drawing/2014/main" id="{69738716-10E0-694C-B094-CDA50ADB6A46}"/>
              </a:ext>
            </a:extLst>
          </p:cNvPr>
          <p:cNvSpPr/>
          <p:nvPr/>
        </p:nvSpPr>
        <p:spPr>
          <a:xfrm>
            <a:off x="990332" y="1926529"/>
            <a:ext cx="588195" cy="596811"/>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33DB87"/>
              </a:solidFill>
              <a:ea typeface="Noto Sans Adlam" panose="020B0502040504020204" pitchFamily="34" charset="0"/>
              <a:cs typeface="Noto Sans Adlam" panose="020B0502040504020204" pitchFamily="34" charset="0"/>
            </a:endParaRPr>
          </a:p>
        </p:txBody>
      </p:sp>
      <p:sp>
        <p:nvSpPr>
          <p:cNvPr id="10" name="TextBox 9">
            <a:extLst>
              <a:ext uri="{FF2B5EF4-FFF2-40B4-BE49-F238E27FC236}">
                <a16:creationId xmlns:a16="http://schemas.microsoft.com/office/drawing/2014/main" id="{164CE395-BDD1-504A-B0D1-DAB667FEAC77}"/>
              </a:ext>
            </a:extLst>
          </p:cNvPr>
          <p:cNvSpPr txBox="1"/>
          <p:nvPr/>
        </p:nvSpPr>
        <p:spPr>
          <a:xfrm>
            <a:off x="1051251" y="1855572"/>
            <a:ext cx="466354" cy="707886"/>
          </a:xfrm>
          <a:prstGeom prst="rect">
            <a:avLst/>
          </a:prstGeom>
          <a:noFill/>
        </p:spPr>
        <p:txBody>
          <a:bodyPr wrap="square" rtlCol="0">
            <a:spAutoFit/>
          </a:bodyPr>
          <a:lstStyle/>
          <a:p>
            <a:pPr algn="ctr"/>
            <a:r>
              <a:rPr lang="en-US" sz="4000" dirty="0">
                <a:solidFill>
                  <a:schemeClr val="bg1"/>
                </a:solidFill>
                <a:ea typeface="Noto Sans Adlam" panose="020B0502040504020204" pitchFamily="34" charset="0"/>
                <a:cs typeface="Noto Sans Adlam" panose="020B0502040504020204" pitchFamily="34" charset="0"/>
              </a:rPr>
              <a:t>1</a:t>
            </a:r>
            <a:endParaRPr lang="en-FI" sz="4000" dirty="0">
              <a:solidFill>
                <a:schemeClr val="bg1"/>
              </a:solidFill>
              <a:ea typeface="Noto Sans Adlam" panose="020B0502040504020204" pitchFamily="34" charset="0"/>
              <a:cs typeface="Noto Sans Adlam" panose="020B0502040504020204" pitchFamily="34" charset="0"/>
            </a:endParaRPr>
          </a:p>
        </p:txBody>
      </p:sp>
      <p:sp>
        <p:nvSpPr>
          <p:cNvPr id="12" name="Oval 11">
            <a:extLst>
              <a:ext uri="{FF2B5EF4-FFF2-40B4-BE49-F238E27FC236}">
                <a16:creationId xmlns:a16="http://schemas.microsoft.com/office/drawing/2014/main" id="{0A15AA7C-2D3F-A44A-9F7A-3756EBAAF339}"/>
              </a:ext>
            </a:extLst>
          </p:cNvPr>
          <p:cNvSpPr/>
          <p:nvPr/>
        </p:nvSpPr>
        <p:spPr>
          <a:xfrm>
            <a:off x="990331" y="3052428"/>
            <a:ext cx="588195" cy="596811"/>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33DB87"/>
              </a:solidFill>
              <a:ea typeface="Noto Sans Adlam" panose="020B0502040504020204" pitchFamily="34" charset="0"/>
              <a:cs typeface="Noto Sans Adlam" panose="020B0502040504020204" pitchFamily="34" charset="0"/>
            </a:endParaRPr>
          </a:p>
        </p:txBody>
      </p:sp>
      <p:sp>
        <p:nvSpPr>
          <p:cNvPr id="13" name="TextBox 12">
            <a:extLst>
              <a:ext uri="{FF2B5EF4-FFF2-40B4-BE49-F238E27FC236}">
                <a16:creationId xmlns:a16="http://schemas.microsoft.com/office/drawing/2014/main" id="{1AC50CD2-2D1C-2D42-8487-BF3D9B05C88C}"/>
              </a:ext>
            </a:extLst>
          </p:cNvPr>
          <p:cNvSpPr txBox="1"/>
          <p:nvPr/>
        </p:nvSpPr>
        <p:spPr>
          <a:xfrm>
            <a:off x="1068174" y="2995757"/>
            <a:ext cx="441405" cy="707886"/>
          </a:xfrm>
          <a:prstGeom prst="rect">
            <a:avLst/>
          </a:prstGeom>
          <a:noFill/>
        </p:spPr>
        <p:txBody>
          <a:bodyPr wrap="square" rtlCol="0">
            <a:spAutoFit/>
          </a:bodyPr>
          <a:lstStyle/>
          <a:p>
            <a:pPr algn="ctr"/>
            <a:r>
              <a:rPr lang="en-US" sz="4000" dirty="0">
                <a:solidFill>
                  <a:schemeClr val="bg1"/>
                </a:solidFill>
                <a:ea typeface="Noto Sans Adlam" panose="020B0502040504020204" pitchFamily="34" charset="0"/>
                <a:cs typeface="Noto Sans Adlam" panose="020B0502040504020204" pitchFamily="34" charset="0"/>
              </a:rPr>
              <a:t>2</a:t>
            </a:r>
            <a:endParaRPr lang="en-FI" sz="4000" dirty="0">
              <a:solidFill>
                <a:schemeClr val="bg1"/>
              </a:solidFill>
              <a:ea typeface="Noto Sans Adlam" panose="020B0502040504020204" pitchFamily="34" charset="0"/>
              <a:cs typeface="Noto Sans Adlam" panose="020B0502040504020204" pitchFamily="34" charset="0"/>
            </a:endParaRPr>
          </a:p>
        </p:txBody>
      </p:sp>
      <p:sp>
        <p:nvSpPr>
          <p:cNvPr id="15" name="Oval 14">
            <a:extLst>
              <a:ext uri="{FF2B5EF4-FFF2-40B4-BE49-F238E27FC236}">
                <a16:creationId xmlns:a16="http://schemas.microsoft.com/office/drawing/2014/main" id="{6F9BF84A-3591-5C46-8C08-3099779D3944}"/>
              </a:ext>
            </a:extLst>
          </p:cNvPr>
          <p:cNvSpPr/>
          <p:nvPr/>
        </p:nvSpPr>
        <p:spPr>
          <a:xfrm>
            <a:off x="971765" y="4178517"/>
            <a:ext cx="588196" cy="596811"/>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33DB87"/>
              </a:solidFill>
              <a:ea typeface="Noto Sans Adlam" panose="020B0502040504020204" pitchFamily="34" charset="0"/>
              <a:cs typeface="Noto Sans Adlam" panose="020B0502040504020204" pitchFamily="34" charset="0"/>
            </a:endParaRPr>
          </a:p>
        </p:txBody>
      </p:sp>
      <p:sp>
        <p:nvSpPr>
          <p:cNvPr id="16" name="TextBox 15">
            <a:extLst>
              <a:ext uri="{FF2B5EF4-FFF2-40B4-BE49-F238E27FC236}">
                <a16:creationId xmlns:a16="http://schemas.microsoft.com/office/drawing/2014/main" id="{9847BA9A-6E4E-C842-B537-88B4A02C1B16}"/>
              </a:ext>
            </a:extLst>
          </p:cNvPr>
          <p:cNvSpPr txBox="1"/>
          <p:nvPr/>
        </p:nvSpPr>
        <p:spPr>
          <a:xfrm>
            <a:off x="1051251" y="4111052"/>
            <a:ext cx="466354" cy="707886"/>
          </a:xfrm>
          <a:prstGeom prst="rect">
            <a:avLst/>
          </a:prstGeom>
          <a:noFill/>
        </p:spPr>
        <p:txBody>
          <a:bodyPr wrap="square" rtlCol="0">
            <a:spAutoFit/>
          </a:bodyPr>
          <a:lstStyle/>
          <a:p>
            <a:pPr algn="ctr"/>
            <a:r>
              <a:rPr lang="en-US" sz="4000" dirty="0">
                <a:solidFill>
                  <a:schemeClr val="bg1"/>
                </a:solidFill>
                <a:ea typeface="Noto Sans Adlam" panose="020B0502040504020204" pitchFamily="34" charset="0"/>
                <a:cs typeface="Noto Sans Adlam" panose="020B0502040504020204" pitchFamily="34" charset="0"/>
              </a:rPr>
              <a:t>3</a:t>
            </a:r>
            <a:endParaRPr lang="en-FI" sz="4000" dirty="0">
              <a:solidFill>
                <a:schemeClr val="bg1"/>
              </a:solidFill>
              <a:ea typeface="Noto Sans Adlam" panose="020B0502040504020204" pitchFamily="34" charset="0"/>
              <a:cs typeface="Noto Sans Adlam" panose="020B0502040504020204" pitchFamily="34" charset="0"/>
            </a:endParaRPr>
          </a:p>
        </p:txBody>
      </p:sp>
      <p:sp>
        <p:nvSpPr>
          <p:cNvPr id="18" name="Oval 17">
            <a:extLst>
              <a:ext uri="{FF2B5EF4-FFF2-40B4-BE49-F238E27FC236}">
                <a16:creationId xmlns:a16="http://schemas.microsoft.com/office/drawing/2014/main" id="{B5C2F871-520A-0A4B-AD71-F15FBBB9E350}"/>
              </a:ext>
            </a:extLst>
          </p:cNvPr>
          <p:cNvSpPr/>
          <p:nvPr/>
        </p:nvSpPr>
        <p:spPr>
          <a:xfrm>
            <a:off x="990331" y="5310129"/>
            <a:ext cx="588195" cy="596811"/>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33DB87"/>
              </a:solidFill>
              <a:ea typeface="Noto Sans Adlam" panose="020B0502040504020204" pitchFamily="34" charset="0"/>
              <a:cs typeface="Noto Sans Adlam" panose="020B0502040504020204" pitchFamily="34" charset="0"/>
            </a:endParaRPr>
          </a:p>
        </p:txBody>
      </p:sp>
      <p:sp>
        <p:nvSpPr>
          <p:cNvPr id="19" name="TextBox 18">
            <a:extLst>
              <a:ext uri="{FF2B5EF4-FFF2-40B4-BE49-F238E27FC236}">
                <a16:creationId xmlns:a16="http://schemas.microsoft.com/office/drawing/2014/main" id="{6092134B-3D48-5946-9822-9A16F2A67042}"/>
              </a:ext>
            </a:extLst>
          </p:cNvPr>
          <p:cNvSpPr txBox="1"/>
          <p:nvPr/>
        </p:nvSpPr>
        <p:spPr>
          <a:xfrm>
            <a:off x="1043671" y="5276127"/>
            <a:ext cx="466354" cy="707886"/>
          </a:xfrm>
          <a:prstGeom prst="rect">
            <a:avLst/>
          </a:prstGeom>
          <a:noFill/>
        </p:spPr>
        <p:txBody>
          <a:bodyPr wrap="square" rtlCol="0">
            <a:spAutoFit/>
          </a:bodyPr>
          <a:lstStyle/>
          <a:p>
            <a:pPr algn="ctr"/>
            <a:r>
              <a:rPr lang="en-US" sz="4000" dirty="0">
                <a:solidFill>
                  <a:schemeClr val="bg1"/>
                </a:solidFill>
                <a:ea typeface="Noto Sans Adlam" panose="020B0502040504020204" pitchFamily="34" charset="0"/>
                <a:cs typeface="Noto Sans Adlam" panose="020B0502040504020204" pitchFamily="34" charset="0"/>
              </a:rPr>
              <a:t>4</a:t>
            </a:r>
            <a:endParaRPr lang="en-FI" sz="4000" dirty="0">
              <a:solidFill>
                <a:schemeClr val="bg1"/>
              </a:solidFill>
              <a:ea typeface="Noto Sans Adlam" panose="020B0502040504020204" pitchFamily="34" charset="0"/>
              <a:cs typeface="Noto Sans Adlam" panose="020B0502040504020204" pitchFamily="34" charset="0"/>
            </a:endParaRPr>
          </a:p>
        </p:txBody>
      </p:sp>
      <p:sp>
        <p:nvSpPr>
          <p:cNvPr id="26" name="Rectangle 25">
            <a:extLst>
              <a:ext uri="{FF2B5EF4-FFF2-40B4-BE49-F238E27FC236}">
                <a16:creationId xmlns:a16="http://schemas.microsoft.com/office/drawing/2014/main" id="{10A596A6-4385-5441-94DE-19C4E6435E89}"/>
              </a:ext>
            </a:extLst>
          </p:cNvPr>
          <p:cNvSpPr/>
          <p:nvPr/>
        </p:nvSpPr>
        <p:spPr>
          <a:xfrm>
            <a:off x="1750042" y="2976646"/>
            <a:ext cx="2393620" cy="646331"/>
          </a:xfrm>
          <a:prstGeom prst="rect">
            <a:avLst/>
          </a:prstGeom>
        </p:spPr>
        <p:txBody>
          <a:bodyPr wrap="square">
            <a:spAutoFit/>
          </a:bodyPr>
          <a:lstStyle/>
          <a:p>
            <a:r>
              <a:rPr lang="en-US" dirty="0">
                <a:solidFill>
                  <a:schemeClr val="tx2">
                    <a:lumMod val="75000"/>
                  </a:schemeClr>
                </a:solidFill>
                <a:ea typeface="Noto Sans Adlam" panose="020B0502040504020204" pitchFamily="34" charset="0"/>
                <a:cs typeface="Noto Sans Adlam" panose="020B0502040504020204" pitchFamily="34" charset="0"/>
              </a:rPr>
              <a:t>Double diamond </a:t>
            </a:r>
          </a:p>
          <a:p>
            <a:r>
              <a:rPr lang="en-US" dirty="0">
                <a:solidFill>
                  <a:schemeClr val="tx2">
                    <a:lumMod val="75000"/>
                  </a:schemeClr>
                </a:solidFill>
                <a:ea typeface="Noto Sans Adlam" panose="020B0502040504020204" pitchFamily="34" charset="0"/>
                <a:cs typeface="Noto Sans Adlam" panose="020B0502040504020204" pitchFamily="34" charset="0"/>
              </a:rPr>
              <a:t>of idea development</a:t>
            </a:r>
          </a:p>
        </p:txBody>
      </p:sp>
      <p:sp>
        <p:nvSpPr>
          <p:cNvPr id="27" name="Rectangle 26">
            <a:extLst>
              <a:ext uri="{FF2B5EF4-FFF2-40B4-BE49-F238E27FC236}">
                <a16:creationId xmlns:a16="http://schemas.microsoft.com/office/drawing/2014/main" id="{23E088EE-0353-8D4B-B39D-18B9B358A93E}"/>
              </a:ext>
            </a:extLst>
          </p:cNvPr>
          <p:cNvSpPr/>
          <p:nvPr/>
        </p:nvSpPr>
        <p:spPr>
          <a:xfrm>
            <a:off x="1750042" y="4111052"/>
            <a:ext cx="2182983" cy="646331"/>
          </a:xfrm>
          <a:prstGeom prst="rect">
            <a:avLst/>
          </a:prstGeom>
        </p:spPr>
        <p:txBody>
          <a:bodyPr wrap="square">
            <a:spAutoFit/>
          </a:bodyPr>
          <a:lstStyle/>
          <a:p>
            <a:r>
              <a:rPr lang="en-US" dirty="0">
                <a:solidFill>
                  <a:schemeClr val="tx2">
                    <a:lumMod val="75000"/>
                  </a:schemeClr>
                </a:solidFill>
                <a:ea typeface="Noto Sans Adlam" panose="020B0502040504020204" pitchFamily="34" charset="0"/>
                <a:cs typeface="Noto Sans Adlam" panose="020B0502040504020204" pitchFamily="34" charset="0"/>
              </a:rPr>
              <a:t>Different types </a:t>
            </a:r>
          </a:p>
          <a:p>
            <a:r>
              <a:rPr lang="en-US" dirty="0">
                <a:solidFill>
                  <a:schemeClr val="tx2">
                    <a:lumMod val="75000"/>
                  </a:schemeClr>
                </a:solidFill>
                <a:ea typeface="Noto Sans Adlam" panose="020B0502040504020204" pitchFamily="34" charset="0"/>
                <a:cs typeface="Noto Sans Adlam" panose="020B0502040504020204" pitchFamily="34" charset="0"/>
              </a:rPr>
              <a:t>of challenges</a:t>
            </a:r>
          </a:p>
        </p:txBody>
      </p:sp>
      <p:sp>
        <p:nvSpPr>
          <p:cNvPr id="28" name="Rectangle 27">
            <a:extLst>
              <a:ext uri="{FF2B5EF4-FFF2-40B4-BE49-F238E27FC236}">
                <a16:creationId xmlns:a16="http://schemas.microsoft.com/office/drawing/2014/main" id="{0EA52C4B-4993-FC45-820B-AED9622A6A8C}"/>
              </a:ext>
            </a:extLst>
          </p:cNvPr>
          <p:cNvSpPr/>
          <p:nvPr/>
        </p:nvSpPr>
        <p:spPr>
          <a:xfrm>
            <a:off x="1750042" y="2001075"/>
            <a:ext cx="1865743" cy="646331"/>
          </a:xfrm>
          <a:prstGeom prst="rect">
            <a:avLst/>
          </a:prstGeom>
        </p:spPr>
        <p:txBody>
          <a:bodyPr wrap="square">
            <a:spAutoFit/>
          </a:bodyPr>
          <a:lstStyle/>
          <a:p>
            <a:r>
              <a:rPr lang="en-US" dirty="0">
                <a:solidFill>
                  <a:schemeClr val="tx2">
                    <a:lumMod val="75000"/>
                  </a:schemeClr>
                </a:solidFill>
                <a:ea typeface="Noto Sans Adlam" panose="020B0502040504020204" pitchFamily="34" charset="0"/>
                <a:cs typeface="Noto Sans Adlam" panose="020B0502040504020204" pitchFamily="34" charset="0"/>
              </a:rPr>
              <a:t>Breakdown of </a:t>
            </a:r>
          </a:p>
          <a:p>
            <a:r>
              <a:rPr lang="en-US" dirty="0">
                <a:solidFill>
                  <a:schemeClr val="tx2">
                    <a:lumMod val="75000"/>
                  </a:schemeClr>
                </a:solidFill>
                <a:ea typeface="Noto Sans Adlam" panose="020B0502040504020204" pitchFamily="34" charset="0"/>
                <a:cs typeface="Noto Sans Adlam" panose="020B0502040504020204" pitchFamily="34" charset="0"/>
              </a:rPr>
              <a:t>the toolkit</a:t>
            </a:r>
          </a:p>
        </p:txBody>
      </p:sp>
      <p:sp>
        <p:nvSpPr>
          <p:cNvPr id="29" name="Rectangle 28">
            <a:extLst>
              <a:ext uri="{FF2B5EF4-FFF2-40B4-BE49-F238E27FC236}">
                <a16:creationId xmlns:a16="http://schemas.microsoft.com/office/drawing/2014/main" id="{7933C3DF-2275-3E49-9A87-E55C6F6A9AD4}"/>
              </a:ext>
            </a:extLst>
          </p:cNvPr>
          <p:cNvSpPr/>
          <p:nvPr/>
        </p:nvSpPr>
        <p:spPr>
          <a:xfrm>
            <a:off x="1737577" y="5245458"/>
            <a:ext cx="1865743" cy="646331"/>
          </a:xfrm>
          <a:prstGeom prst="rect">
            <a:avLst/>
          </a:prstGeom>
        </p:spPr>
        <p:txBody>
          <a:bodyPr wrap="square">
            <a:spAutoFit/>
          </a:bodyPr>
          <a:lstStyle/>
          <a:p>
            <a:r>
              <a:rPr lang="en-US" dirty="0">
                <a:solidFill>
                  <a:schemeClr val="tx2">
                    <a:lumMod val="75000"/>
                  </a:schemeClr>
                </a:solidFill>
                <a:ea typeface="Noto Sans Adlam" panose="020B0502040504020204" pitchFamily="34" charset="0"/>
                <a:cs typeface="Noto Sans Adlam" panose="020B0502040504020204" pitchFamily="34" charset="0"/>
              </a:rPr>
              <a:t>Problem-centric</a:t>
            </a:r>
          </a:p>
          <a:p>
            <a:r>
              <a:rPr lang="en-US" dirty="0">
                <a:solidFill>
                  <a:schemeClr val="tx2">
                    <a:lumMod val="75000"/>
                  </a:schemeClr>
                </a:solidFill>
                <a:ea typeface="Noto Sans Adlam" panose="020B0502040504020204" pitchFamily="34" charset="0"/>
                <a:cs typeface="Noto Sans Adlam" panose="020B0502040504020204" pitchFamily="34" charset="0"/>
              </a:rPr>
              <a:t>idea challenge</a:t>
            </a:r>
          </a:p>
        </p:txBody>
      </p:sp>
      <p:sp>
        <p:nvSpPr>
          <p:cNvPr id="32" name="TextBox 31">
            <a:extLst>
              <a:ext uri="{FF2B5EF4-FFF2-40B4-BE49-F238E27FC236}">
                <a16:creationId xmlns:a16="http://schemas.microsoft.com/office/drawing/2014/main" id="{60992284-F061-CB4F-9882-24D2BCB7CF60}"/>
              </a:ext>
            </a:extLst>
          </p:cNvPr>
          <p:cNvSpPr txBox="1"/>
          <p:nvPr/>
        </p:nvSpPr>
        <p:spPr>
          <a:xfrm>
            <a:off x="1872336" y="836712"/>
            <a:ext cx="4921011" cy="553998"/>
          </a:xfrm>
          <a:prstGeom prst="rect">
            <a:avLst/>
          </a:prstGeom>
          <a:noFill/>
        </p:spPr>
        <p:txBody>
          <a:bodyPr wrap="square" rtlCol="0">
            <a:spAutoFit/>
          </a:bodyPr>
          <a:lstStyle/>
          <a:p>
            <a:r>
              <a:rPr lang="en-US" sz="3000" b="1" dirty="0">
                <a:solidFill>
                  <a:schemeClr val="bg2">
                    <a:lumMod val="25000"/>
                  </a:schemeClr>
                </a:solidFill>
                <a:ea typeface="Noto Sans Adlam" panose="020B0502040504020204" pitchFamily="34" charset="0"/>
                <a:cs typeface="Noto Sans Adlam" panose="020B0502040504020204" pitchFamily="34" charset="0"/>
              </a:rPr>
              <a:t>Table of contents</a:t>
            </a:r>
            <a:endParaRPr lang="en-FI" sz="3000" b="1" dirty="0">
              <a:solidFill>
                <a:schemeClr val="bg2">
                  <a:lumMod val="25000"/>
                </a:schemeClr>
              </a:solidFill>
              <a:ea typeface="Noto Sans Adlam" panose="020B0502040504020204" pitchFamily="34" charset="0"/>
              <a:cs typeface="Noto Sans Adlam" panose="020B0502040504020204" pitchFamily="34" charset="0"/>
            </a:endParaRPr>
          </a:p>
        </p:txBody>
      </p:sp>
      <p:pic>
        <p:nvPicPr>
          <p:cNvPr id="37" name="Picture 36" descr="Logo, company name&#10;&#10;Description automatically generated">
            <a:extLst>
              <a:ext uri="{FF2B5EF4-FFF2-40B4-BE49-F238E27FC236}">
                <a16:creationId xmlns:a16="http://schemas.microsoft.com/office/drawing/2014/main" id="{429BEE06-31B2-0A44-BE67-5F3684564BE8}"/>
              </a:ext>
            </a:extLst>
          </p:cNvPr>
          <p:cNvPicPr>
            <a:picLocks noChangeAspect="1"/>
          </p:cNvPicPr>
          <p:nvPr/>
        </p:nvPicPr>
        <p:blipFill>
          <a:blip r:embed="rId3"/>
          <a:stretch>
            <a:fillRect/>
          </a:stretch>
        </p:blipFill>
        <p:spPr>
          <a:xfrm>
            <a:off x="10490327" y="6093296"/>
            <a:ext cx="1300752" cy="501223"/>
          </a:xfrm>
          <a:prstGeom prst="rect">
            <a:avLst/>
          </a:prstGeom>
        </p:spPr>
      </p:pic>
      <p:sp>
        <p:nvSpPr>
          <p:cNvPr id="38" name="Oval 37">
            <a:extLst>
              <a:ext uri="{FF2B5EF4-FFF2-40B4-BE49-F238E27FC236}">
                <a16:creationId xmlns:a16="http://schemas.microsoft.com/office/drawing/2014/main" id="{13705373-662B-0E4F-ACFA-CDCE4420EF3E}"/>
              </a:ext>
            </a:extLst>
          </p:cNvPr>
          <p:cNvSpPr/>
          <p:nvPr/>
        </p:nvSpPr>
        <p:spPr>
          <a:xfrm>
            <a:off x="4397723" y="2050595"/>
            <a:ext cx="588195" cy="596811"/>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33DB87"/>
              </a:solidFill>
              <a:ea typeface="Noto Sans Adlam" panose="020B0502040504020204" pitchFamily="34" charset="0"/>
              <a:cs typeface="Noto Sans Adlam" panose="020B0502040504020204" pitchFamily="34" charset="0"/>
            </a:endParaRPr>
          </a:p>
        </p:txBody>
      </p:sp>
      <p:sp>
        <p:nvSpPr>
          <p:cNvPr id="39" name="TextBox 38">
            <a:extLst>
              <a:ext uri="{FF2B5EF4-FFF2-40B4-BE49-F238E27FC236}">
                <a16:creationId xmlns:a16="http://schemas.microsoft.com/office/drawing/2014/main" id="{4BEB0834-6D24-B744-B34B-629DA0B15DF0}"/>
              </a:ext>
            </a:extLst>
          </p:cNvPr>
          <p:cNvSpPr txBox="1"/>
          <p:nvPr/>
        </p:nvSpPr>
        <p:spPr>
          <a:xfrm>
            <a:off x="4487546" y="1995057"/>
            <a:ext cx="466354" cy="707886"/>
          </a:xfrm>
          <a:prstGeom prst="rect">
            <a:avLst/>
          </a:prstGeom>
          <a:noFill/>
        </p:spPr>
        <p:txBody>
          <a:bodyPr wrap="square" rtlCol="0">
            <a:spAutoFit/>
          </a:bodyPr>
          <a:lstStyle/>
          <a:p>
            <a:pPr algn="ctr"/>
            <a:r>
              <a:rPr lang="en-US" sz="4000" dirty="0">
                <a:solidFill>
                  <a:schemeClr val="bg1"/>
                </a:solidFill>
                <a:ea typeface="Noto Sans Adlam" panose="020B0502040504020204" pitchFamily="34" charset="0"/>
                <a:cs typeface="Noto Sans Adlam" panose="020B0502040504020204" pitchFamily="34" charset="0"/>
              </a:rPr>
              <a:t>5</a:t>
            </a:r>
            <a:endParaRPr lang="en-FI" sz="4000" dirty="0">
              <a:solidFill>
                <a:schemeClr val="bg1"/>
              </a:solidFill>
              <a:ea typeface="Noto Sans Adlam" panose="020B0502040504020204" pitchFamily="34" charset="0"/>
              <a:cs typeface="Noto Sans Adlam" panose="020B0502040504020204" pitchFamily="34" charset="0"/>
            </a:endParaRPr>
          </a:p>
        </p:txBody>
      </p:sp>
      <p:sp>
        <p:nvSpPr>
          <p:cNvPr id="41" name="Oval 40">
            <a:extLst>
              <a:ext uri="{FF2B5EF4-FFF2-40B4-BE49-F238E27FC236}">
                <a16:creationId xmlns:a16="http://schemas.microsoft.com/office/drawing/2014/main" id="{7B621C48-B8DA-A149-A5FD-E050FB811F71}"/>
              </a:ext>
            </a:extLst>
          </p:cNvPr>
          <p:cNvSpPr/>
          <p:nvPr/>
        </p:nvSpPr>
        <p:spPr>
          <a:xfrm>
            <a:off x="4379156" y="4302583"/>
            <a:ext cx="588196" cy="596811"/>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33DB87"/>
              </a:solidFill>
              <a:ea typeface="Noto Sans Adlam" panose="020B0502040504020204" pitchFamily="34" charset="0"/>
              <a:cs typeface="Noto Sans Adlam" panose="020B0502040504020204" pitchFamily="34" charset="0"/>
            </a:endParaRPr>
          </a:p>
        </p:txBody>
      </p:sp>
      <p:sp>
        <p:nvSpPr>
          <p:cNvPr id="42" name="TextBox 41">
            <a:extLst>
              <a:ext uri="{FF2B5EF4-FFF2-40B4-BE49-F238E27FC236}">
                <a16:creationId xmlns:a16="http://schemas.microsoft.com/office/drawing/2014/main" id="{431B8473-DEB6-B346-A0A9-F1016ED4B8E8}"/>
              </a:ext>
            </a:extLst>
          </p:cNvPr>
          <p:cNvSpPr txBox="1"/>
          <p:nvPr/>
        </p:nvSpPr>
        <p:spPr>
          <a:xfrm>
            <a:off x="4444172" y="4279013"/>
            <a:ext cx="466354" cy="707886"/>
          </a:xfrm>
          <a:prstGeom prst="rect">
            <a:avLst/>
          </a:prstGeom>
          <a:noFill/>
        </p:spPr>
        <p:txBody>
          <a:bodyPr wrap="square" rtlCol="0">
            <a:spAutoFit/>
          </a:bodyPr>
          <a:lstStyle/>
          <a:p>
            <a:pPr algn="ctr"/>
            <a:r>
              <a:rPr lang="en-US" sz="4000" dirty="0">
                <a:solidFill>
                  <a:schemeClr val="bg1"/>
                </a:solidFill>
                <a:ea typeface="Noto Sans Adlam" panose="020B0502040504020204" pitchFamily="34" charset="0"/>
                <a:cs typeface="Noto Sans Adlam" panose="020B0502040504020204" pitchFamily="34" charset="0"/>
              </a:rPr>
              <a:t>7</a:t>
            </a:r>
            <a:endParaRPr lang="en-FI" sz="4000" dirty="0">
              <a:solidFill>
                <a:schemeClr val="bg1"/>
              </a:solidFill>
              <a:ea typeface="Noto Sans Adlam" panose="020B0502040504020204" pitchFamily="34" charset="0"/>
              <a:cs typeface="Noto Sans Adlam" panose="020B0502040504020204" pitchFamily="34" charset="0"/>
            </a:endParaRPr>
          </a:p>
        </p:txBody>
      </p:sp>
      <p:sp>
        <p:nvSpPr>
          <p:cNvPr id="45" name="Rectangle 44">
            <a:extLst>
              <a:ext uri="{FF2B5EF4-FFF2-40B4-BE49-F238E27FC236}">
                <a16:creationId xmlns:a16="http://schemas.microsoft.com/office/drawing/2014/main" id="{0E114737-5E03-E148-BFBB-05A90D1E045F}"/>
              </a:ext>
            </a:extLst>
          </p:cNvPr>
          <p:cNvSpPr/>
          <p:nvPr/>
        </p:nvSpPr>
        <p:spPr>
          <a:xfrm>
            <a:off x="5105712" y="3300777"/>
            <a:ext cx="2381590" cy="369332"/>
          </a:xfrm>
          <a:prstGeom prst="rect">
            <a:avLst/>
          </a:prstGeom>
        </p:spPr>
        <p:txBody>
          <a:bodyPr wrap="square">
            <a:spAutoFit/>
          </a:bodyPr>
          <a:lstStyle/>
          <a:p>
            <a:r>
              <a:rPr lang="en-US" dirty="0">
                <a:solidFill>
                  <a:schemeClr val="tx2">
                    <a:lumMod val="75000"/>
                  </a:schemeClr>
                </a:solidFill>
                <a:ea typeface="Noto Sans Adlam" panose="020B0502040504020204" pitchFamily="34" charset="0"/>
                <a:cs typeface="Noto Sans Adlam" panose="020B0502040504020204" pitchFamily="34" charset="0"/>
              </a:rPr>
              <a:t>Email templates</a:t>
            </a:r>
          </a:p>
        </p:txBody>
      </p:sp>
      <p:sp>
        <p:nvSpPr>
          <p:cNvPr id="46" name="Rectangle 45">
            <a:extLst>
              <a:ext uri="{FF2B5EF4-FFF2-40B4-BE49-F238E27FC236}">
                <a16:creationId xmlns:a16="http://schemas.microsoft.com/office/drawing/2014/main" id="{ED714112-84FC-0E47-9E77-FB1AD7B6C124}"/>
              </a:ext>
            </a:extLst>
          </p:cNvPr>
          <p:cNvSpPr/>
          <p:nvPr/>
        </p:nvSpPr>
        <p:spPr>
          <a:xfrm>
            <a:off x="5105712" y="4452905"/>
            <a:ext cx="2077022" cy="369332"/>
          </a:xfrm>
          <a:prstGeom prst="rect">
            <a:avLst/>
          </a:prstGeom>
        </p:spPr>
        <p:txBody>
          <a:bodyPr wrap="square">
            <a:spAutoFit/>
          </a:bodyPr>
          <a:lstStyle/>
          <a:p>
            <a:r>
              <a:rPr lang="en-US" dirty="0">
                <a:solidFill>
                  <a:schemeClr val="tx2">
                    <a:lumMod val="75000"/>
                  </a:schemeClr>
                </a:solidFill>
                <a:ea typeface="Noto Sans Adlam" panose="020B0502040504020204" pitchFamily="34" charset="0"/>
                <a:cs typeface="Noto Sans Adlam" panose="020B0502040504020204" pitchFamily="34" charset="0"/>
              </a:rPr>
              <a:t>Challenge canvas</a:t>
            </a:r>
          </a:p>
        </p:txBody>
      </p:sp>
      <p:sp>
        <p:nvSpPr>
          <p:cNvPr id="49" name="Oval 48">
            <a:extLst>
              <a:ext uri="{FF2B5EF4-FFF2-40B4-BE49-F238E27FC236}">
                <a16:creationId xmlns:a16="http://schemas.microsoft.com/office/drawing/2014/main" id="{DB4344FD-8F93-AA4A-AE06-10794D73053A}"/>
              </a:ext>
            </a:extLst>
          </p:cNvPr>
          <p:cNvSpPr/>
          <p:nvPr/>
        </p:nvSpPr>
        <p:spPr>
          <a:xfrm>
            <a:off x="4397722" y="3174349"/>
            <a:ext cx="588195" cy="596811"/>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33DB87"/>
              </a:solidFill>
              <a:ea typeface="Noto Sans Adlam" panose="020B0502040504020204" pitchFamily="34" charset="0"/>
              <a:cs typeface="Noto Sans Adlam" panose="020B0502040504020204" pitchFamily="34" charset="0"/>
            </a:endParaRPr>
          </a:p>
        </p:txBody>
      </p:sp>
      <p:sp>
        <p:nvSpPr>
          <p:cNvPr id="47" name="Rectangle 46">
            <a:extLst>
              <a:ext uri="{FF2B5EF4-FFF2-40B4-BE49-F238E27FC236}">
                <a16:creationId xmlns:a16="http://schemas.microsoft.com/office/drawing/2014/main" id="{4D355D9C-BF06-5F4F-96B5-F009CA1401A3}"/>
              </a:ext>
            </a:extLst>
          </p:cNvPr>
          <p:cNvSpPr/>
          <p:nvPr/>
        </p:nvSpPr>
        <p:spPr>
          <a:xfrm>
            <a:off x="5105712" y="2014507"/>
            <a:ext cx="2381590" cy="646331"/>
          </a:xfrm>
          <a:prstGeom prst="rect">
            <a:avLst/>
          </a:prstGeom>
        </p:spPr>
        <p:txBody>
          <a:bodyPr wrap="square">
            <a:spAutoFit/>
          </a:bodyPr>
          <a:lstStyle/>
          <a:p>
            <a:r>
              <a:rPr lang="en-US" dirty="0">
                <a:solidFill>
                  <a:schemeClr val="tx2">
                    <a:lumMod val="75000"/>
                  </a:schemeClr>
                </a:solidFill>
                <a:ea typeface="Noto Sans Adlam" panose="020B0502040504020204" pitchFamily="34" charset="0"/>
                <a:cs typeface="Noto Sans Adlam" panose="020B0502040504020204" pitchFamily="34" charset="0"/>
              </a:rPr>
              <a:t>Solution-centric </a:t>
            </a:r>
          </a:p>
          <a:p>
            <a:r>
              <a:rPr lang="en-US" dirty="0">
                <a:solidFill>
                  <a:schemeClr val="tx2">
                    <a:lumMod val="75000"/>
                  </a:schemeClr>
                </a:solidFill>
                <a:ea typeface="Noto Sans Adlam" panose="020B0502040504020204" pitchFamily="34" charset="0"/>
                <a:cs typeface="Noto Sans Adlam" panose="020B0502040504020204" pitchFamily="34" charset="0"/>
              </a:rPr>
              <a:t>idea challenge </a:t>
            </a:r>
          </a:p>
        </p:txBody>
      </p:sp>
      <p:sp>
        <p:nvSpPr>
          <p:cNvPr id="40" name="TextBox 39">
            <a:extLst>
              <a:ext uri="{FF2B5EF4-FFF2-40B4-BE49-F238E27FC236}">
                <a16:creationId xmlns:a16="http://schemas.microsoft.com/office/drawing/2014/main" id="{CE817993-182A-CE48-89F2-8EA11D782E7D}"/>
              </a:ext>
            </a:extLst>
          </p:cNvPr>
          <p:cNvSpPr txBox="1"/>
          <p:nvPr/>
        </p:nvSpPr>
        <p:spPr>
          <a:xfrm>
            <a:off x="4496811" y="3125197"/>
            <a:ext cx="383961" cy="707886"/>
          </a:xfrm>
          <a:prstGeom prst="rect">
            <a:avLst/>
          </a:prstGeom>
          <a:noFill/>
        </p:spPr>
        <p:txBody>
          <a:bodyPr wrap="square" rtlCol="0">
            <a:spAutoFit/>
          </a:bodyPr>
          <a:lstStyle/>
          <a:p>
            <a:pPr algn="ctr"/>
            <a:r>
              <a:rPr lang="en-US" sz="4000" dirty="0">
                <a:solidFill>
                  <a:schemeClr val="bg1"/>
                </a:solidFill>
                <a:ea typeface="Noto Sans Adlam" panose="020B0502040504020204" pitchFamily="34" charset="0"/>
                <a:cs typeface="Noto Sans Adlam" panose="020B0502040504020204" pitchFamily="34" charset="0"/>
              </a:rPr>
              <a:t>6</a:t>
            </a:r>
            <a:endParaRPr lang="en-FI" sz="4000" dirty="0">
              <a:solidFill>
                <a:schemeClr val="bg1"/>
              </a:solidFill>
              <a:ea typeface="Noto Sans Adlam" panose="020B0502040504020204" pitchFamily="34" charset="0"/>
              <a:cs typeface="Noto Sans Adlam" panose="020B0502040504020204" pitchFamily="34" charset="0"/>
            </a:endParaRPr>
          </a:p>
        </p:txBody>
      </p:sp>
      <p:sp>
        <p:nvSpPr>
          <p:cNvPr id="30" name="Rectangle 29">
            <a:extLst>
              <a:ext uri="{FF2B5EF4-FFF2-40B4-BE49-F238E27FC236}">
                <a16:creationId xmlns:a16="http://schemas.microsoft.com/office/drawing/2014/main" id="{43EE938B-89DE-5C4B-9091-3812B5093A5F}"/>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grpSp>
        <p:nvGrpSpPr>
          <p:cNvPr id="31" name="Group 30">
            <a:extLst>
              <a:ext uri="{FF2B5EF4-FFF2-40B4-BE49-F238E27FC236}">
                <a16:creationId xmlns:a16="http://schemas.microsoft.com/office/drawing/2014/main" id="{3D5247E7-9A11-3D40-8A47-B45DB98CBA26}"/>
              </a:ext>
            </a:extLst>
          </p:cNvPr>
          <p:cNvGrpSpPr/>
          <p:nvPr/>
        </p:nvGrpSpPr>
        <p:grpSpPr>
          <a:xfrm>
            <a:off x="1034930" y="836712"/>
            <a:ext cx="715875" cy="459112"/>
            <a:chOff x="595085" y="767380"/>
            <a:chExt cx="1016503" cy="651913"/>
          </a:xfrm>
        </p:grpSpPr>
        <p:sp>
          <p:nvSpPr>
            <p:cNvPr id="33" name="Chevron 32">
              <a:extLst>
                <a:ext uri="{FF2B5EF4-FFF2-40B4-BE49-F238E27FC236}">
                  <a16:creationId xmlns:a16="http://schemas.microsoft.com/office/drawing/2014/main" id="{6A1AF3F3-80CA-C943-B9E5-E2FEF3EBC83C}"/>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43" name="Chevron 42">
              <a:extLst>
                <a:ext uri="{FF2B5EF4-FFF2-40B4-BE49-F238E27FC236}">
                  <a16:creationId xmlns:a16="http://schemas.microsoft.com/office/drawing/2014/main" id="{761928A2-4AAA-2E4B-B2D6-6C53B3F427DA}"/>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6527116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0AC95E9D-6AEF-AB43-80DF-80647D2CFCBF}"/>
              </a:ext>
            </a:extLst>
          </p:cNvPr>
          <p:cNvSpPr/>
          <p:nvPr/>
        </p:nvSpPr>
        <p:spPr>
          <a:xfrm>
            <a:off x="6737751" y="2299988"/>
            <a:ext cx="4548696" cy="3168352"/>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60124" y="226433"/>
            <a:ext cx="8916396" cy="172819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Solution</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phase</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en-US" sz="3000" dirty="0">
                <a:solidFill>
                  <a:schemeClr val="tx2">
                    <a:lumMod val="50000"/>
                  </a:schemeClr>
                </a:solidFill>
                <a:latin typeface="+mn-lt"/>
                <a:ea typeface="Noto Sans Adlam" panose="020B0502040504020204" pitchFamily="34" charset="0"/>
                <a:cs typeface="Noto Sans Adlam" panose="020B0502040504020204" pitchFamily="34" charset="0"/>
              </a:rPr>
              <a:t>Concrete planning and executing</a:t>
            </a:r>
            <a:endParaRPr lang="en-US" sz="3000" b="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 name="Rectangle 1">
            <a:extLst>
              <a:ext uri="{FF2B5EF4-FFF2-40B4-BE49-F238E27FC236}">
                <a16:creationId xmlns:a16="http://schemas.microsoft.com/office/drawing/2014/main" id="{BE4378C2-89B0-A942-9CA9-C64B1B214B3C}"/>
              </a:ext>
            </a:extLst>
          </p:cNvPr>
          <p:cNvSpPr/>
          <p:nvPr/>
        </p:nvSpPr>
        <p:spPr>
          <a:xfrm>
            <a:off x="7084323" y="2478175"/>
            <a:ext cx="2162772" cy="307777"/>
          </a:xfrm>
          <a:prstGeom prst="rect">
            <a:avLst/>
          </a:prstGeom>
        </p:spPr>
        <p:txBody>
          <a:bodyPr wrap="none">
            <a:spAutoFit/>
          </a:bodyPr>
          <a:lstStyle/>
          <a:p>
            <a:r>
              <a:rPr lang="en-US" sz="1400" b="1" dirty="0">
                <a:solidFill>
                  <a:schemeClr val="tx2">
                    <a:lumMod val="75000"/>
                  </a:schemeClr>
                </a:solidFill>
                <a:ea typeface="Noto Sans Adlam" panose="020B0502040504020204" pitchFamily="34" charset="0"/>
                <a:cs typeface="Noto Sans Adlam" panose="020B0502040504020204" pitchFamily="34" charset="0"/>
              </a:rPr>
              <a:t>Solution development</a:t>
            </a:r>
          </a:p>
        </p:txBody>
      </p:sp>
      <p:sp>
        <p:nvSpPr>
          <p:cNvPr id="34" name="TextBox 33">
            <a:extLst>
              <a:ext uri="{FF2B5EF4-FFF2-40B4-BE49-F238E27FC236}">
                <a16:creationId xmlns:a16="http://schemas.microsoft.com/office/drawing/2014/main" id="{D7C0E845-5937-424F-8C1E-93B235B138B3}"/>
              </a:ext>
            </a:extLst>
          </p:cNvPr>
          <p:cNvSpPr txBox="1"/>
          <p:nvPr/>
        </p:nvSpPr>
        <p:spPr>
          <a:xfrm>
            <a:off x="7065215" y="2847507"/>
            <a:ext cx="4221232" cy="2508379"/>
          </a:xfrm>
          <a:prstGeom prst="rect">
            <a:avLst/>
          </a:prstGeom>
          <a:noFill/>
        </p:spPr>
        <p:txBody>
          <a:bodyPr wrap="square" lIns="0" tIns="91440" rIns="91440" rtlCol="0">
            <a:spAutoFit/>
          </a:bodyPr>
          <a:lstStyle/>
          <a:p>
            <a:pPr marL="228600" indent="-228600">
              <a:buFont typeface="+mj-lt"/>
              <a:buAutoNum type="arabicPeriod"/>
            </a:pPr>
            <a:r>
              <a:rPr lang="en-US" sz="1400" dirty="0">
                <a:solidFill>
                  <a:schemeClr val="tx2">
                    <a:lumMod val="75000"/>
                  </a:schemeClr>
                </a:solidFill>
                <a:ea typeface="Noto Sans Adlam" panose="020B0502040504020204" pitchFamily="34" charset="0"/>
                <a:cs typeface="Noto Sans Adlam" panose="020B0502040504020204" pitchFamily="34" charset="0"/>
              </a:rPr>
              <a:t>Choose a time period for finding solutions to the selected problems</a:t>
            </a:r>
          </a:p>
          <a:p>
            <a:pPr marL="228600" indent="-228600">
              <a:buFont typeface="+mj-lt"/>
              <a:buAutoNum type="arabicPeriod"/>
            </a:pPr>
            <a:r>
              <a:rPr lang="en-US" sz="1400" dirty="0">
                <a:solidFill>
                  <a:schemeClr val="tx2">
                    <a:lumMod val="75000"/>
                  </a:schemeClr>
                </a:solidFill>
                <a:ea typeface="Noto Sans Adlam" panose="020B0502040504020204" pitchFamily="34" charset="0"/>
                <a:cs typeface="Noto Sans Adlam" panose="020B0502040504020204" pitchFamily="34" charset="0"/>
              </a:rPr>
              <a:t>Contact the target audience through various channels</a:t>
            </a:r>
          </a:p>
          <a:p>
            <a:pPr marL="228600" indent="-228600">
              <a:buFont typeface="+mj-lt"/>
              <a:buAutoNum type="arabicPeriod"/>
            </a:pPr>
            <a:r>
              <a:rPr lang="en-US" sz="1400" dirty="0">
                <a:solidFill>
                  <a:schemeClr val="tx2">
                    <a:lumMod val="75000"/>
                  </a:schemeClr>
                </a:solidFill>
                <a:ea typeface="Noto Sans Adlam" panose="020B0502040504020204" pitchFamily="34" charset="0"/>
                <a:cs typeface="Noto Sans Adlam" panose="020B0502040504020204" pitchFamily="34" charset="0"/>
              </a:rPr>
              <a:t>Start gathering ideas</a:t>
            </a:r>
          </a:p>
          <a:p>
            <a:pPr marL="228600" indent="-228600">
              <a:buFont typeface="+mj-lt"/>
              <a:buAutoNum type="arabicPeriod"/>
            </a:pPr>
            <a:r>
              <a:rPr lang="en-US" sz="1400" dirty="0">
                <a:solidFill>
                  <a:schemeClr val="tx2">
                    <a:lumMod val="75000"/>
                  </a:schemeClr>
                </a:solidFill>
                <a:ea typeface="Noto Sans Adlam" panose="020B0502040504020204" pitchFamily="34" charset="0"/>
                <a:cs typeface="Noto Sans Adlam" panose="020B0502040504020204" pitchFamily="34" charset="0"/>
              </a:rPr>
              <a:t>Make responsibilities clear to the organizing team</a:t>
            </a:r>
          </a:p>
          <a:p>
            <a:pPr marL="228600" indent="-228600">
              <a:buFont typeface="+mj-lt"/>
              <a:buAutoNum type="arabicPeriod"/>
            </a:pPr>
            <a:r>
              <a:rPr lang="en-US" sz="1400" dirty="0">
                <a:solidFill>
                  <a:schemeClr val="tx2">
                    <a:lumMod val="75000"/>
                  </a:schemeClr>
                </a:solidFill>
                <a:ea typeface="Noto Sans Adlam" panose="020B0502040504020204" pitchFamily="34" charset="0"/>
                <a:cs typeface="Noto Sans Adlam" panose="020B0502040504020204" pitchFamily="34" charset="0"/>
              </a:rPr>
              <a:t>Engage the participants</a:t>
            </a:r>
          </a:p>
          <a:p>
            <a:pPr marL="228600" indent="-228600">
              <a:buFont typeface="+mj-lt"/>
              <a:buAutoNum type="arabicPeriod"/>
            </a:pPr>
            <a:r>
              <a:rPr lang="en-US" sz="1400" dirty="0">
                <a:solidFill>
                  <a:schemeClr val="tx2">
                    <a:lumMod val="75000"/>
                  </a:schemeClr>
                </a:solidFill>
                <a:ea typeface="Noto Sans Adlam" panose="020B0502040504020204" pitchFamily="34" charset="0"/>
                <a:cs typeface="Noto Sans Adlam" panose="020B0502040504020204" pitchFamily="34" charset="0"/>
              </a:rPr>
              <a:t>Give time for feedback, iteration and evaluation</a:t>
            </a:r>
          </a:p>
          <a:p>
            <a:pPr marL="228600" indent="-228600">
              <a:buFont typeface="+mj-lt"/>
              <a:buAutoNum type="arabicPeriod"/>
            </a:pPr>
            <a:r>
              <a:rPr lang="en-US" sz="1400" dirty="0">
                <a:solidFill>
                  <a:schemeClr val="tx2">
                    <a:lumMod val="75000"/>
                  </a:schemeClr>
                </a:solidFill>
                <a:ea typeface="Noto Sans Adlam" panose="020B0502040504020204" pitchFamily="34" charset="0"/>
                <a:cs typeface="Noto Sans Adlam" panose="020B0502040504020204" pitchFamily="34" charset="0"/>
              </a:rPr>
              <a:t>Send reminders</a:t>
            </a:r>
          </a:p>
        </p:txBody>
      </p:sp>
      <p:sp>
        <p:nvSpPr>
          <p:cNvPr id="35" name="Diamond 34">
            <a:extLst>
              <a:ext uri="{FF2B5EF4-FFF2-40B4-BE49-F238E27FC236}">
                <a16:creationId xmlns:a16="http://schemas.microsoft.com/office/drawing/2014/main" id="{2AF7E5F1-794D-BB41-A095-EC29C091F22A}"/>
              </a:ext>
            </a:extLst>
          </p:cNvPr>
          <p:cNvSpPr/>
          <p:nvPr/>
        </p:nvSpPr>
        <p:spPr>
          <a:xfrm>
            <a:off x="1103627" y="2607678"/>
            <a:ext cx="2462965" cy="2182100"/>
          </a:xfrm>
          <a:prstGeom prst="diamond">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36" name="Diamond 35">
            <a:extLst>
              <a:ext uri="{FF2B5EF4-FFF2-40B4-BE49-F238E27FC236}">
                <a16:creationId xmlns:a16="http://schemas.microsoft.com/office/drawing/2014/main" id="{B36A4CD9-758B-454E-AB72-5BE6FAE85759}"/>
              </a:ext>
            </a:extLst>
          </p:cNvPr>
          <p:cNvSpPr/>
          <p:nvPr/>
        </p:nvSpPr>
        <p:spPr>
          <a:xfrm>
            <a:off x="3633035" y="2632132"/>
            <a:ext cx="2462965" cy="2182100"/>
          </a:xfrm>
          <a:prstGeom prst="diamond">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39" name="Oval 38">
            <a:extLst>
              <a:ext uri="{FF2B5EF4-FFF2-40B4-BE49-F238E27FC236}">
                <a16:creationId xmlns:a16="http://schemas.microsoft.com/office/drawing/2014/main" id="{25E6DFBD-8D5E-924E-AB27-7C93853F4714}"/>
              </a:ext>
            </a:extLst>
          </p:cNvPr>
          <p:cNvSpPr/>
          <p:nvPr/>
        </p:nvSpPr>
        <p:spPr>
          <a:xfrm>
            <a:off x="6027763" y="3593552"/>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40" name="Triangle 39">
            <a:extLst>
              <a:ext uri="{FF2B5EF4-FFF2-40B4-BE49-F238E27FC236}">
                <a16:creationId xmlns:a16="http://schemas.microsoft.com/office/drawing/2014/main" id="{A67956AE-641B-2849-8C2F-BC314EEACE1F}"/>
              </a:ext>
            </a:extLst>
          </p:cNvPr>
          <p:cNvSpPr/>
          <p:nvPr/>
        </p:nvSpPr>
        <p:spPr>
          <a:xfrm rot="5400000" flipV="1">
            <a:off x="3145839" y="3117452"/>
            <a:ext cx="2203933" cy="1233293"/>
          </a:xfrm>
          <a:prstGeom prst="triangle">
            <a:avLst>
              <a:gd name="adj" fmla="val 50000"/>
            </a:avLst>
          </a:prstGeom>
          <a:solidFill>
            <a:schemeClr val="accent4"/>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Noto Sans Adlam" panose="020B0502040504020204" pitchFamily="34" charset="0"/>
              <a:ea typeface="Noto Sans Adlam" panose="020B0502040504020204" pitchFamily="34" charset="0"/>
              <a:cs typeface="Noto Sans Adlam" panose="020B0502040504020204" pitchFamily="34" charset="0"/>
            </a:endParaRPr>
          </a:p>
        </p:txBody>
      </p:sp>
      <p:cxnSp>
        <p:nvCxnSpPr>
          <p:cNvPr id="41" name="Straight Connector 40">
            <a:extLst>
              <a:ext uri="{FF2B5EF4-FFF2-40B4-BE49-F238E27FC236}">
                <a16:creationId xmlns:a16="http://schemas.microsoft.com/office/drawing/2014/main" id="{F49548AB-F150-ED41-859D-64EFF9138814}"/>
              </a:ext>
            </a:extLst>
          </p:cNvPr>
          <p:cNvCxnSpPr>
            <a:cxnSpLocks/>
            <a:stCxn id="40" idx="2"/>
            <a:endCxn id="40" idx="4"/>
          </p:cNvCxnSpPr>
          <p:nvPr/>
        </p:nvCxnSpPr>
        <p:spPr>
          <a:xfrm>
            <a:off x="4864452" y="2632132"/>
            <a:ext cx="0" cy="2203933"/>
          </a:xfrm>
          <a:prstGeom prst="line">
            <a:avLst/>
          </a:prstGeom>
          <a:ln w="28575">
            <a:solidFill>
              <a:schemeClr val="tx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Text Placeholder 3">
            <a:extLst>
              <a:ext uri="{FF2B5EF4-FFF2-40B4-BE49-F238E27FC236}">
                <a16:creationId xmlns:a16="http://schemas.microsoft.com/office/drawing/2014/main" id="{837A958D-3686-7644-959E-2C2E1FAC9E0B}"/>
              </a:ext>
            </a:extLst>
          </p:cNvPr>
          <p:cNvSpPr txBox="1">
            <a:spLocks/>
          </p:cNvSpPr>
          <p:nvPr/>
        </p:nvSpPr>
        <p:spPr>
          <a:xfrm>
            <a:off x="3683683" y="3604363"/>
            <a:ext cx="1344108" cy="2798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latin typeface="Noto Sans Adlam" panose="020B0502040504020204" pitchFamily="34" charset="0"/>
                <a:ea typeface="Noto Sans Adlam" panose="020B0502040504020204" pitchFamily="34" charset="0"/>
                <a:cs typeface="Noto Sans Adlam" panose="020B0502040504020204" pitchFamily="34" charset="0"/>
              </a:rPr>
              <a:t>Discover</a:t>
            </a:r>
          </a:p>
        </p:txBody>
      </p:sp>
      <p:sp>
        <p:nvSpPr>
          <p:cNvPr id="50" name="Oval 49">
            <a:extLst>
              <a:ext uri="{FF2B5EF4-FFF2-40B4-BE49-F238E27FC236}">
                <a16:creationId xmlns:a16="http://schemas.microsoft.com/office/drawing/2014/main" id="{BFED19B4-7E8C-2D4A-8543-3556A0749ADD}"/>
              </a:ext>
            </a:extLst>
          </p:cNvPr>
          <p:cNvSpPr/>
          <p:nvPr/>
        </p:nvSpPr>
        <p:spPr>
          <a:xfrm>
            <a:off x="3535303" y="3569098"/>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atin typeface="Noto Sans Adlam" panose="020B0502040504020204" pitchFamily="34" charset="0"/>
              <a:ea typeface="Noto Sans Adlam" panose="020B0502040504020204" pitchFamily="34" charset="0"/>
              <a:cs typeface="Noto Sans Adlam" panose="020B0502040504020204" pitchFamily="34" charset="0"/>
            </a:endParaRPr>
          </a:p>
        </p:txBody>
      </p:sp>
      <p:cxnSp>
        <p:nvCxnSpPr>
          <p:cNvPr id="51" name="Straight Connector 50">
            <a:extLst>
              <a:ext uri="{FF2B5EF4-FFF2-40B4-BE49-F238E27FC236}">
                <a16:creationId xmlns:a16="http://schemas.microsoft.com/office/drawing/2014/main" id="{73F5C0B5-6A96-DD44-AE06-3953298A872B}"/>
              </a:ext>
            </a:extLst>
          </p:cNvPr>
          <p:cNvCxnSpPr>
            <a:cxnSpLocks/>
          </p:cNvCxnSpPr>
          <p:nvPr/>
        </p:nvCxnSpPr>
        <p:spPr>
          <a:xfrm>
            <a:off x="2335109" y="2615051"/>
            <a:ext cx="1" cy="2182100"/>
          </a:xfrm>
          <a:prstGeom prst="line">
            <a:avLst/>
          </a:prstGeom>
          <a:ln w="28575">
            <a:solidFill>
              <a:schemeClr val="tx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1B4A56D9-3A51-A548-90EB-8878333E4ACD}"/>
              </a:ext>
            </a:extLst>
          </p:cNvPr>
          <p:cNvSpPr/>
          <p:nvPr/>
        </p:nvSpPr>
        <p:spPr>
          <a:xfrm>
            <a:off x="849320" y="3576472"/>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Noto Sans Adlam" panose="020B0502040504020204" pitchFamily="34" charset="0"/>
              <a:ea typeface="Noto Sans Adlam" panose="020B0502040504020204" pitchFamily="34" charset="0"/>
              <a:cs typeface="Noto Sans Adlam" panose="020B0502040504020204" pitchFamily="34" charset="0"/>
            </a:endParaRPr>
          </a:p>
        </p:txBody>
      </p:sp>
      <p:grpSp>
        <p:nvGrpSpPr>
          <p:cNvPr id="23" name="Group 22">
            <a:extLst>
              <a:ext uri="{FF2B5EF4-FFF2-40B4-BE49-F238E27FC236}">
                <a16:creationId xmlns:a16="http://schemas.microsoft.com/office/drawing/2014/main" id="{5FCC6954-74BC-4947-9AB4-BF4578880D20}"/>
              </a:ext>
            </a:extLst>
          </p:cNvPr>
          <p:cNvGrpSpPr/>
          <p:nvPr/>
        </p:nvGrpSpPr>
        <p:grpSpPr>
          <a:xfrm>
            <a:off x="1034930" y="881656"/>
            <a:ext cx="715875" cy="459112"/>
            <a:chOff x="595085" y="767380"/>
            <a:chExt cx="1016503" cy="651913"/>
          </a:xfrm>
        </p:grpSpPr>
        <p:sp>
          <p:nvSpPr>
            <p:cNvPr id="25" name="Chevron 24">
              <a:extLst>
                <a:ext uri="{FF2B5EF4-FFF2-40B4-BE49-F238E27FC236}">
                  <a16:creationId xmlns:a16="http://schemas.microsoft.com/office/drawing/2014/main" id="{FEFBF732-DEE9-2E4A-8CF8-49FEFCEE6CE5}"/>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6" name="Chevron 25">
              <a:extLst>
                <a:ext uri="{FF2B5EF4-FFF2-40B4-BE49-F238E27FC236}">
                  <a16:creationId xmlns:a16="http://schemas.microsoft.com/office/drawing/2014/main" id="{E03CA491-0ECF-A347-9E32-464BE1AD0279}"/>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27548706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0AC95E9D-6AEF-AB43-80DF-80647D2CFCBF}"/>
              </a:ext>
            </a:extLst>
          </p:cNvPr>
          <p:cNvSpPr/>
          <p:nvPr/>
        </p:nvSpPr>
        <p:spPr>
          <a:xfrm>
            <a:off x="6600056" y="2666810"/>
            <a:ext cx="4548696" cy="2490382"/>
          </a:xfrm>
          <a:prstGeom prst="roundRect">
            <a:avLst>
              <a:gd name="adj" fmla="val 2381"/>
            </a:avLst>
          </a:prstGeom>
          <a:solidFill>
            <a:schemeClr val="bg1"/>
          </a:solidFill>
          <a:ln>
            <a:noFill/>
          </a:ln>
          <a:effectLst>
            <a:outerShdw blurRad="50800" dist="38100" dir="2700000" algn="tl"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2000">
              <a:ea typeface="Noto Sans Adlam" panose="020B0502040504020204" pitchFamily="34" charset="0"/>
              <a:cs typeface="Noto Sans Adlam" panose="020B0502040504020204" pitchFamily="34" charset="0"/>
            </a:endParaRP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934484" y="242322"/>
            <a:ext cx="9017367" cy="172819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Solution</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phase</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en-US" sz="3000" dirty="0">
                <a:solidFill>
                  <a:schemeClr val="tx2">
                    <a:lumMod val="50000"/>
                  </a:schemeClr>
                </a:solidFill>
                <a:latin typeface="+mn-lt"/>
                <a:ea typeface="Noto Sans Adlam" panose="020B0502040504020204" pitchFamily="34" charset="0"/>
                <a:cs typeface="Noto Sans Adlam" panose="020B0502040504020204" pitchFamily="34" charset="0"/>
              </a:rPr>
              <a:t>Concrete planning and executing</a:t>
            </a:r>
            <a:endParaRPr lang="en-US" sz="3000" b="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2" name="Rectangle 1">
            <a:extLst>
              <a:ext uri="{FF2B5EF4-FFF2-40B4-BE49-F238E27FC236}">
                <a16:creationId xmlns:a16="http://schemas.microsoft.com/office/drawing/2014/main" id="{BE4378C2-89B0-A942-9CA9-C64B1B214B3C}"/>
              </a:ext>
            </a:extLst>
          </p:cNvPr>
          <p:cNvSpPr/>
          <p:nvPr/>
        </p:nvSpPr>
        <p:spPr>
          <a:xfrm>
            <a:off x="6960096" y="2920869"/>
            <a:ext cx="1812356" cy="307777"/>
          </a:xfrm>
          <a:prstGeom prst="rect">
            <a:avLst/>
          </a:prstGeom>
        </p:spPr>
        <p:txBody>
          <a:bodyPr wrap="none">
            <a:spAutoFit/>
          </a:bodyPr>
          <a:lstStyle/>
          <a:p>
            <a:r>
              <a:rPr lang="en-US" sz="1400" b="1" dirty="0">
                <a:solidFill>
                  <a:schemeClr val="tx2">
                    <a:lumMod val="75000"/>
                  </a:schemeClr>
                </a:solidFill>
                <a:ea typeface="Noto Sans Adlam" panose="020B0502040504020204" pitchFamily="34" charset="0"/>
                <a:cs typeface="Noto Sans Adlam" panose="020B0502040504020204" pitchFamily="34" charset="0"/>
              </a:rPr>
              <a:t>Processing the results</a:t>
            </a:r>
          </a:p>
        </p:txBody>
      </p:sp>
      <p:sp>
        <p:nvSpPr>
          <p:cNvPr id="34" name="TextBox 33">
            <a:extLst>
              <a:ext uri="{FF2B5EF4-FFF2-40B4-BE49-F238E27FC236}">
                <a16:creationId xmlns:a16="http://schemas.microsoft.com/office/drawing/2014/main" id="{D7C0E845-5937-424F-8C1E-93B235B138B3}"/>
              </a:ext>
            </a:extLst>
          </p:cNvPr>
          <p:cNvSpPr txBox="1"/>
          <p:nvPr/>
        </p:nvSpPr>
        <p:spPr>
          <a:xfrm>
            <a:off x="6960096" y="3375130"/>
            <a:ext cx="3991755" cy="1215717"/>
          </a:xfrm>
          <a:prstGeom prst="rect">
            <a:avLst/>
          </a:prstGeom>
          <a:noFill/>
        </p:spPr>
        <p:txBody>
          <a:bodyPr wrap="square" lIns="0" tIns="91440" rIns="91440" rtlCol="0">
            <a:spAutoFit/>
          </a:bodyPr>
          <a:lstStyle/>
          <a:p>
            <a:pPr marL="228600" indent="-228600">
              <a:buFont typeface="+mj-lt"/>
              <a:buAutoNum type="arabicPeriod"/>
            </a:pPr>
            <a:r>
              <a:rPr lang="en-US" sz="1400" dirty="0">
                <a:solidFill>
                  <a:schemeClr val="tx2">
                    <a:lumMod val="75000"/>
                  </a:schemeClr>
                </a:solidFill>
                <a:ea typeface="Noto Sans Adlam" panose="020B0502040504020204" pitchFamily="34" charset="0"/>
                <a:cs typeface="Noto Sans Adlam" panose="020B0502040504020204" pitchFamily="34" charset="0"/>
              </a:rPr>
              <a:t>Pick a few ideas with the most promise</a:t>
            </a:r>
          </a:p>
          <a:p>
            <a:pPr marL="228600" indent="-228600">
              <a:buFont typeface="+mj-lt"/>
              <a:buAutoNum type="arabicPeriod"/>
            </a:pPr>
            <a:r>
              <a:rPr lang="en-US" sz="1400" dirty="0">
                <a:solidFill>
                  <a:schemeClr val="tx2">
                    <a:lumMod val="75000"/>
                  </a:schemeClr>
                </a:solidFill>
                <a:ea typeface="Noto Sans Adlam" panose="020B0502040504020204" pitchFamily="34" charset="0"/>
                <a:cs typeface="Noto Sans Adlam" panose="020B0502040504020204" pitchFamily="34" charset="0"/>
              </a:rPr>
              <a:t>Assign responsibilities for the development of those ideas</a:t>
            </a:r>
          </a:p>
          <a:p>
            <a:pPr marL="228600" indent="-228600">
              <a:buFont typeface="+mj-lt"/>
              <a:buAutoNum type="arabicPeriod"/>
            </a:pPr>
            <a:r>
              <a:rPr lang="en-US" sz="1400" dirty="0">
                <a:solidFill>
                  <a:schemeClr val="tx2">
                    <a:lumMod val="75000"/>
                  </a:schemeClr>
                </a:solidFill>
                <a:ea typeface="Noto Sans Adlam" panose="020B0502040504020204" pitchFamily="34" charset="0"/>
                <a:cs typeface="Noto Sans Adlam" panose="020B0502040504020204" pitchFamily="34" charset="0"/>
              </a:rPr>
              <a:t>Allocate resources</a:t>
            </a:r>
          </a:p>
          <a:p>
            <a:pPr marL="228600" indent="-228600">
              <a:buFont typeface="+mj-lt"/>
              <a:buAutoNum type="arabicPeriod"/>
            </a:pPr>
            <a:r>
              <a:rPr lang="en-US" sz="1400" dirty="0">
                <a:solidFill>
                  <a:schemeClr val="tx2">
                    <a:lumMod val="75000"/>
                  </a:schemeClr>
                </a:solidFill>
                <a:ea typeface="Noto Sans Adlam" panose="020B0502040504020204" pitchFamily="34" charset="0"/>
                <a:cs typeface="Noto Sans Adlam" panose="020B0502040504020204" pitchFamily="34" charset="0"/>
              </a:rPr>
              <a:t>Communicate results and following steps</a:t>
            </a:r>
          </a:p>
        </p:txBody>
      </p:sp>
      <p:sp>
        <p:nvSpPr>
          <p:cNvPr id="35" name="Diamond 34">
            <a:extLst>
              <a:ext uri="{FF2B5EF4-FFF2-40B4-BE49-F238E27FC236}">
                <a16:creationId xmlns:a16="http://schemas.microsoft.com/office/drawing/2014/main" id="{2AF7E5F1-794D-BB41-A095-EC29C091F22A}"/>
              </a:ext>
            </a:extLst>
          </p:cNvPr>
          <p:cNvSpPr/>
          <p:nvPr/>
        </p:nvSpPr>
        <p:spPr>
          <a:xfrm>
            <a:off x="1103627" y="2607678"/>
            <a:ext cx="2462965" cy="2182100"/>
          </a:xfrm>
          <a:prstGeom prst="diamond">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36" name="Diamond 35">
            <a:extLst>
              <a:ext uri="{FF2B5EF4-FFF2-40B4-BE49-F238E27FC236}">
                <a16:creationId xmlns:a16="http://schemas.microsoft.com/office/drawing/2014/main" id="{B36A4CD9-758B-454E-AB72-5BE6FAE85759}"/>
              </a:ext>
            </a:extLst>
          </p:cNvPr>
          <p:cNvSpPr/>
          <p:nvPr/>
        </p:nvSpPr>
        <p:spPr>
          <a:xfrm>
            <a:off x="3633035" y="2632132"/>
            <a:ext cx="2462965" cy="2182100"/>
          </a:xfrm>
          <a:prstGeom prst="diamond">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40" name="Triangle 39">
            <a:extLst>
              <a:ext uri="{FF2B5EF4-FFF2-40B4-BE49-F238E27FC236}">
                <a16:creationId xmlns:a16="http://schemas.microsoft.com/office/drawing/2014/main" id="{A67956AE-641B-2849-8C2F-BC314EEACE1F}"/>
              </a:ext>
            </a:extLst>
          </p:cNvPr>
          <p:cNvSpPr/>
          <p:nvPr/>
        </p:nvSpPr>
        <p:spPr>
          <a:xfrm rot="5400000">
            <a:off x="4397631" y="3090680"/>
            <a:ext cx="2157470" cy="1240375"/>
          </a:xfrm>
          <a:prstGeom prst="triangle">
            <a:avLst>
              <a:gd name="adj" fmla="val 50648"/>
            </a:avLst>
          </a:prstGeom>
          <a:solidFill>
            <a:schemeClr val="accent4"/>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cxnSp>
        <p:nvCxnSpPr>
          <p:cNvPr id="41" name="Straight Connector 40">
            <a:extLst>
              <a:ext uri="{FF2B5EF4-FFF2-40B4-BE49-F238E27FC236}">
                <a16:creationId xmlns:a16="http://schemas.microsoft.com/office/drawing/2014/main" id="{F49548AB-F150-ED41-859D-64EFF9138814}"/>
              </a:ext>
            </a:extLst>
          </p:cNvPr>
          <p:cNvCxnSpPr>
            <a:cxnSpLocks/>
            <a:stCxn id="40" idx="2"/>
            <a:endCxn id="40" idx="4"/>
          </p:cNvCxnSpPr>
          <p:nvPr/>
        </p:nvCxnSpPr>
        <p:spPr>
          <a:xfrm>
            <a:off x="4856179" y="2632133"/>
            <a:ext cx="0" cy="2157470"/>
          </a:xfrm>
          <a:prstGeom prst="line">
            <a:avLst/>
          </a:prstGeom>
          <a:ln w="28575">
            <a:solidFill>
              <a:schemeClr val="tx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Text Placeholder 3">
            <a:extLst>
              <a:ext uri="{FF2B5EF4-FFF2-40B4-BE49-F238E27FC236}">
                <a16:creationId xmlns:a16="http://schemas.microsoft.com/office/drawing/2014/main" id="{837A958D-3686-7644-959E-2C2E1FAC9E0B}"/>
              </a:ext>
            </a:extLst>
          </p:cNvPr>
          <p:cNvSpPr txBox="1">
            <a:spLocks/>
          </p:cNvSpPr>
          <p:nvPr/>
        </p:nvSpPr>
        <p:spPr>
          <a:xfrm>
            <a:off x="4682547" y="3607910"/>
            <a:ext cx="1344108" cy="2798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ea typeface="Noto Sans Adlam" panose="020B0502040504020204" pitchFamily="34" charset="0"/>
                <a:cs typeface="Noto Sans Adlam" panose="020B0502040504020204" pitchFamily="34" charset="0"/>
              </a:rPr>
              <a:t>Discover</a:t>
            </a:r>
          </a:p>
        </p:txBody>
      </p:sp>
      <p:sp>
        <p:nvSpPr>
          <p:cNvPr id="50" name="Oval 49">
            <a:extLst>
              <a:ext uri="{FF2B5EF4-FFF2-40B4-BE49-F238E27FC236}">
                <a16:creationId xmlns:a16="http://schemas.microsoft.com/office/drawing/2014/main" id="{BFED19B4-7E8C-2D4A-8543-3556A0749ADD}"/>
              </a:ext>
            </a:extLst>
          </p:cNvPr>
          <p:cNvSpPr/>
          <p:nvPr/>
        </p:nvSpPr>
        <p:spPr>
          <a:xfrm>
            <a:off x="3445619" y="3576472"/>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cxnSp>
        <p:nvCxnSpPr>
          <p:cNvPr id="51" name="Straight Connector 50">
            <a:extLst>
              <a:ext uri="{FF2B5EF4-FFF2-40B4-BE49-F238E27FC236}">
                <a16:creationId xmlns:a16="http://schemas.microsoft.com/office/drawing/2014/main" id="{73F5C0B5-6A96-DD44-AE06-3953298A872B}"/>
              </a:ext>
            </a:extLst>
          </p:cNvPr>
          <p:cNvCxnSpPr>
            <a:cxnSpLocks/>
          </p:cNvCxnSpPr>
          <p:nvPr/>
        </p:nvCxnSpPr>
        <p:spPr>
          <a:xfrm>
            <a:off x="2335109" y="2615051"/>
            <a:ext cx="1" cy="2182100"/>
          </a:xfrm>
          <a:prstGeom prst="line">
            <a:avLst/>
          </a:prstGeom>
          <a:ln w="28575">
            <a:solidFill>
              <a:schemeClr val="tx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1B4A56D9-3A51-A548-90EB-8878333E4ACD}"/>
              </a:ext>
            </a:extLst>
          </p:cNvPr>
          <p:cNvSpPr/>
          <p:nvPr/>
        </p:nvSpPr>
        <p:spPr>
          <a:xfrm>
            <a:off x="849320" y="3576472"/>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39" name="Oval 38">
            <a:extLst>
              <a:ext uri="{FF2B5EF4-FFF2-40B4-BE49-F238E27FC236}">
                <a16:creationId xmlns:a16="http://schemas.microsoft.com/office/drawing/2014/main" id="{25E6DFBD-8D5E-924E-AB27-7C93853F4714}"/>
              </a:ext>
            </a:extLst>
          </p:cNvPr>
          <p:cNvSpPr/>
          <p:nvPr/>
        </p:nvSpPr>
        <p:spPr>
          <a:xfrm>
            <a:off x="5991286" y="3576472"/>
            <a:ext cx="259259" cy="259259"/>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grpSp>
        <p:nvGrpSpPr>
          <p:cNvPr id="23" name="Group 22">
            <a:extLst>
              <a:ext uri="{FF2B5EF4-FFF2-40B4-BE49-F238E27FC236}">
                <a16:creationId xmlns:a16="http://schemas.microsoft.com/office/drawing/2014/main" id="{7767C5E7-39CE-2446-A6F3-E7F8EC427F6B}"/>
              </a:ext>
            </a:extLst>
          </p:cNvPr>
          <p:cNvGrpSpPr/>
          <p:nvPr/>
        </p:nvGrpSpPr>
        <p:grpSpPr>
          <a:xfrm>
            <a:off x="1034930" y="908720"/>
            <a:ext cx="715875" cy="459112"/>
            <a:chOff x="595085" y="767380"/>
            <a:chExt cx="1016503" cy="651913"/>
          </a:xfrm>
        </p:grpSpPr>
        <p:sp>
          <p:nvSpPr>
            <p:cNvPr id="25" name="Chevron 24">
              <a:extLst>
                <a:ext uri="{FF2B5EF4-FFF2-40B4-BE49-F238E27FC236}">
                  <a16:creationId xmlns:a16="http://schemas.microsoft.com/office/drawing/2014/main" id="{D43D620F-1C4D-EF44-B7C1-1DE0EAAE8AEA}"/>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26" name="Chevron 25">
              <a:extLst>
                <a:ext uri="{FF2B5EF4-FFF2-40B4-BE49-F238E27FC236}">
                  <a16:creationId xmlns:a16="http://schemas.microsoft.com/office/drawing/2014/main" id="{E5D47A21-3013-D843-9E6D-DEABEC0938F6}"/>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9513760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EB451E3-27C5-424C-A9F9-332C5563E408}"/>
              </a:ext>
            </a:extLst>
          </p:cNvPr>
          <p:cNvGrpSpPr/>
          <p:nvPr/>
        </p:nvGrpSpPr>
        <p:grpSpPr>
          <a:xfrm>
            <a:off x="1169461" y="2081133"/>
            <a:ext cx="2017074" cy="986741"/>
            <a:chOff x="-16148" y="678705"/>
            <a:chExt cx="1759470" cy="986741"/>
          </a:xfrm>
          <a:solidFill>
            <a:schemeClr val="bg1"/>
          </a:solidFill>
          <a:effectLst>
            <a:outerShdw blurRad="50800" dist="38100" dir="2700000" algn="tl" rotWithShape="0">
              <a:prstClr val="black">
                <a:alpha val="8000"/>
              </a:prstClr>
            </a:outerShdw>
          </a:effectLst>
        </p:grpSpPr>
        <p:sp>
          <p:nvSpPr>
            <p:cNvPr id="11" name="Rounded Rectangle 10">
              <a:extLst>
                <a:ext uri="{FF2B5EF4-FFF2-40B4-BE49-F238E27FC236}">
                  <a16:creationId xmlns:a16="http://schemas.microsoft.com/office/drawing/2014/main" id="{0B9B8D27-E01B-EF47-BBB1-F3AF6BDAC3F8}"/>
                </a:ext>
              </a:extLst>
            </p:cNvPr>
            <p:cNvSpPr/>
            <p:nvPr/>
          </p:nvSpPr>
          <p:spPr>
            <a:xfrm>
              <a:off x="2087" y="678705"/>
              <a:ext cx="1741235" cy="986741"/>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ounded Rectangle 4">
              <a:extLst>
                <a:ext uri="{FF2B5EF4-FFF2-40B4-BE49-F238E27FC236}">
                  <a16:creationId xmlns:a16="http://schemas.microsoft.com/office/drawing/2014/main" id="{4CAD3B40-FB9C-7449-A090-74A700049F24}"/>
                </a:ext>
              </a:extLst>
            </p:cNvPr>
            <p:cNvSpPr txBox="1"/>
            <p:nvPr/>
          </p:nvSpPr>
          <p:spPr>
            <a:xfrm>
              <a:off x="-16148" y="903516"/>
              <a:ext cx="1741235" cy="657827"/>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99568" tIns="99568" rIns="99568" bIns="53340" numCol="1" spcCol="1270" anchor="t" anchorCtr="0">
              <a:noAutofit/>
            </a:bodyPr>
            <a:lstStyle/>
            <a:p>
              <a:pPr marL="0" lvl="0" indent="0" algn="ctr" defTabSz="622300">
                <a:lnSpc>
                  <a:spcPct val="90000"/>
                </a:lnSpc>
                <a:spcBef>
                  <a:spcPct val="0"/>
                </a:spcBef>
                <a:spcAft>
                  <a:spcPct val="35000"/>
                </a:spcAft>
                <a:buNone/>
              </a:pPr>
              <a:r>
                <a:rPr lang="en-US" sz="1500" b="1" kern="1200" dirty="0">
                  <a:solidFill>
                    <a:schemeClr val="tx2">
                      <a:lumMod val="50000"/>
                    </a:schemeClr>
                  </a:solidFill>
                  <a:ea typeface="Noto Sans Adlam" panose="020B0502040504020204" pitchFamily="34" charset="0"/>
                  <a:cs typeface="Noto Sans Adlam" panose="020B0502040504020204" pitchFamily="34" charset="0"/>
                </a:rPr>
                <a:t>Rounding up the findings</a:t>
              </a:r>
              <a:endParaRPr lang="en-GB" sz="1500" kern="1200" dirty="0">
                <a:solidFill>
                  <a:schemeClr val="tx2">
                    <a:lumMod val="50000"/>
                  </a:schemeClr>
                </a:solidFill>
                <a:ea typeface="Noto Sans Adlam" panose="020B0502040504020204" pitchFamily="34" charset="0"/>
                <a:cs typeface="Noto Sans Adlam" panose="020B0502040504020204" pitchFamily="34" charset="0"/>
              </a:endParaRPr>
            </a:p>
          </p:txBody>
        </p:sp>
      </p:grpSp>
      <p:grpSp>
        <p:nvGrpSpPr>
          <p:cNvPr id="13" name="Group 12">
            <a:extLst>
              <a:ext uri="{FF2B5EF4-FFF2-40B4-BE49-F238E27FC236}">
                <a16:creationId xmlns:a16="http://schemas.microsoft.com/office/drawing/2014/main" id="{5D52E427-E934-A048-A89A-C31D84891482}"/>
              </a:ext>
            </a:extLst>
          </p:cNvPr>
          <p:cNvGrpSpPr/>
          <p:nvPr/>
        </p:nvGrpSpPr>
        <p:grpSpPr>
          <a:xfrm>
            <a:off x="3860607" y="2081133"/>
            <a:ext cx="1996169" cy="986741"/>
            <a:chOff x="2799183" y="675141"/>
            <a:chExt cx="1741235" cy="986741"/>
          </a:xfrm>
          <a:solidFill>
            <a:schemeClr val="bg1"/>
          </a:solidFill>
          <a:effectLst>
            <a:outerShdw blurRad="50800" dist="38100" dir="2700000" algn="tl" rotWithShape="0">
              <a:prstClr val="black">
                <a:alpha val="8000"/>
              </a:prstClr>
            </a:outerShdw>
          </a:effectLst>
        </p:grpSpPr>
        <p:sp>
          <p:nvSpPr>
            <p:cNvPr id="14" name="Rounded Rectangle 13">
              <a:extLst>
                <a:ext uri="{FF2B5EF4-FFF2-40B4-BE49-F238E27FC236}">
                  <a16:creationId xmlns:a16="http://schemas.microsoft.com/office/drawing/2014/main" id="{8EA599EA-951F-B94E-9B79-8FD2AAC766A2}"/>
                </a:ext>
              </a:extLst>
            </p:cNvPr>
            <p:cNvSpPr/>
            <p:nvPr/>
          </p:nvSpPr>
          <p:spPr>
            <a:xfrm>
              <a:off x="2799183" y="675141"/>
              <a:ext cx="1741235" cy="986741"/>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Rounded Rectangle 4">
              <a:extLst>
                <a:ext uri="{FF2B5EF4-FFF2-40B4-BE49-F238E27FC236}">
                  <a16:creationId xmlns:a16="http://schemas.microsoft.com/office/drawing/2014/main" id="{3012E1AF-B162-4346-B006-4E771EF0C859}"/>
                </a:ext>
              </a:extLst>
            </p:cNvPr>
            <p:cNvSpPr txBox="1"/>
            <p:nvPr/>
          </p:nvSpPr>
          <p:spPr>
            <a:xfrm>
              <a:off x="2804402" y="853501"/>
              <a:ext cx="1700269" cy="657827"/>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99568" tIns="99568" rIns="99568" bIns="53340" numCol="1" spcCol="1270" anchor="t" anchorCtr="0">
              <a:noAutofit/>
            </a:bodyPr>
            <a:lstStyle/>
            <a:p>
              <a:pPr marL="0" lvl="0" indent="0" algn="ctr" defTabSz="622300">
                <a:lnSpc>
                  <a:spcPct val="90000"/>
                </a:lnSpc>
                <a:spcBef>
                  <a:spcPct val="0"/>
                </a:spcBef>
                <a:spcAft>
                  <a:spcPct val="35000"/>
                </a:spcAft>
                <a:buNone/>
              </a:pPr>
              <a:r>
                <a:rPr lang="en-US" sz="1500" b="1" kern="1200" dirty="0">
                  <a:solidFill>
                    <a:schemeClr val="tx2">
                      <a:lumMod val="50000"/>
                    </a:schemeClr>
                  </a:solidFill>
                  <a:ea typeface="Noto Sans Adlam" panose="020B0502040504020204" pitchFamily="34" charset="0"/>
                  <a:cs typeface="Noto Sans Adlam" panose="020B0502040504020204" pitchFamily="34" charset="0"/>
                </a:rPr>
                <a:t>Planning next steps and responsibilities</a:t>
              </a:r>
              <a:endParaRPr lang="en-GB" sz="1500" kern="1200" dirty="0">
                <a:solidFill>
                  <a:schemeClr val="tx2">
                    <a:lumMod val="50000"/>
                  </a:schemeClr>
                </a:solidFill>
                <a:ea typeface="Noto Sans Adlam" panose="020B0502040504020204" pitchFamily="34" charset="0"/>
                <a:cs typeface="Noto Sans Adlam" panose="020B0502040504020204" pitchFamily="34" charset="0"/>
              </a:endParaRPr>
            </a:p>
          </p:txBody>
        </p:sp>
      </p:grpSp>
      <p:grpSp>
        <p:nvGrpSpPr>
          <p:cNvPr id="16" name="Group 15">
            <a:extLst>
              <a:ext uri="{FF2B5EF4-FFF2-40B4-BE49-F238E27FC236}">
                <a16:creationId xmlns:a16="http://schemas.microsoft.com/office/drawing/2014/main" id="{411C1588-C77E-CE4D-BEF3-D452DDC16DEB}"/>
              </a:ext>
            </a:extLst>
          </p:cNvPr>
          <p:cNvGrpSpPr/>
          <p:nvPr/>
        </p:nvGrpSpPr>
        <p:grpSpPr>
          <a:xfrm>
            <a:off x="6505997" y="2072698"/>
            <a:ext cx="2031167" cy="986741"/>
            <a:chOff x="5565750" y="674675"/>
            <a:chExt cx="1771763" cy="986741"/>
          </a:xfrm>
          <a:solidFill>
            <a:schemeClr val="bg1"/>
          </a:solidFill>
          <a:effectLst>
            <a:outerShdw blurRad="50800" dist="38100" dir="2700000" algn="tl" rotWithShape="0">
              <a:prstClr val="black">
                <a:alpha val="8000"/>
              </a:prstClr>
            </a:outerShdw>
          </a:effectLst>
        </p:grpSpPr>
        <p:sp>
          <p:nvSpPr>
            <p:cNvPr id="17" name="Rounded Rectangle 16">
              <a:extLst>
                <a:ext uri="{FF2B5EF4-FFF2-40B4-BE49-F238E27FC236}">
                  <a16:creationId xmlns:a16="http://schemas.microsoft.com/office/drawing/2014/main" id="{BF49FADD-CCB8-C34C-BF3C-BC1AFDA4B277}"/>
                </a:ext>
              </a:extLst>
            </p:cNvPr>
            <p:cNvSpPr/>
            <p:nvPr/>
          </p:nvSpPr>
          <p:spPr>
            <a:xfrm>
              <a:off x="5596278" y="674675"/>
              <a:ext cx="1741235" cy="986741"/>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Rounded Rectangle 4">
              <a:extLst>
                <a:ext uri="{FF2B5EF4-FFF2-40B4-BE49-F238E27FC236}">
                  <a16:creationId xmlns:a16="http://schemas.microsoft.com/office/drawing/2014/main" id="{A32D4292-EE1E-1448-9201-6C15E4CD4FD4}"/>
                </a:ext>
              </a:extLst>
            </p:cNvPr>
            <p:cNvSpPr txBox="1"/>
            <p:nvPr/>
          </p:nvSpPr>
          <p:spPr>
            <a:xfrm>
              <a:off x="5565750" y="907921"/>
              <a:ext cx="1741235" cy="657827"/>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99568" tIns="99568" rIns="99568" bIns="53340" numCol="1" spcCol="1270" anchor="t" anchorCtr="0">
              <a:noAutofit/>
            </a:bodyPr>
            <a:lstStyle/>
            <a:p>
              <a:pPr marL="0" lvl="0" indent="0" algn="ctr" defTabSz="622300">
                <a:lnSpc>
                  <a:spcPct val="90000"/>
                </a:lnSpc>
                <a:spcBef>
                  <a:spcPct val="0"/>
                </a:spcBef>
                <a:spcAft>
                  <a:spcPct val="35000"/>
                </a:spcAft>
                <a:buNone/>
              </a:pPr>
              <a:r>
                <a:rPr lang="en-US" sz="1500" b="1" kern="1200" dirty="0">
                  <a:solidFill>
                    <a:schemeClr val="tx2">
                      <a:lumMod val="50000"/>
                    </a:schemeClr>
                  </a:solidFill>
                  <a:ea typeface="Noto Sans Adlam" panose="020B0502040504020204" pitchFamily="34" charset="0"/>
                  <a:cs typeface="Noto Sans Adlam" panose="020B0502040504020204" pitchFamily="34" charset="0"/>
                </a:rPr>
                <a:t>Communicate the next steps</a:t>
              </a:r>
              <a:endParaRPr lang="en-GB" sz="1500" kern="1200" dirty="0">
                <a:solidFill>
                  <a:schemeClr val="tx2">
                    <a:lumMod val="50000"/>
                  </a:schemeClr>
                </a:solidFill>
                <a:ea typeface="Noto Sans Adlam" panose="020B0502040504020204" pitchFamily="34" charset="0"/>
                <a:cs typeface="Noto Sans Adlam" panose="020B0502040504020204" pitchFamily="34" charset="0"/>
              </a:endParaRPr>
            </a:p>
          </p:txBody>
        </p:sp>
      </p:grpSp>
      <p:grpSp>
        <p:nvGrpSpPr>
          <p:cNvPr id="19" name="Group 18">
            <a:extLst>
              <a:ext uri="{FF2B5EF4-FFF2-40B4-BE49-F238E27FC236}">
                <a16:creationId xmlns:a16="http://schemas.microsoft.com/office/drawing/2014/main" id="{86C3F41D-8BE0-4548-AC88-8B8C09406A9E}"/>
              </a:ext>
            </a:extLst>
          </p:cNvPr>
          <p:cNvGrpSpPr/>
          <p:nvPr/>
        </p:nvGrpSpPr>
        <p:grpSpPr>
          <a:xfrm>
            <a:off x="9186382" y="2095037"/>
            <a:ext cx="1996170" cy="986741"/>
            <a:chOff x="5596277" y="674675"/>
            <a:chExt cx="1741236" cy="986741"/>
          </a:xfrm>
          <a:solidFill>
            <a:schemeClr val="bg1"/>
          </a:solidFill>
          <a:effectLst>
            <a:outerShdw blurRad="50800" dist="38100" dir="2700000" algn="tl" rotWithShape="0">
              <a:prstClr val="black">
                <a:alpha val="8000"/>
              </a:prstClr>
            </a:outerShdw>
          </a:effectLst>
        </p:grpSpPr>
        <p:sp>
          <p:nvSpPr>
            <p:cNvPr id="20" name="Rounded Rectangle 19">
              <a:extLst>
                <a:ext uri="{FF2B5EF4-FFF2-40B4-BE49-F238E27FC236}">
                  <a16:creationId xmlns:a16="http://schemas.microsoft.com/office/drawing/2014/main" id="{15100AAD-0E0B-D04B-AB32-2C9B16895D92}"/>
                </a:ext>
              </a:extLst>
            </p:cNvPr>
            <p:cNvSpPr/>
            <p:nvPr/>
          </p:nvSpPr>
          <p:spPr>
            <a:xfrm>
              <a:off x="5596278" y="674675"/>
              <a:ext cx="1741235" cy="986741"/>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Rounded Rectangle 4">
              <a:extLst>
                <a:ext uri="{FF2B5EF4-FFF2-40B4-BE49-F238E27FC236}">
                  <a16:creationId xmlns:a16="http://schemas.microsoft.com/office/drawing/2014/main" id="{E0A1743B-B84F-444F-A260-7569384290A1}"/>
                </a:ext>
              </a:extLst>
            </p:cNvPr>
            <p:cNvSpPr txBox="1"/>
            <p:nvPr/>
          </p:nvSpPr>
          <p:spPr>
            <a:xfrm>
              <a:off x="5596277" y="953899"/>
              <a:ext cx="1741235" cy="657827"/>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99568" tIns="99568" rIns="99568" bIns="53340" numCol="1" spcCol="1270" anchor="t" anchorCtr="0">
              <a:noAutofit/>
            </a:bodyPr>
            <a:lstStyle/>
            <a:p>
              <a:pPr marL="0" lvl="0" indent="0" algn="ctr" defTabSz="622300">
                <a:lnSpc>
                  <a:spcPct val="90000"/>
                </a:lnSpc>
                <a:spcBef>
                  <a:spcPct val="0"/>
                </a:spcBef>
                <a:spcAft>
                  <a:spcPct val="35000"/>
                </a:spcAft>
                <a:buNone/>
              </a:pPr>
              <a:r>
                <a:rPr lang="en-US" sz="1500" b="1" kern="1200" dirty="0">
                  <a:solidFill>
                    <a:schemeClr val="tx2">
                      <a:lumMod val="50000"/>
                    </a:schemeClr>
                  </a:solidFill>
                  <a:ea typeface="Noto Sans Adlam" panose="020B0502040504020204" pitchFamily="34" charset="0"/>
                  <a:cs typeface="Noto Sans Adlam" panose="020B0502040504020204" pitchFamily="34" charset="0"/>
                </a:rPr>
                <a:t>Follow up</a:t>
              </a:r>
              <a:endParaRPr lang="en-GB" sz="1500" kern="1200" dirty="0">
                <a:solidFill>
                  <a:schemeClr val="tx2">
                    <a:lumMod val="50000"/>
                  </a:schemeClr>
                </a:solidFill>
                <a:ea typeface="Noto Sans Adlam" panose="020B0502040504020204" pitchFamily="34" charset="0"/>
                <a:cs typeface="Noto Sans Adlam" panose="020B0502040504020204" pitchFamily="34" charset="0"/>
              </a:endParaRPr>
            </a:p>
          </p:txBody>
        </p:sp>
      </p:grpSp>
      <p:sp>
        <p:nvSpPr>
          <p:cNvPr id="4" name="Text Placeholder 1">
            <a:extLst>
              <a:ext uri="{FF2B5EF4-FFF2-40B4-BE49-F238E27FC236}">
                <a16:creationId xmlns:a16="http://schemas.microsoft.com/office/drawing/2014/main" id="{26324AC6-EC67-B94F-9DFC-9300822EE2E3}"/>
              </a:ext>
            </a:extLst>
          </p:cNvPr>
          <p:cNvSpPr txBox="1">
            <a:spLocks/>
          </p:cNvSpPr>
          <p:nvPr/>
        </p:nvSpPr>
        <p:spPr>
          <a:xfrm>
            <a:off x="1914337" y="752719"/>
            <a:ext cx="7884878" cy="75602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3500" dirty="0" err="1">
                <a:solidFill>
                  <a:schemeClr val="tx2">
                    <a:lumMod val="50000"/>
                  </a:schemeClr>
                </a:solidFill>
                <a:latin typeface="+mn-lt"/>
                <a:ea typeface="Noto Sans Adlam" panose="020B0502040504020204" pitchFamily="34" charset="0"/>
                <a:cs typeface="Noto Sans Adlam" panose="020B0502040504020204" pitchFamily="34" charset="0"/>
              </a:rPr>
              <a:t>Wrap-up</a:t>
            </a:r>
            <a:endParaRPr lang="en-US" sz="350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8" name="Rectangle 7">
            <a:extLst>
              <a:ext uri="{FF2B5EF4-FFF2-40B4-BE49-F238E27FC236}">
                <a16:creationId xmlns:a16="http://schemas.microsoft.com/office/drawing/2014/main" id="{75052EE3-B7AD-4448-A21D-04A249826287}"/>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22" name="Oval 21">
            <a:extLst>
              <a:ext uri="{FF2B5EF4-FFF2-40B4-BE49-F238E27FC236}">
                <a16:creationId xmlns:a16="http://schemas.microsoft.com/office/drawing/2014/main" id="{499B33DF-7AEF-8A41-A5D9-5023A49D4FC4}"/>
              </a:ext>
            </a:extLst>
          </p:cNvPr>
          <p:cNvSpPr/>
          <p:nvPr/>
        </p:nvSpPr>
        <p:spPr>
          <a:xfrm>
            <a:off x="1041643" y="3620023"/>
            <a:ext cx="2179154" cy="217915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3" name="Oval 22">
            <a:extLst>
              <a:ext uri="{FF2B5EF4-FFF2-40B4-BE49-F238E27FC236}">
                <a16:creationId xmlns:a16="http://schemas.microsoft.com/office/drawing/2014/main" id="{CF1FD2EA-B579-F341-AC80-1B6AA94F8B24}"/>
              </a:ext>
            </a:extLst>
          </p:cNvPr>
          <p:cNvSpPr/>
          <p:nvPr/>
        </p:nvSpPr>
        <p:spPr>
          <a:xfrm>
            <a:off x="3677622" y="3557731"/>
            <a:ext cx="2179154" cy="217915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4" name="Oval 23">
            <a:extLst>
              <a:ext uri="{FF2B5EF4-FFF2-40B4-BE49-F238E27FC236}">
                <a16:creationId xmlns:a16="http://schemas.microsoft.com/office/drawing/2014/main" id="{9E5607C3-7E73-214A-88D5-087F2CB0F7D1}"/>
              </a:ext>
            </a:extLst>
          </p:cNvPr>
          <p:cNvSpPr/>
          <p:nvPr/>
        </p:nvSpPr>
        <p:spPr>
          <a:xfrm>
            <a:off x="6366326" y="3542704"/>
            <a:ext cx="2179154" cy="217915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5" name="Oval 24">
            <a:extLst>
              <a:ext uri="{FF2B5EF4-FFF2-40B4-BE49-F238E27FC236}">
                <a16:creationId xmlns:a16="http://schemas.microsoft.com/office/drawing/2014/main" id="{4E81C888-0186-2F40-81BB-18E27C6BBACB}"/>
              </a:ext>
            </a:extLst>
          </p:cNvPr>
          <p:cNvSpPr/>
          <p:nvPr/>
        </p:nvSpPr>
        <p:spPr>
          <a:xfrm>
            <a:off x="9022231" y="3476903"/>
            <a:ext cx="2179154" cy="217915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6" name="TextBox 25">
            <a:extLst>
              <a:ext uri="{FF2B5EF4-FFF2-40B4-BE49-F238E27FC236}">
                <a16:creationId xmlns:a16="http://schemas.microsoft.com/office/drawing/2014/main" id="{FFAC44C1-6C24-BF4B-BC09-E67808065942}"/>
              </a:ext>
            </a:extLst>
          </p:cNvPr>
          <p:cNvSpPr txBox="1"/>
          <p:nvPr/>
        </p:nvSpPr>
        <p:spPr>
          <a:xfrm>
            <a:off x="1169461" y="4140070"/>
            <a:ext cx="1927248" cy="1092607"/>
          </a:xfrm>
          <a:prstGeom prst="rect">
            <a:avLst/>
          </a:prstGeom>
          <a:noFill/>
        </p:spPr>
        <p:txBody>
          <a:bodyPr wrap="square" rtlCol="0">
            <a:spAutoFit/>
          </a:bodyPr>
          <a:lstStyle/>
          <a:p>
            <a:pPr algn="ctr"/>
            <a:r>
              <a:rPr lang="en-US" sz="1300" dirty="0">
                <a:solidFill>
                  <a:schemeClr val="bg1"/>
                </a:solidFill>
                <a:ea typeface="Noto Sans Adlam" panose="020B0502040504020204" pitchFamily="34" charset="0"/>
                <a:cs typeface="Noto Sans Adlam" panose="020B0502040504020204" pitchFamily="34" charset="0"/>
              </a:rPr>
              <a:t>Round up and prioritize all the ideas, input, insights, and other notable discoveries</a:t>
            </a:r>
          </a:p>
        </p:txBody>
      </p:sp>
      <p:sp>
        <p:nvSpPr>
          <p:cNvPr id="27" name="TextBox 26">
            <a:extLst>
              <a:ext uri="{FF2B5EF4-FFF2-40B4-BE49-F238E27FC236}">
                <a16:creationId xmlns:a16="http://schemas.microsoft.com/office/drawing/2014/main" id="{0D86CAB4-D07B-2940-9C2A-D3C0A2852578}"/>
              </a:ext>
            </a:extLst>
          </p:cNvPr>
          <p:cNvSpPr txBox="1"/>
          <p:nvPr/>
        </p:nvSpPr>
        <p:spPr>
          <a:xfrm>
            <a:off x="3794030" y="4024956"/>
            <a:ext cx="1996169" cy="1292662"/>
          </a:xfrm>
          <a:prstGeom prst="rect">
            <a:avLst/>
          </a:prstGeom>
          <a:noFill/>
        </p:spPr>
        <p:txBody>
          <a:bodyPr wrap="square" rtlCol="0">
            <a:spAutoFit/>
          </a:bodyPr>
          <a:lstStyle/>
          <a:p>
            <a:pPr algn="ctr"/>
            <a:r>
              <a:rPr lang="en-US" sz="1300" dirty="0">
                <a:solidFill>
                  <a:schemeClr val="bg1"/>
                </a:solidFill>
                <a:ea typeface="Noto Sans Adlam" panose="020B0502040504020204" pitchFamily="34" charset="0"/>
                <a:cs typeface="Noto Sans Adlam" panose="020B0502040504020204" pitchFamily="34" charset="0"/>
              </a:rPr>
              <a:t>Make a plan on what to do with the promising ideas and assign people responsibilities for carrying out that plan</a:t>
            </a:r>
          </a:p>
        </p:txBody>
      </p:sp>
      <p:sp>
        <p:nvSpPr>
          <p:cNvPr id="28" name="TextBox 27">
            <a:extLst>
              <a:ext uri="{FF2B5EF4-FFF2-40B4-BE49-F238E27FC236}">
                <a16:creationId xmlns:a16="http://schemas.microsoft.com/office/drawing/2014/main" id="{509E7D6C-89DA-6E4F-AFA1-06B477A85420}"/>
              </a:ext>
            </a:extLst>
          </p:cNvPr>
          <p:cNvSpPr txBox="1"/>
          <p:nvPr/>
        </p:nvSpPr>
        <p:spPr>
          <a:xfrm>
            <a:off x="6490600" y="3900950"/>
            <a:ext cx="1996169" cy="1492716"/>
          </a:xfrm>
          <a:prstGeom prst="rect">
            <a:avLst/>
          </a:prstGeom>
          <a:noFill/>
        </p:spPr>
        <p:txBody>
          <a:bodyPr wrap="square" rtlCol="0">
            <a:spAutoFit/>
          </a:bodyPr>
          <a:lstStyle/>
          <a:p>
            <a:pPr algn="ctr"/>
            <a:r>
              <a:rPr lang="en-US" sz="1300" dirty="0">
                <a:solidFill>
                  <a:schemeClr val="bg1"/>
                </a:solidFill>
                <a:ea typeface="Noto Sans Adlam" panose="020B0502040504020204" pitchFamily="34" charset="0"/>
                <a:cs typeface="Noto Sans Adlam" panose="020B0502040504020204" pitchFamily="34" charset="0"/>
              </a:rPr>
              <a:t>Aspire for transparency in communication and make sure all relevant participants and other relevant parties are aware of the plan</a:t>
            </a:r>
          </a:p>
        </p:txBody>
      </p:sp>
      <p:sp>
        <p:nvSpPr>
          <p:cNvPr id="29" name="TextBox 28">
            <a:extLst>
              <a:ext uri="{FF2B5EF4-FFF2-40B4-BE49-F238E27FC236}">
                <a16:creationId xmlns:a16="http://schemas.microsoft.com/office/drawing/2014/main" id="{14CC275B-8C45-1A40-A302-1C249029F34A}"/>
              </a:ext>
            </a:extLst>
          </p:cNvPr>
          <p:cNvSpPr txBox="1"/>
          <p:nvPr/>
        </p:nvSpPr>
        <p:spPr>
          <a:xfrm>
            <a:off x="9162149" y="4115811"/>
            <a:ext cx="1860390" cy="892552"/>
          </a:xfrm>
          <a:prstGeom prst="rect">
            <a:avLst/>
          </a:prstGeom>
          <a:noFill/>
        </p:spPr>
        <p:txBody>
          <a:bodyPr wrap="square" rtlCol="0">
            <a:spAutoFit/>
          </a:bodyPr>
          <a:lstStyle/>
          <a:p>
            <a:pPr algn="ctr"/>
            <a:r>
              <a:rPr lang="en-US" sz="1300" dirty="0">
                <a:solidFill>
                  <a:schemeClr val="bg1"/>
                </a:solidFill>
                <a:ea typeface="Noto Sans Adlam" panose="020B0502040504020204" pitchFamily="34" charset="0"/>
                <a:cs typeface="Noto Sans Adlam" panose="020B0502040504020204" pitchFamily="34" charset="0"/>
              </a:rPr>
              <a:t>Make sure that the plan is followed and actual progress is made with the ideas.</a:t>
            </a:r>
          </a:p>
        </p:txBody>
      </p:sp>
      <p:grpSp>
        <p:nvGrpSpPr>
          <p:cNvPr id="33" name="Group 32">
            <a:extLst>
              <a:ext uri="{FF2B5EF4-FFF2-40B4-BE49-F238E27FC236}">
                <a16:creationId xmlns:a16="http://schemas.microsoft.com/office/drawing/2014/main" id="{9070B0D7-9F49-AE4F-A858-589789D11161}"/>
              </a:ext>
            </a:extLst>
          </p:cNvPr>
          <p:cNvGrpSpPr/>
          <p:nvPr/>
        </p:nvGrpSpPr>
        <p:grpSpPr>
          <a:xfrm>
            <a:off x="3255852" y="4566480"/>
            <a:ext cx="426438" cy="218624"/>
            <a:chOff x="2493418" y="446022"/>
            <a:chExt cx="426438" cy="509214"/>
          </a:xfrm>
        </p:grpSpPr>
        <p:sp>
          <p:nvSpPr>
            <p:cNvPr id="34" name="Right Arrow 33">
              <a:extLst>
                <a:ext uri="{FF2B5EF4-FFF2-40B4-BE49-F238E27FC236}">
                  <a16:creationId xmlns:a16="http://schemas.microsoft.com/office/drawing/2014/main" id="{D089779E-7165-3343-914C-0A35F950BC73}"/>
                </a:ext>
              </a:extLst>
            </p:cNvPr>
            <p:cNvSpPr/>
            <p:nvPr/>
          </p:nvSpPr>
          <p:spPr>
            <a:xfrm rot="22254">
              <a:off x="2493418" y="446022"/>
              <a:ext cx="426438" cy="509214"/>
            </a:xfrm>
            <a:prstGeom prst="rightArrow">
              <a:avLst>
                <a:gd name="adj1" fmla="val 60000"/>
                <a:gd name="adj2" fmla="val 50000"/>
              </a:avLst>
            </a:prstGeom>
            <a:solidFill>
              <a:schemeClr val="bg1">
                <a:lumMod val="7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35" name="Right Arrow 4">
              <a:extLst>
                <a:ext uri="{FF2B5EF4-FFF2-40B4-BE49-F238E27FC236}">
                  <a16:creationId xmlns:a16="http://schemas.microsoft.com/office/drawing/2014/main" id="{53315745-19E5-2B42-BADD-A03DA72F0611}"/>
                </a:ext>
              </a:extLst>
            </p:cNvPr>
            <p:cNvSpPr txBox="1"/>
            <p:nvPr/>
          </p:nvSpPr>
          <p:spPr>
            <a:xfrm rot="22254">
              <a:off x="2493419" y="547451"/>
              <a:ext cx="298507" cy="3055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ea typeface="Noto Sans Adlam" panose="020B0502040504020204" pitchFamily="34" charset="0"/>
                <a:cs typeface="Noto Sans Adlam" panose="020B0502040504020204" pitchFamily="34" charset="0"/>
              </a:endParaRPr>
            </a:p>
          </p:txBody>
        </p:sp>
      </p:grpSp>
      <p:grpSp>
        <p:nvGrpSpPr>
          <p:cNvPr id="36" name="Group 35">
            <a:extLst>
              <a:ext uri="{FF2B5EF4-FFF2-40B4-BE49-F238E27FC236}">
                <a16:creationId xmlns:a16="http://schemas.microsoft.com/office/drawing/2014/main" id="{00A8C63E-125E-4341-BFB9-04100AFD6A45}"/>
              </a:ext>
            </a:extLst>
          </p:cNvPr>
          <p:cNvGrpSpPr/>
          <p:nvPr/>
        </p:nvGrpSpPr>
        <p:grpSpPr>
          <a:xfrm>
            <a:off x="5900640" y="4519505"/>
            <a:ext cx="426438" cy="218624"/>
            <a:chOff x="2493418" y="446022"/>
            <a:chExt cx="426438" cy="509214"/>
          </a:xfrm>
        </p:grpSpPr>
        <p:sp>
          <p:nvSpPr>
            <p:cNvPr id="37" name="Right Arrow 36">
              <a:extLst>
                <a:ext uri="{FF2B5EF4-FFF2-40B4-BE49-F238E27FC236}">
                  <a16:creationId xmlns:a16="http://schemas.microsoft.com/office/drawing/2014/main" id="{EB6BFAFF-C762-874C-A894-C0A76C1438B4}"/>
                </a:ext>
              </a:extLst>
            </p:cNvPr>
            <p:cNvSpPr/>
            <p:nvPr/>
          </p:nvSpPr>
          <p:spPr>
            <a:xfrm rot="22254">
              <a:off x="2493418" y="446022"/>
              <a:ext cx="426438" cy="509214"/>
            </a:xfrm>
            <a:prstGeom prst="rightArrow">
              <a:avLst>
                <a:gd name="adj1" fmla="val 60000"/>
                <a:gd name="adj2" fmla="val 50000"/>
              </a:avLst>
            </a:prstGeom>
            <a:solidFill>
              <a:schemeClr val="bg1">
                <a:lumMod val="7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38" name="Right Arrow 4">
              <a:extLst>
                <a:ext uri="{FF2B5EF4-FFF2-40B4-BE49-F238E27FC236}">
                  <a16:creationId xmlns:a16="http://schemas.microsoft.com/office/drawing/2014/main" id="{4ADE38DF-3191-1846-8A48-2A5BADBA1FE0}"/>
                </a:ext>
              </a:extLst>
            </p:cNvPr>
            <p:cNvSpPr txBox="1"/>
            <p:nvPr/>
          </p:nvSpPr>
          <p:spPr>
            <a:xfrm rot="22254">
              <a:off x="2493419" y="547451"/>
              <a:ext cx="298507" cy="3055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ea typeface="Noto Sans Adlam" panose="020B0502040504020204" pitchFamily="34" charset="0"/>
                <a:cs typeface="Noto Sans Adlam" panose="020B0502040504020204" pitchFamily="34" charset="0"/>
              </a:endParaRPr>
            </a:p>
          </p:txBody>
        </p:sp>
      </p:grpSp>
      <p:grpSp>
        <p:nvGrpSpPr>
          <p:cNvPr id="39" name="Group 38">
            <a:extLst>
              <a:ext uri="{FF2B5EF4-FFF2-40B4-BE49-F238E27FC236}">
                <a16:creationId xmlns:a16="http://schemas.microsoft.com/office/drawing/2014/main" id="{AA3B3F1F-CA66-404B-9ECF-044362BDF257}"/>
              </a:ext>
            </a:extLst>
          </p:cNvPr>
          <p:cNvGrpSpPr/>
          <p:nvPr/>
        </p:nvGrpSpPr>
        <p:grpSpPr>
          <a:xfrm>
            <a:off x="8594804" y="4464803"/>
            <a:ext cx="426438" cy="218624"/>
            <a:chOff x="2493418" y="446022"/>
            <a:chExt cx="426438" cy="509214"/>
          </a:xfrm>
        </p:grpSpPr>
        <p:sp>
          <p:nvSpPr>
            <p:cNvPr id="40" name="Right Arrow 39">
              <a:extLst>
                <a:ext uri="{FF2B5EF4-FFF2-40B4-BE49-F238E27FC236}">
                  <a16:creationId xmlns:a16="http://schemas.microsoft.com/office/drawing/2014/main" id="{732B6440-C4D7-E346-9F8B-23CBAFE80FF7}"/>
                </a:ext>
              </a:extLst>
            </p:cNvPr>
            <p:cNvSpPr/>
            <p:nvPr/>
          </p:nvSpPr>
          <p:spPr>
            <a:xfrm rot="22254">
              <a:off x="2493418" y="446022"/>
              <a:ext cx="426438" cy="509214"/>
            </a:xfrm>
            <a:prstGeom prst="rightArrow">
              <a:avLst>
                <a:gd name="adj1" fmla="val 60000"/>
                <a:gd name="adj2" fmla="val 50000"/>
              </a:avLst>
            </a:prstGeom>
            <a:solidFill>
              <a:schemeClr val="bg1">
                <a:lumMod val="7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41" name="Right Arrow 4">
              <a:extLst>
                <a:ext uri="{FF2B5EF4-FFF2-40B4-BE49-F238E27FC236}">
                  <a16:creationId xmlns:a16="http://schemas.microsoft.com/office/drawing/2014/main" id="{CB8EE3D4-7DF3-8D44-9D07-E1B3D37E5E5A}"/>
                </a:ext>
              </a:extLst>
            </p:cNvPr>
            <p:cNvSpPr txBox="1"/>
            <p:nvPr/>
          </p:nvSpPr>
          <p:spPr>
            <a:xfrm rot="22254">
              <a:off x="2493419" y="547451"/>
              <a:ext cx="298507" cy="3055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ea typeface="Noto Sans Adlam" panose="020B0502040504020204" pitchFamily="34" charset="0"/>
                <a:cs typeface="Noto Sans Adlam" panose="020B0502040504020204" pitchFamily="34" charset="0"/>
              </a:endParaRPr>
            </a:p>
          </p:txBody>
        </p:sp>
      </p:grpSp>
      <p:grpSp>
        <p:nvGrpSpPr>
          <p:cNvPr id="42" name="Group 41">
            <a:extLst>
              <a:ext uri="{FF2B5EF4-FFF2-40B4-BE49-F238E27FC236}">
                <a16:creationId xmlns:a16="http://schemas.microsoft.com/office/drawing/2014/main" id="{E79BD461-BD93-5240-AF70-221FE9DCAEE4}"/>
              </a:ext>
            </a:extLst>
          </p:cNvPr>
          <p:cNvGrpSpPr/>
          <p:nvPr/>
        </p:nvGrpSpPr>
        <p:grpSpPr>
          <a:xfrm>
            <a:off x="1034930" y="908720"/>
            <a:ext cx="715875" cy="459112"/>
            <a:chOff x="595085" y="767380"/>
            <a:chExt cx="1016503" cy="651913"/>
          </a:xfrm>
        </p:grpSpPr>
        <p:sp>
          <p:nvSpPr>
            <p:cNvPr id="43" name="Chevron 42">
              <a:extLst>
                <a:ext uri="{FF2B5EF4-FFF2-40B4-BE49-F238E27FC236}">
                  <a16:creationId xmlns:a16="http://schemas.microsoft.com/office/drawing/2014/main" id="{E5130CC7-9B41-2348-AF42-8D1F94EC0FF5}"/>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44" name="Chevron 43">
              <a:extLst>
                <a:ext uri="{FF2B5EF4-FFF2-40B4-BE49-F238E27FC236}">
                  <a16:creationId xmlns:a16="http://schemas.microsoft.com/office/drawing/2014/main" id="{71F6783D-AA53-7545-97BE-C6FB55A837C2}"/>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1358506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0AC95E9D-6AEF-AB43-80DF-80647D2CFCBF}"/>
              </a:ext>
            </a:extLst>
          </p:cNvPr>
          <p:cNvSpPr/>
          <p:nvPr/>
        </p:nvSpPr>
        <p:spPr>
          <a:xfrm>
            <a:off x="852018" y="2957304"/>
            <a:ext cx="2881826" cy="2493401"/>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7" name="Rounded Rectangle 6">
            <a:extLst>
              <a:ext uri="{FF2B5EF4-FFF2-40B4-BE49-F238E27FC236}">
                <a16:creationId xmlns:a16="http://schemas.microsoft.com/office/drawing/2014/main" id="{6D4BF4D6-240A-A44D-AC6A-E97D9BFE17FD}"/>
              </a:ext>
            </a:extLst>
          </p:cNvPr>
          <p:cNvSpPr/>
          <p:nvPr/>
        </p:nvSpPr>
        <p:spPr>
          <a:xfrm>
            <a:off x="4560960" y="2957304"/>
            <a:ext cx="2881826" cy="2493401"/>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8" name="Rounded Rectangle 7">
            <a:extLst>
              <a:ext uri="{FF2B5EF4-FFF2-40B4-BE49-F238E27FC236}">
                <a16:creationId xmlns:a16="http://schemas.microsoft.com/office/drawing/2014/main" id="{F6C0CBB8-1AC8-4D44-AE92-FCFB992871F3}"/>
              </a:ext>
            </a:extLst>
          </p:cNvPr>
          <p:cNvSpPr/>
          <p:nvPr/>
        </p:nvSpPr>
        <p:spPr>
          <a:xfrm>
            <a:off x="8269902" y="2957304"/>
            <a:ext cx="2881826" cy="2493401"/>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9" name="Text Placeholder 3">
            <a:extLst>
              <a:ext uri="{FF2B5EF4-FFF2-40B4-BE49-F238E27FC236}">
                <a16:creationId xmlns:a16="http://schemas.microsoft.com/office/drawing/2014/main" id="{BD17EA51-5D51-9A48-874E-035DD94125C2}"/>
              </a:ext>
            </a:extLst>
          </p:cNvPr>
          <p:cNvSpPr txBox="1">
            <a:spLocks/>
          </p:cNvSpPr>
          <p:nvPr/>
        </p:nvSpPr>
        <p:spPr>
          <a:xfrm>
            <a:off x="956717" y="3506490"/>
            <a:ext cx="2710154" cy="1940249"/>
          </a:xfrm>
          <a:prstGeom prst="rect">
            <a:avLst/>
          </a:prstGeom>
          <a:effectLst/>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tx2">
                    <a:lumMod val="50000"/>
                  </a:schemeClr>
                </a:solidFill>
                <a:ea typeface="Noto Sans Adlam" panose="020B0502040504020204" pitchFamily="34" charset="0"/>
                <a:cs typeface="Noto Sans Adlam" panose="020B0502040504020204" pitchFamily="34" charset="0"/>
              </a:rPr>
              <a:t>What worked</a:t>
            </a:r>
          </a:p>
          <a:p>
            <a:pPr marL="0" indent="0">
              <a:buNone/>
            </a:pPr>
            <a:r>
              <a:rPr lang="en-US" sz="1400" dirty="0">
                <a:solidFill>
                  <a:schemeClr val="tx2">
                    <a:lumMod val="50000"/>
                  </a:schemeClr>
                </a:solidFill>
                <a:ea typeface="Noto Sans Adlam" panose="020B0502040504020204" pitchFamily="34" charset="0"/>
                <a:cs typeface="Noto Sans Adlam" panose="020B0502040504020204" pitchFamily="34" charset="0"/>
              </a:rPr>
              <a:t>Go through the entire idea challenge process with your team. Have everybody write down the things they feel led to successes along the way</a:t>
            </a:r>
          </a:p>
          <a:p>
            <a:pPr marL="0" indent="0">
              <a:buNone/>
            </a:pPr>
            <a:endParaRPr lang="en-US" sz="1400" dirty="0">
              <a:solidFill>
                <a:schemeClr val="tx2">
                  <a:lumMod val="50000"/>
                </a:schemeClr>
              </a:solidFill>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4751492" y="3506490"/>
            <a:ext cx="2538483" cy="1646386"/>
          </a:xfrm>
          <a:prstGeom prst="rect">
            <a:avLst/>
          </a:prstGeom>
          <a:effectLst/>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tx2">
                    <a:lumMod val="50000"/>
                  </a:schemeClr>
                </a:solidFill>
                <a:ea typeface="Noto Sans Adlam" panose="020B0502040504020204" pitchFamily="34" charset="0"/>
                <a:cs typeface="Noto Sans Adlam" panose="020B0502040504020204" pitchFamily="34" charset="0"/>
              </a:rPr>
              <a:t>What didn’t work</a:t>
            </a:r>
          </a:p>
          <a:p>
            <a:pPr marL="0" indent="0">
              <a:buNone/>
            </a:pPr>
            <a:r>
              <a:rPr lang="en-US" sz="1400" dirty="0">
                <a:solidFill>
                  <a:schemeClr val="tx2">
                    <a:lumMod val="50000"/>
                  </a:schemeClr>
                </a:solidFill>
                <a:ea typeface="Noto Sans Adlam" panose="020B0502040504020204" pitchFamily="34" charset="0"/>
                <a:cs typeface="Noto Sans Adlam" panose="020B0502040504020204" pitchFamily="34" charset="0"/>
              </a:rPr>
              <a:t>Have everybody pool their thoughts on what ultimately led to the shortcomings in your challenge</a:t>
            </a:r>
          </a:p>
          <a:p>
            <a:pPr marL="0" indent="0">
              <a:buNone/>
            </a:pPr>
            <a:endParaRPr lang="en-US" sz="1400" dirty="0">
              <a:solidFill>
                <a:schemeClr val="tx2">
                  <a:lumMod val="50000"/>
                </a:schemeClr>
              </a:solidFill>
              <a:ea typeface="Noto Sans Adlam" panose="020B0502040504020204" pitchFamily="34" charset="0"/>
              <a:cs typeface="Noto Sans Adlam" panose="020B0502040504020204" pitchFamily="34" charset="0"/>
            </a:endParaRPr>
          </a:p>
        </p:txBody>
      </p:sp>
      <p:sp>
        <p:nvSpPr>
          <p:cNvPr id="11" name="Text Placeholder 3">
            <a:extLst>
              <a:ext uri="{FF2B5EF4-FFF2-40B4-BE49-F238E27FC236}">
                <a16:creationId xmlns:a16="http://schemas.microsoft.com/office/drawing/2014/main" id="{419A54AE-ABA8-9B45-AD3B-8E8C8B4B0D15}"/>
              </a:ext>
            </a:extLst>
          </p:cNvPr>
          <p:cNvSpPr txBox="1">
            <a:spLocks/>
          </p:cNvSpPr>
          <p:nvPr/>
        </p:nvSpPr>
        <p:spPr>
          <a:xfrm>
            <a:off x="8430262" y="3473554"/>
            <a:ext cx="2620232" cy="1520807"/>
          </a:xfrm>
          <a:prstGeom prst="rect">
            <a:avLst/>
          </a:prstGeom>
          <a:effectLst/>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tx2">
                    <a:lumMod val="50000"/>
                  </a:schemeClr>
                </a:solidFill>
                <a:ea typeface="Noto Sans Adlam" panose="020B0502040504020204" pitchFamily="34" charset="0"/>
                <a:cs typeface="Noto Sans Adlam" panose="020B0502040504020204" pitchFamily="34" charset="0"/>
              </a:rPr>
              <a:t>Practical takeaways</a:t>
            </a:r>
          </a:p>
          <a:p>
            <a:pPr marL="0" indent="0">
              <a:buNone/>
            </a:pPr>
            <a:r>
              <a:rPr lang="en-US" sz="1400" dirty="0">
                <a:solidFill>
                  <a:schemeClr val="tx2">
                    <a:lumMod val="50000"/>
                  </a:schemeClr>
                </a:solidFill>
                <a:ea typeface="Noto Sans Adlam" panose="020B0502040504020204" pitchFamily="34" charset="0"/>
                <a:cs typeface="Noto Sans Adlam" panose="020B0502040504020204" pitchFamily="34" charset="0"/>
              </a:rPr>
              <a:t>Use the gathered knowledge to make a process out of improving every idea challenge as you move forward</a:t>
            </a:r>
          </a:p>
          <a:p>
            <a:pPr marL="0" indent="0">
              <a:buNone/>
            </a:pPr>
            <a:endParaRPr lang="en-US" sz="1400" dirty="0">
              <a:solidFill>
                <a:schemeClr val="tx2">
                  <a:lumMod val="50000"/>
                </a:schemeClr>
              </a:solidFill>
              <a:ea typeface="Noto Sans Adlam" panose="020B0502040504020204" pitchFamily="34" charset="0"/>
              <a:cs typeface="Noto Sans Adlam" panose="020B0502040504020204" pitchFamily="34" charset="0"/>
            </a:endParaRPr>
          </a:p>
        </p:txBody>
      </p:sp>
      <p:sp>
        <p:nvSpPr>
          <p:cNvPr id="16" name="Freeform 15">
            <a:extLst>
              <a:ext uri="{FF2B5EF4-FFF2-40B4-BE49-F238E27FC236}">
                <a16:creationId xmlns:a16="http://schemas.microsoft.com/office/drawing/2014/main" id="{BD0F287B-6BC8-044C-A82C-AD5E77D26A83}"/>
              </a:ext>
            </a:extLst>
          </p:cNvPr>
          <p:cNvSpPr/>
          <p:nvPr/>
        </p:nvSpPr>
        <p:spPr>
          <a:xfrm>
            <a:off x="5629568" y="2663416"/>
            <a:ext cx="586616" cy="293307"/>
          </a:xfrm>
          <a:custGeom>
            <a:avLst/>
            <a:gdLst>
              <a:gd name="connsiteX0" fmla="*/ 114300 w 228600"/>
              <a:gd name="connsiteY0" fmla="*/ 64294 h 114300"/>
              <a:gd name="connsiteX1" fmla="*/ 154686 w 228600"/>
              <a:gd name="connsiteY1" fmla="*/ 72866 h 114300"/>
              <a:gd name="connsiteX2" fmla="*/ 171450 w 228600"/>
              <a:gd name="connsiteY2" fmla="*/ 98869 h 114300"/>
              <a:gd name="connsiteX3" fmla="*/ 171450 w 228600"/>
              <a:gd name="connsiteY3" fmla="*/ 114300 h 114300"/>
              <a:gd name="connsiteX4" fmla="*/ 57150 w 228600"/>
              <a:gd name="connsiteY4" fmla="*/ 114300 h 114300"/>
              <a:gd name="connsiteX5" fmla="*/ 57150 w 228600"/>
              <a:gd name="connsiteY5" fmla="*/ 98965 h 114300"/>
              <a:gd name="connsiteX6" fmla="*/ 73914 w 228600"/>
              <a:gd name="connsiteY6" fmla="*/ 72962 h 114300"/>
              <a:gd name="connsiteX7" fmla="*/ 114300 w 228600"/>
              <a:gd name="connsiteY7" fmla="*/ 64294 h 114300"/>
              <a:gd name="connsiteX8" fmla="*/ 38100 w 228600"/>
              <a:gd name="connsiteY8" fmla="*/ 66675 h 114300"/>
              <a:gd name="connsiteX9" fmla="*/ 57150 w 228600"/>
              <a:gd name="connsiteY9" fmla="*/ 47625 h 114300"/>
              <a:gd name="connsiteX10" fmla="*/ 38100 w 228600"/>
              <a:gd name="connsiteY10" fmla="*/ 28575 h 114300"/>
              <a:gd name="connsiteX11" fmla="*/ 19050 w 228600"/>
              <a:gd name="connsiteY11" fmla="*/ 47625 h 114300"/>
              <a:gd name="connsiteX12" fmla="*/ 38100 w 228600"/>
              <a:gd name="connsiteY12" fmla="*/ 66675 h 114300"/>
              <a:gd name="connsiteX13" fmla="*/ 48863 w 228600"/>
              <a:gd name="connsiteY13" fmla="*/ 77153 h 114300"/>
              <a:gd name="connsiteX14" fmla="*/ 38100 w 228600"/>
              <a:gd name="connsiteY14" fmla="*/ 76200 h 114300"/>
              <a:gd name="connsiteX15" fmla="*/ 11621 w 228600"/>
              <a:gd name="connsiteY15" fmla="*/ 81725 h 114300"/>
              <a:gd name="connsiteX16" fmla="*/ 0 w 228600"/>
              <a:gd name="connsiteY16" fmla="*/ 99346 h 114300"/>
              <a:gd name="connsiteX17" fmla="*/ 0 w 228600"/>
              <a:gd name="connsiteY17" fmla="*/ 114300 h 114300"/>
              <a:gd name="connsiteX18" fmla="*/ 42863 w 228600"/>
              <a:gd name="connsiteY18" fmla="*/ 114300 h 114300"/>
              <a:gd name="connsiteX19" fmla="*/ 42863 w 228600"/>
              <a:gd name="connsiteY19" fmla="*/ 98965 h 114300"/>
              <a:gd name="connsiteX20" fmla="*/ 48863 w 228600"/>
              <a:gd name="connsiteY20" fmla="*/ 77153 h 114300"/>
              <a:gd name="connsiteX21" fmla="*/ 190500 w 228600"/>
              <a:gd name="connsiteY21" fmla="*/ 66675 h 114300"/>
              <a:gd name="connsiteX22" fmla="*/ 209550 w 228600"/>
              <a:gd name="connsiteY22" fmla="*/ 47625 h 114300"/>
              <a:gd name="connsiteX23" fmla="*/ 190500 w 228600"/>
              <a:gd name="connsiteY23" fmla="*/ 28575 h 114300"/>
              <a:gd name="connsiteX24" fmla="*/ 171450 w 228600"/>
              <a:gd name="connsiteY24" fmla="*/ 47625 h 114300"/>
              <a:gd name="connsiteX25" fmla="*/ 190500 w 228600"/>
              <a:gd name="connsiteY25" fmla="*/ 66675 h 114300"/>
              <a:gd name="connsiteX26" fmla="*/ 228600 w 228600"/>
              <a:gd name="connsiteY26" fmla="*/ 99346 h 114300"/>
              <a:gd name="connsiteX27" fmla="*/ 216980 w 228600"/>
              <a:gd name="connsiteY27" fmla="*/ 81725 h 114300"/>
              <a:gd name="connsiteX28" fmla="*/ 190500 w 228600"/>
              <a:gd name="connsiteY28" fmla="*/ 76200 h 114300"/>
              <a:gd name="connsiteX29" fmla="*/ 179737 w 228600"/>
              <a:gd name="connsiteY29" fmla="*/ 77153 h 114300"/>
              <a:gd name="connsiteX30" fmla="*/ 185738 w 228600"/>
              <a:gd name="connsiteY30" fmla="*/ 98965 h 114300"/>
              <a:gd name="connsiteX31" fmla="*/ 185738 w 228600"/>
              <a:gd name="connsiteY31" fmla="*/ 114300 h 114300"/>
              <a:gd name="connsiteX32" fmla="*/ 228600 w 228600"/>
              <a:gd name="connsiteY32" fmla="*/ 114300 h 114300"/>
              <a:gd name="connsiteX33" fmla="*/ 228600 w 228600"/>
              <a:gd name="connsiteY33" fmla="*/ 99346 h 114300"/>
              <a:gd name="connsiteX34" fmla="*/ 114300 w 228600"/>
              <a:gd name="connsiteY34" fmla="*/ 0 h 114300"/>
              <a:gd name="connsiteX35" fmla="*/ 142875 w 228600"/>
              <a:gd name="connsiteY35" fmla="*/ 28575 h 114300"/>
              <a:gd name="connsiteX36" fmla="*/ 114300 w 228600"/>
              <a:gd name="connsiteY36" fmla="*/ 57150 h 114300"/>
              <a:gd name="connsiteX37" fmla="*/ 85725 w 228600"/>
              <a:gd name="connsiteY37" fmla="*/ 28575 h 114300"/>
              <a:gd name="connsiteX38" fmla="*/ 114300 w 228600"/>
              <a:gd name="connsiteY38" fmla="*/ 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8600" h="114300">
                <a:moveTo>
                  <a:pt x="114300" y="64294"/>
                </a:moveTo>
                <a:cubicBezTo>
                  <a:pt x="129826" y="64294"/>
                  <a:pt x="143542" y="68009"/>
                  <a:pt x="154686" y="72866"/>
                </a:cubicBezTo>
                <a:cubicBezTo>
                  <a:pt x="164973" y="77438"/>
                  <a:pt x="171450" y="87725"/>
                  <a:pt x="171450" y="98869"/>
                </a:cubicBezTo>
                <a:lnTo>
                  <a:pt x="171450" y="114300"/>
                </a:lnTo>
                <a:lnTo>
                  <a:pt x="57150" y="114300"/>
                </a:lnTo>
                <a:lnTo>
                  <a:pt x="57150" y="98965"/>
                </a:lnTo>
                <a:cubicBezTo>
                  <a:pt x="57150" y="87725"/>
                  <a:pt x="63627" y="77438"/>
                  <a:pt x="73914" y="72962"/>
                </a:cubicBezTo>
                <a:cubicBezTo>
                  <a:pt x="85058" y="68009"/>
                  <a:pt x="98774" y="64294"/>
                  <a:pt x="114300" y="64294"/>
                </a:cubicBezTo>
                <a:close/>
                <a:moveTo>
                  <a:pt x="38100" y="66675"/>
                </a:moveTo>
                <a:cubicBezTo>
                  <a:pt x="48578" y="66675"/>
                  <a:pt x="57150" y="58103"/>
                  <a:pt x="57150" y="47625"/>
                </a:cubicBezTo>
                <a:cubicBezTo>
                  <a:pt x="57150" y="37147"/>
                  <a:pt x="48578" y="28575"/>
                  <a:pt x="38100" y="28575"/>
                </a:cubicBezTo>
                <a:cubicBezTo>
                  <a:pt x="27623" y="28575"/>
                  <a:pt x="19050" y="37147"/>
                  <a:pt x="19050" y="47625"/>
                </a:cubicBezTo>
                <a:cubicBezTo>
                  <a:pt x="19050" y="58103"/>
                  <a:pt x="27623" y="66675"/>
                  <a:pt x="38100" y="66675"/>
                </a:cubicBezTo>
                <a:close/>
                <a:moveTo>
                  <a:pt x="48863" y="77153"/>
                </a:moveTo>
                <a:cubicBezTo>
                  <a:pt x="45339" y="76581"/>
                  <a:pt x="41815" y="76200"/>
                  <a:pt x="38100" y="76200"/>
                </a:cubicBezTo>
                <a:cubicBezTo>
                  <a:pt x="28670" y="76200"/>
                  <a:pt x="19717" y="78200"/>
                  <a:pt x="11621" y="81725"/>
                </a:cubicBezTo>
                <a:cubicBezTo>
                  <a:pt x="4572" y="84773"/>
                  <a:pt x="0" y="91631"/>
                  <a:pt x="0" y="99346"/>
                </a:cubicBezTo>
                <a:lnTo>
                  <a:pt x="0" y="114300"/>
                </a:lnTo>
                <a:lnTo>
                  <a:pt x="42863" y="114300"/>
                </a:lnTo>
                <a:lnTo>
                  <a:pt x="42863" y="98965"/>
                </a:lnTo>
                <a:cubicBezTo>
                  <a:pt x="42863" y="91059"/>
                  <a:pt x="45053" y="83630"/>
                  <a:pt x="48863" y="77153"/>
                </a:cubicBezTo>
                <a:close/>
                <a:moveTo>
                  <a:pt x="190500" y="66675"/>
                </a:moveTo>
                <a:cubicBezTo>
                  <a:pt x="200978" y="66675"/>
                  <a:pt x="209550" y="58103"/>
                  <a:pt x="209550" y="47625"/>
                </a:cubicBezTo>
                <a:cubicBezTo>
                  <a:pt x="209550" y="37147"/>
                  <a:pt x="200978" y="28575"/>
                  <a:pt x="190500" y="28575"/>
                </a:cubicBezTo>
                <a:cubicBezTo>
                  <a:pt x="180023" y="28575"/>
                  <a:pt x="171450" y="37147"/>
                  <a:pt x="171450" y="47625"/>
                </a:cubicBezTo>
                <a:cubicBezTo>
                  <a:pt x="171450" y="58103"/>
                  <a:pt x="180023" y="66675"/>
                  <a:pt x="190500" y="66675"/>
                </a:cubicBezTo>
                <a:close/>
                <a:moveTo>
                  <a:pt x="228600" y="99346"/>
                </a:moveTo>
                <a:cubicBezTo>
                  <a:pt x="228600" y="91631"/>
                  <a:pt x="224028" y="84773"/>
                  <a:pt x="216980" y="81725"/>
                </a:cubicBezTo>
                <a:cubicBezTo>
                  <a:pt x="208883" y="78200"/>
                  <a:pt x="199930" y="76200"/>
                  <a:pt x="190500" y="76200"/>
                </a:cubicBezTo>
                <a:cubicBezTo>
                  <a:pt x="186785" y="76200"/>
                  <a:pt x="183261" y="76581"/>
                  <a:pt x="179737" y="77153"/>
                </a:cubicBezTo>
                <a:cubicBezTo>
                  <a:pt x="183547" y="83630"/>
                  <a:pt x="185738" y="91059"/>
                  <a:pt x="185738" y="98965"/>
                </a:cubicBezTo>
                <a:lnTo>
                  <a:pt x="185738" y="114300"/>
                </a:lnTo>
                <a:lnTo>
                  <a:pt x="228600" y="114300"/>
                </a:lnTo>
                <a:lnTo>
                  <a:pt x="228600" y="99346"/>
                </a:lnTo>
                <a:close/>
                <a:moveTo>
                  <a:pt x="114300" y="0"/>
                </a:moveTo>
                <a:cubicBezTo>
                  <a:pt x="130112" y="0"/>
                  <a:pt x="142875" y="12764"/>
                  <a:pt x="142875" y="28575"/>
                </a:cubicBezTo>
                <a:cubicBezTo>
                  <a:pt x="142875" y="44387"/>
                  <a:pt x="130112" y="57150"/>
                  <a:pt x="114300" y="57150"/>
                </a:cubicBezTo>
                <a:cubicBezTo>
                  <a:pt x="98489" y="57150"/>
                  <a:pt x="85725" y="44387"/>
                  <a:pt x="85725" y="28575"/>
                </a:cubicBezTo>
                <a:cubicBezTo>
                  <a:pt x="85725" y="12764"/>
                  <a:pt x="98489" y="0"/>
                  <a:pt x="114300" y="0"/>
                </a:cubicBezTo>
                <a:close/>
              </a:path>
            </a:pathLst>
          </a:custGeom>
          <a:solidFill>
            <a:srgbClr val="FCFCFC"/>
          </a:solidFill>
          <a:ln w="9525" cap="flat">
            <a:noFill/>
            <a:prstDash val="solid"/>
            <a:miter/>
          </a:ln>
          <a:effectLst/>
        </p:spPr>
        <p:txBody>
          <a:bodyPr rtlCol="0" anchor="ctr"/>
          <a:lstStyle/>
          <a:p>
            <a:endParaRPr lang="en-FI">
              <a:ea typeface="Noto Sans Adlam" panose="020B0502040504020204" pitchFamily="34" charset="0"/>
              <a:cs typeface="Noto Sans Adlam" panose="020B0502040504020204" pitchFamily="34" charset="0"/>
            </a:endParaRPr>
          </a:p>
        </p:txBody>
      </p:sp>
      <p:sp>
        <p:nvSpPr>
          <p:cNvPr id="18" name="Freeform 17">
            <a:extLst>
              <a:ext uri="{FF2B5EF4-FFF2-40B4-BE49-F238E27FC236}">
                <a16:creationId xmlns:a16="http://schemas.microsoft.com/office/drawing/2014/main" id="{D5A0182A-1900-BE4F-A687-4441344F27BA}"/>
              </a:ext>
            </a:extLst>
          </p:cNvPr>
          <p:cNvSpPr/>
          <p:nvPr/>
        </p:nvSpPr>
        <p:spPr>
          <a:xfrm>
            <a:off x="9425740" y="2597293"/>
            <a:ext cx="629277" cy="409030"/>
          </a:xfrm>
          <a:custGeom>
            <a:avLst/>
            <a:gdLst>
              <a:gd name="connsiteX0" fmla="*/ 47625 w 190500"/>
              <a:gd name="connsiteY0" fmla="*/ 28575 h 123825"/>
              <a:gd name="connsiteX1" fmla="*/ 0 w 190500"/>
              <a:gd name="connsiteY1" fmla="*/ 28575 h 123825"/>
              <a:gd name="connsiteX2" fmla="*/ 0 w 190500"/>
              <a:gd name="connsiteY2" fmla="*/ 9525 h 123825"/>
              <a:gd name="connsiteX3" fmla="*/ 47625 w 190500"/>
              <a:gd name="connsiteY3" fmla="*/ 9525 h 123825"/>
              <a:gd name="connsiteX4" fmla="*/ 47625 w 190500"/>
              <a:gd name="connsiteY4" fmla="*/ 28575 h 123825"/>
              <a:gd name="connsiteX5" fmla="*/ 47625 w 190500"/>
              <a:gd name="connsiteY5" fmla="*/ 57150 h 123825"/>
              <a:gd name="connsiteX6" fmla="*/ 0 w 190500"/>
              <a:gd name="connsiteY6" fmla="*/ 57150 h 123825"/>
              <a:gd name="connsiteX7" fmla="*/ 0 w 190500"/>
              <a:gd name="connsiteY7" fmla="*/ 76200 h 123825"/>
              <a:gd name="connsiteX8" fmla="*/ 47625 w 190500"/>
              <a:gd name="connsiteY8" fmla="*/ 76200 h 123825"/>
              <a:gd name="connsiteX9" fmla="*/ 47625 w 190500"/>
              <a:gd name="connsiteY9" fmla="*/ 57150 h 123825"/>
              <a:gd name="connsiteX10" fmla="*/ 177070 w 190500"/>
              <a:gd name="connsiteY10" fmla="*/ 123825 h 123825"/>
              <a:gd name="connsiteX11" fmla="*/ 140589 w 190500"/>
              <a:gd name="connsiteY11" fmla="*/ 87344 h 123825"/>
              <a:gd name="connsiteX12" fmla="*/ 114300 w 190500"/>
              <a:gd name="connsiteY12" fmla="*/ 95250 h 123825"/>
              <a:gd name="connsiteX13" fmla="*/ 66675 w 190500"/>
              <a:gd name="connsiteY13" fmla="*/ 47625 h 123825"/>
              <a:gd name="connsiteX14" fmla="*/ 114300 w 190500"/>
              <a:gd name="connsiteY14" fmla="*/ 0 h 123825"/>
              <a:gd name="connsiteX15" fmla="*/ 161925 w 190500"/>
              <a:gd name="connsiteY15" fmla="*/ 47625 h 123825"/>
              <a:gd name="connsiteX16" fmla="*/ 154019 w 190500"/>
              <a:gd name="connsiteY16" fmla="*/ 73819 h 123825"/>
              <a:gd name="connsiteX17" fmla="*/ 190500 w 190500"/>
              <a:gd name="connsiteY17" fmla="*/ 110395 h 123825"/>
              <a:gd name="connsiteX18" fmla="*/ 177070 w 190500"/>
              <a:gd name="connsiteY18" fmla="*/ 123825 h 123825"/>
              <a:gd name="connsiteX19" fmla="*/ 142875 w 190500"/>
              <a:gd name="connsiteY19" fmla="*/ 47625 h 123825"/>
              <a:gd name="connsiteX20" fmla="*/ 114300 w 190500"/>
              <a:gd name="connsiteY20" fmla="*/ 19050 h 123825"/>
              <a:gd name="connsiteX21" fmla="*/ 85725 w 190500"/>
              <a:gd name="connsiteY21" fmla="*/ 47625 h 123825"/>
              <a:gd name="connsiteX22" fmla="*/ 114300 w 190500"/>
              <a:gd name="connsiteY22" fmla="*/ 76200 h 123825"/>
              <a:gd name="connsiteX23" fmla="*/ 142875 w 190500"/>
              <a:gd name="connsiteY23" fmla="*/ 47625 h 123825"/>
              <a:gd name="connsiteX24" fmla="*/ 0 w 190500"/>
              <a:gd name="connsiteY24" fmla="*/ 123825 h 123825"/>
              <a:gd name="connsiteX25" fmla="*/ 95250 w 190500"/>
              <a:gd name="connsiteY25" fmla="*/ 123825 h 123825"/>
              <a:gd name="connsiteX26" fmla="*/ 95250 w 190500"/>
              <a:gd name="connsiteY26" fmla="*/ 104775 h 123825"/>
              <a:gd name="connsiteX27" fmla="*/ 0 w 190500"/>
              <a:gd name="connsiteY27" fmla="*/ 104775 h 123825"/>
              <a:gd name="connsiteX28" fmla="*/ 0 w 190500"/>
              <a:gd name="connsiteY28" fmla="*/ 123825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0500" h="123825">
                <a:moveTo>
                  <a:pt x="47625" y="28575"/>
                </a:moveTo>
                <a:lnTo>
                  <a:pt x="0" y="28575"/>
                </a:lnTo>
                <a:lnTo>
                  <a:pt x="0" y="9525"/>
                </a:lnTo>
                <a:lnTo>
                  <a:pt x="47625" y="9525"/>
                </a:lnTo>
                <a:lnTo>
                  <a:pt x="47625" y="28575"/>
                </a:lnTo>
                <a:close/>
                <a:moveTo>
                  <a:pt x="47625" y="57150"/>
                </a:moveTo>
                <a:lnTo>
                  <a:pt x="0" y="57150"/>
                </a:lnTo>
                <a:lnTo>
                  <a:pt x="0" y="76200"/>
                </a:lnTo>
                <a:lnTo>
                  <a:pt x="47625" y="76200"/>
                </a:lnTo>
                <a:lnTo>
                  <a:pt x="47625" y="57150"/>
                </a:lnTo>
                <a:close/>
                <a:moveTo>
                  <a:pt x="177070" y="123825"/>
                </a:moveTo>
                <a:lnTo>
                  <a:pt x="140589" y="87344"/>
                </a:lnTo>
                <a:cubicBezTo>
                  <a:pt x="132969" y="92297"/>
                  <a:pt x="124016" y="95250"/>
                  <a:pt x="114300" y="95250"/>
                </a:cubicBezTo>
                <a:cubicBezTo>
                  <a:pt x="88011" y="95250"/>
                  <a:pt x="66675" y="73914"/>
                  <a:pt x="66675" y="47625"/>
                </a:cubicBezTo>
                <a:cubicBezTo>
                  <a:pt x="66675" y="21336"/>
                  <a:pt x="88011" y="0"/>
                  <a:pt x="114300" y="0"/>
                </a:cubicBezTo>
                <a:cubicBezTo>
                  <a:pt x="140589" y="0"/>
                  <a:pt x="161925" y="21336"/>
                  <a:pt x="161925" y="47625"/>
                </a:cubicBezTo>
                <a:cubicBezTo>
                  <a:pt x="161925" y="57341"/>
                  <a:pt x="158972" y="66294"/>
                  <a:pt x="154019" y="73819"/>
                </a:cubicBezTo>
                <a:lnTo>
                  <a:pt x="190500" y="110395"/>
                </a:lnTo>
                <a:lnTo>
                  <a:pt x="177070" y="123825"/>
                </a:lnTo>
                <a:close/>
                <a:moveTo>
                  <a:pt x="142875" y="47625"/>
                </a:moveTo>
                <a:cubicBezTo>
                  <a:pt x="142875" y="31909"/>
                  <a:pt x="130016" y="19050"/>
                  <a:pt x="114300" y="19050"/>
                </a:cubicBezTo>
                <a:cubicBezTo>
                  <a:pt x="98584" y="19050"/>
                  <a:pt x="85725" y="31909"/>
                  <a:pt x="85725" y="47625"/>
                </a:cubicBezTo>
                <a:cubicBezTo>
                  <a:pt x="85725" y="63341"/>
                  <a:pt x="98584" y="76200"/>
                  <a:pt x="114300" y="76200"/>
                </a:cubicBezTo>
                <a:cubicBezTo>
                  <a:pt x="130016" y="76200"/>
                  <a:pt x="142875" y="63341"/>
                  <a:pt x="142875" y="47625"/>
                </a:cubicBezTo>
                <a:close/>
                <a:moveTo>
                  <a:pt x="0" y="123825"/>
                </a:moveTo>
                <a:lnTo>
                  <a:pt x="95250" y="123825"/>
                </a:lnTo>
                <a:lnTo>
                  <a:pt x="95250" y="104775"/>
                </a:lnTo>
                <a:lnTo>
                  <a:pt x="0" y="104775"/>
                </a:lnTo>
                <a:lnTo>
                  <a:pt x="0" y="123825"/>
                </a:lnTo>
                <a:close/>
              </a:path>
            </a:pathLst>
          </a:custGeom>
          <a:solidFill>
            <a:schemeClr val="bg1"/>
          </a:solidFill>
          <a:ln w="9525" cap="flat">
            <a:noFill/>
            <a:prstDash val="solid"/>
            <a:miter/>
          </a:ln>
        </p:spPr>
        <p:txBody>
          <a:bodyPr rtlCol="0" anchor="ctr"/>
          <a:lstStyle/>
          <a:p>
            <a:endParaRPr lang="en-FI">
              <a:ea typeface="Noto Sans Adlam" panose="020B0502040504020204" pitchFamily="34" charset="0"/>
              <a:cs typeface="Noto Sans Adlam" panose="020B0502040504020204" pitchFamily="34" charset="0"/>
            </a:endParaRP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955538" y="751165"/>
            <a:ext cx="788487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3500" dirty="0" err="1">
                <a:solidFill>
                  <a:schemeClr val="tx2">
                    <a:lumMod val="50000"/>
                  </a:schemeClr>
                </a:solidFill>
                <a:latin typeface="+mn-lt"/>
                <a:ea typeface="Noto Sans Adlam" panose="020B0502040504020204" pitchFamily="34" charset="0"/>
                <a:cs typeface="Noto Sans Adlam" panose="020B0502040504020204" pitchFamily="34" charset="0"/>
              </a:rPr>
              <a:t>Reflection</a:t>
            </a:r>
            <a:endParaRPr lang="fi-FI" sz="350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grpSp>
        <p:nvGrpSpPr>
          <p:cNvPr id="28" name="Ryhmä 22">
            <a:extLst>
              <a:ext uri="{FF2B5EF4-FFF2-40B4-BE49-F238E27FC236}">
                <a16:creationId xmlns:a16="http://schemas.microsoft.com/office/drawing/2014/main" id="{79957150-74D7-3A4A-87D5-F65BB9490A70}"/>
              </a:ext>
            </a:extLst>
          </p:cNvPr>
          <p:cNvGrpSpPr/>
          <p:nvPr/>
        </p:nvGrpSpPr>
        <p:grpSpPr>
          <a:xfrm flipH="1">
            <a:off x="9030478" y="1998471"/>
            <a:ext cx="1249366" cy="1249366"/>
            <a:chOff x="-190464" y="2449946"/>
            <a:chExt cx="1958109" cy="1958109"/>
          </a:xfrm>
          <a:solidFill>
            <a:schemeClr val="accent4"/>
          </a:solidFill>
        </p:grpSpPr>
        <p:sp>
          <p:nvSpPr>
            <p:cNvPr id="29" name="Vuokaaviosymboli: Liitin 26">
              <a:extLst>
                <a:ext uri="{FF2B5EF4-FFF2-40B4-BE49-F238E27FC236}">
                  <a16:creationId xmlns:a16="http://schemas.microsoft.com/office/drawing/2014/main" id="{94E26669-B44A-C54A-9093-9343233DC161}"/>
                </a:ext>
              </a:extLst>
            </p:cNvPr>
            <p:cNvSpPr/>
            <p:nvPr/>
          </p:nvSpPr>
          <p:spPr>
            <a:xfrm>
              <a:off x="-190464" y="2449946"/>
              <a:ext cx="1958109" cy="1958109"/>
            </a:xfrm>
            <a:prstGeom prst="flowChartConnector">
              <a:avLst/>
            </a:prstGeom>
            <a:grp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ea typeface="Noto Sans Adlam" panose="020B0502040504020204" pitchFamily="34" charset="0"/>
                <a:cs typeface="Noto Sans Adlam" panose="020B0502040504020204" pitchFamily="34" charset="0"/>
              </a:endParaRPr>
            </a:p>
          </p:txBody>
        </p:sp>
        <p:pic>
          <p:nvPicPr>
            <p:cNvPr id="30" name="Kuva 27">
              <a:extLst>
                <a:ext uri="{FF2B5EF4-FFF2-40B4-BE49-F238E27FC236}">
                  <a16:creationId xmlns:a16="http://schemas.microsoft.com/office/drawing/2014/main" id="{0B086D82-E6A1-6342-A827-55A20AAA38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789" y="2743200"/>
              <a:ext cx="1371600" cy="1371600"/>
            </a:xfrm>
            <a:prstGeom prst="rect">
              <a:avLst/>
            </a:prstGeom>
            <a:grpFill/>
          </p:spPr>
        </p:pic>
      </p:grpSp>
      <p:grpSp>
        <p:nvGrpSpPr>
          <p:cNvPr id="38" name="Group 37">
            <a:extLst>
              <a:ext uri="{FF2B5EF4-FFF2-40B4-BE49-F238E27FC236}">
                <a16:creationId xmlns:a16="http://schemas.microsoft.com/office/drawing/2014/main" id="{6A9C7BF2-26B7-CC44-9BD8-0CB0944C1786}"/>
              </a:ext>
            </a:extLst>
          </p:cNvPr>
          <p:cNvGrpSpPr/>
          <p:nvPr/>
        </p:nvGrpSpPr>
        <p:grpSpPr>
          <a:xfrm>
            <a:off x="5230797" y="2040961"/>
            <a:ext cx="1292976" cy="1244910"/>
            <a:chOff x="9266632" y="2380619"/>
            <a:chExt cx="854132" cy="851062"/>
          </a:xfrm>
          <a:solidFill>
            <a:schemeClr val="accent4"/>
          </a:solidFill>
          <a:effectLst>
            <a:outerShdw blurRad="50800" dist="38100" dir="2700000" algn="tl" rotWithShape="0">
              <a:prstClr val="black">
                <a:alpha val="20000"/>
              </a:prstClr>
            </a:outerShdw>
          </a:effectLst>
        </p:grpSpPr>
        <p:sp>
          <p:nvSpPr>
            <p:cNvPr id="39" name="Oval 38">
              <a:extLst>
                <a:ext uri="{FF2B5EF4-FFF2-40B4-BE49-F238E27FC236}">
                  <a16:creationId xmlns:a16="http://schemas.microsoft.com/office/drawing/2014/main" id="{0791FBC8-2CAB-704F-8E47-A227547D3A06}"/>
                </a:ext>
              </a:extLst>
            </p:cNvPr>
            <p:cNvSpPr/>
            <p:nvPr/>
          </p:nvSpPr>
          <p:spPr>
            <a:xfrm>
              <a:off x="9266632" y="2380619"/>
              <a:ext cx="854132" cy="851062"/>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40" name="Freeform 39">
              <a:extLst>
                <a:ext uri="{FF2B5EF4-FFF2-40B4-BE49-F238E27FC236}">
                  <a16:creationId xmlns:a16="http://schemas.microsoft.com/office/drawing/2014/main" id="{71CEF103-6036-0F4B-9420-BEA75239E4F2}"/>
                </a:ext>
              </a:extLst>
            </p:cNvPr>
            <p:cNvSpPr/>
            <p:nvPr/>
          </p:nvSpPr>
          <p:spPr>
            <a:xfrm>
              <a:off x="9425740" y="2597293"/>
              <a:ext cx="591052" cy="412270"/>
            </a:xfrm>
            <a:custGeom>
              <a:avLst/>
              <a:gdLst>
                <a:gd name="connsiteX0" fmla="*/ 47625 w 190500"/>
                <a:gd name="connsiteY0" fmla="*/ 28575 h 123825"/>
                <a:gd name="connsiteX1" fmla="*/ 0 w 190500"/>
                <a:gd name="connsiteY1" fmla="*/ 28575 h 123825"/>
                <a:gd name="connsiteX2" fmla="*/ 0 w 190500"/>
                <a:gd name="connsiteY2" fmla="*/ 9525 h 123825"/>
                <a:gd name="connsiteX3" fmla="*/ 47625 w 190500"/>
                <a:gd name="connsiteY3" fmla="*/ 9525 h 123825"/>
                <a:gd name="connsiteX4" fmla="*/ 47625 w 190500"/>
                <a:gd name="connsiteY4" fmla="*/ 28575 h 123825"/>
                <a:gd name="connsiteX5" fmla="*/ 47625 w 190500"/>
                <a:gd name="connsiteY5" fmla="*/ 57150 h 123825"/>
                <a:gd name="connsiteX6" fmla="*/ 0 w 190500"/>
                <a:gd name="connsiteY6" fmla="*/ 57150 h 123825"/>
                <a:gd name="connsiteX7" fmla="*/ 0 w 190500"/>
                <a:gd name="connsiteY7" fmla="*/ 76200 h 123825"/>
                <a:gd name="connsiteX8" fmla="*/ 47625 w 190500"/>
                <a:gd name="connsiteY8" fmla="*/ 76200 h 123825"/>
                <a:gd name="connsiteX9" fmla="*/ 47625 w 190500"/>
                <a:gd name="connsiteY9" fmla="*/ 57150 h 123825"/>
                <a:gd name="connsiteX10" fmla="*/ 177070 w 190500"/>
                <a:gd name="connsiteY10" fmla="*/ 123825 h 123825"/>
                <a:gd name="connsiteX11" fmla="*/ 140589 w 190500"/>
                <a:gd name="connsiteY11" fmla="*/ 87344 h 123825"/>
                <a:gd name="connsiteX12" fmla="*/ 114300 w 190500"/>
                <a:gd name="connsiteY12" fmla="*/ 95250 h 123825"/>
                <a:gd name="connsiteX13" fmla="*/ 66675 w 190500"/>
                <a:gd name="connsiteY13" fmla="*/ 47625 h 123825"/>
                <a:gd name="connsiteX14" fmla="*/ 114300 w 190500"/>
                <a:gd name="connsiteY14" fmla="*/ 0 h 123825"/>
                <a:gd name="connsiteX15" fmla="*/ 161925 w 190500"/>
                <a:gd name="connsiteY15" fmla="*/ 47625 h 123825"/>
                <a:gd name="connsiteX16" fmla="*/ 154019 w 190500"/>
                <a:gd name="connsiteY16" fmla="*/ 73819 h 123825"/>
                <a:gd name="connsiteX17" fmla="*/ 190500 w 190500"/>
                <a:gd name="connsiteY17" fmla="*/ 110395 h 123825"/>
                <a:gd name="connsiteX18" fmla="*/ 177070 w 190500"/>
                <a:gd name="connsiteY18" fmla="*/ 123825 h 123825"/>
                <a:gd name="connsiteX19" fmla="*/ 142875 w 190500"/>
                <a:gd name="connsiteY19" fmla="*/ 47625 h 123825"/>
                <a:gd name="connsiteX20" fmla="*/ 114300 w 190500"/>
                <a:gd name="connsiteY20" fmla="*/ 19050 h 123825"/>
                <a:gd name="connsiteX21" fmla="*/ 85725 w 190500"/>
                <a:gd name="connsiteY21" fmla="*/ 47625 h 123825"/>
                <a:gd name="connsiteX22" fmla="*/ 114300 w 190500"/>
                <a:gd name="connsiteY22" fmla="*/ 76200 h 123825"/>
                <a:gd name="connsiteX23" fmla="*/ 142875 w 190500"/>
                <a:gd name="connsiteY23" fmla="*/ 47625 h 123825"/>
                <a:gd name="connsiteX24" fmla="*/ 0 w 190500"/>
                <a:gd name="connsiteY24" fmla="*/ 123825 h 123825"/>
                <a:gd name="connsiteX25" fmla="*/ 95250 w 190500"/>
                <a:gd name="connsiteY25" fmla="*/ 123825 h 123825"/>
                <a:gd name="connsiteX26" fmla="*/ 95250 w 190500"/>
                <a:gd name="connsiteY26" fmla="*/ 104775 h 123825"/>
                <a:gd name="connsiteX27" fmla="*/ 0 w 190500"/>
                <a:gd name="connsiteY27" fmla="*/ 104775 h 123825"/>
                <a:gd name="connsiteX28" fmla="*/ 0 w 190500"/>
                <a:gd name="connsiteY28" fmla="*/ 123825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0500" h="123825">
                  <a:moveTo>
                    <a:pt x="47625" y="28575"/>
                  </a:moveTo>
                  <a:lnTo>
                    <a:pt x="0" y="28575"/>
                  </a:lnTo>
                  <a:lnTo>
                    <a:pt x="0" y="9525"/>
                  </a:lnTo>
                  <a:lnTo>
                    <a:pt x="47625" y="9525"/>
                  </a:lnTo>
                  <a:lnTo>
                    <a:pt x="47625" y="28575"/>
                  </a:lnTo>
                  <a:close/>
                  <a:moveTo>
                    <a:pt x="47625" y="57150"/>
                  </a:moveTo>
                  <a:lnTo>
                    <a:pt x="0" y="57150"/>
                  </a:lnTo>
                  <a:lnTo>
                    <a:pt x="0" y="76200"/>
                  </a:lnTo>
                  <a:lnTo>
                    <a:pt x="47625" y="76200"/>
                  </a:lnTo>
                  <a:lnTo>
                    <a:pt x="47625" y="57150"/>
                  </a:lnTo>
                  <a:close/>
                  <a:moveTo>
                    <a:pt x="177070" y="123825"/>
                  </a:moveTo>
                  <a:lnTo>
                    <a:pt x="140589" y="87344"/>
                  </a:lnTo>
                  <a:cubicBezTo>
                    <a:pt x="132969" y="92297"/>
                    <a:pt x="124016" y="95250"/>
                    <a:pt x="114300" y="95250"/>
                  </a:cubicBezTo>
                  <a:cubicBezTo>
                    <a:pt x="88011" y="95250"/>
                    <a:pt x="66675" y="73914"/>
                    <a:pt x="66675" y="47625"/>
                  </a:cubicBezTo>
                  <a:cubicBezTo>
                    <a:pt x="66675" y="21336"/>
                    <a:pt x="88011" y="0"/>
                    <a:pt x="114300" y="0"/>
                  </a:cubicBezTo>
                  <a:cubicBezTo>
                    <a:pt x="140589" y="0"/>
                    <a:pt x="161925" y="21336"/>
                    <a:pt x="161925" y="47625"/>
                  </a:cubicBezTo>
                  <a:cubicBezTo>
                    <a:pt x="161925" y="57341"/>
                    <a:pt x="158972" y="66294"/>
                    <a:pt x="154019" y="73819"/>
                  </a:cubicBezTo>
                  <a:lnTo>
                    <a:pt x="190500" y="110395"/>
                  </a:lnTo>
                  <a:lnTo>
                    <a:pt x="177070" y="123825"/>
                  </a:lnTo>
                  <a:close/>
                  <a:moveTo>
                    <a:pt x="142875" y="47625"/>
                  </a:moveTo>
                  <a:cubicBezTo>
                    <a:pt x="142875" y="31909"/>
                    <a:pt x="130016" y="19050"/>
                    <a:pt x="114300" y="19050"/>
                  </a:cubicBezTo>
                  <a:cubicBezTo>
                    <a:pt x="98584" y="19050"/>
                    <a:pt x="85725" y="31909"/>
                    <a:pt x="85725" y="47625"/>
                  </a:cubicBezTo>
                  <a:cubicBezTo>
                    <a:pt x="85725" y="63341"/>
                    <a:pt x="98584" y="76200"/>
                    <a:pt x="114300" y="76200"/>
                  </a:cubicBezTo>
                  <a:cubicBezTo>
                    <a:pt x="130016" y="76200"/>
                    <a:pt x="142875" y="63341"/>
                    <a:pt x="142875" y="47625"/>
                  </a:cubicBezTo>
                  <a:close/>
                  <a:moveTo>
                    <a:pt x="0" y="123825"/>
                  </a:moveTo>
                  <a:lnTo>
                    <a:pt x="95250" y="123825"/>
                  </a:lnTo>
                  <a:lnTo>
                    <a:pt x="95250" y="104775"/>
                  </a:lnTo>
                  <a:lnTo>
                    <a:pt x="0" y="104775"/>
                  </a:lnTo>
                  <a:lnTo>
                    <a:pt x="0" y="123825"/>
                  </a:lnTo>
                  <a:close/>
                </a:path>
              </a:pathLst>
            </a:custGeom>
            <a:solidFill>
              <a:schemeClr val="bg1"/>
            </a:solidFill>
            <a:ln w="9525" cap="flat">
              <a:noFill/>
              <a:prstDash val="solid"/>
              <a:miter/>
            </a:ln>
          </p:spPr>
          <p:txBody>
            <a:bodyPr rtlCol="0" anchor="ctr"/>
            <a:lstStyle/>
            <a:p>
              <a:endParaRPr lang="en-FI" dirty="0">
                <a:ea typeface="Noto Sans Adlam" panose="020B0502040504020204" pitchFamily="34" charset="0"/>
                <a:cs typeface="Noto Sans Adlam" panose="020B0502040504020204" pitchFamily="34" charset="0"/>
              </a:endParaRPr>
            </a:p>
          </p:txBody>
        </p:sp>
      </p:grpSp>
      <p:grpSp>
        <p:nvGrpSpPr>
          <p:cNvPr id="41" name="Ryhmä 18">
            <a:extLst>
              <a:ext uri="{FF2B5EF4-FFF2-40B4-BE49-F238E27FC236}">
                <a16:creationId xmlns:a16="http://schemas.microsoft.com/office/drawing/2014/main" id="{B0294032-672F-4C43-9858-2C7E75940310}"/>
              </a:ext>
            </a:extLst>
          </p:cNvPr>
          <p:cNvGrpSpPr/>
          <p:nvPr/>
        </p:nvGrpSpPr>
        <p:grpSpPr>
          <a:xfrm>
            <a:off x="1448648" y="2102144"/>
            <a:ext cx="1249366" cy="1249366"/>
            <a:chOff x="-231099" y="2449946"/>
            <a:chExt cx="1958109" cy="1958109"/>
          </a:xfrm>
          <a:solidFill>
            <a:schemeClr val="accent4"/>
          </a:solidFill>
        </p:grpSpPr>
        <p:sp>
          <p:nvSpPr>
            <p:cNvPr id="42" name="Vuokaaviosymboli: Liitin 34">
              <a:extLst>
                <a:ext uri="{FF2B5EF4-FFF2-40B4-BE49-F238E27FC236}">
                  <a16:creationId xmlns:a16="http://schemas.microsoft.com/office/drawing/2014/main" id="{7B7B0EDD-2038-AC4F-ADA7-4EF00F016216}"/>
                </a:ext>
              </a:extLst>
            </p:cNvPr>
            <p:cNvSpPr/>
            <p:nvPr/>
          </p:nvSpPr>
          <p:spPr>
            <a:xfrm>
              <a:off x="-231099" y="2449946"/>
              <a:ext cx="1958109" cy="1958109"/>
            </a:xfrm>
            <a:prstGeom prst="flowChartConnector">
              <a:avLst/>
            </a:prstGeom>
            <a:grp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ea typeface="Noto Sans Adlam" panose="020B0502040504020204" pitchFamily="34" charset="0"/>
                <a:cs typeface="Noto Sans Adlam" panose="020B0502040504020204" pitchFamily="34" charset="0"/>
              </a:endParaRPr>
            </a:p>
          </p:txBody>
        </p:sp>
        <p:pic>
          <p:nvPicPr>
            <p:cNvPr id="43" name="Kuva 35">
              <a:extLst>
                <a:ext uri="{FF2B5EF4-FFF2-40B4-BE49-F238E27FC236}">
                  <a16:creationId xmlns:a16="http://schemas.microsoft.com/office/drawing/2014/main" id="{2AA61252-3E8B-554D-B647-D17F64A36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55" y="2760458"/>
              <a:ext cx="1371600" cy="1371600"/>
            </a:xfrm>
            <a:prstGeom prst="rect">
              <a:avLst/>
            </a:prstGeom>
            <a:grpFill/>
          </p:spPr>
        </p:pic>
      </p:grpSp>
      <p:grpSp>
        <p:nvGrpSpPr>
          <p:cNvPr id="25" name="Group 24">
            <a:extLst>
              <a:ext uri="{FF2B5EF4-FFF2-40B4-BE49-F238E27FC236}">
                <a16:creationId xmlns:a16="http://schemas.microsoft.com/office/drawing/2014/main" id="{43BF2D1E-F2F1-D044-BCEB-E55996151FDE}"/>
              </a:ext>
            </a:extLst>
          </p:cNvPr>
          <p:cNvGrpSpPr/>
          <p:nvPr/>
        </p:nvGrpSpPr>
        <p:grpSpPr>
          <a:xfrm>
            <a:off x="1034930" y="908720"/>
            <a:ext cx="715875" cy="459112"/>
            <a:chOff x="595085" y="767380"/>
            <a:chExt cx="1016503" cy="651913"/>
          </a:xfrm>
        </p:grpSpPr>
        <p:sp>
          <p:nvSpPr>
            <p:cNvPr id="26" name="Chevron 25">
              <a:extLst>
                <a:ext uri="{FF2B5EF4-FFF2-40B4-BE49-F238E27FC236}">
                  <a16:creationId xmlns:a16="http://schemas.microsoft.com/office/drawing/2014/main" id="{D0C459D1-BB10-1444-8DCE-39DC1C0D6DA9}"/>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27" name="Chevron 26">
              <a:extLst>
                <a:ext uri="{FF2B5EF4-FFF2-40B4-BE49-F238E27FC236}">
                  <a16:creationId xmlns:a16="http://schemas.microsoft.com/office/drawing/2014/main" id="{3498B7D1-708D-2344-8567-43DD4C114875}"/>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7001949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A plant with leaves&#10;&#10;Description automatically generated with low confidence">
            <a:extLst>
              <a:ext uri="{FF2B5EF4-FFF2-40B4-BE49-F238E27FC236}">
                <a16:creationId xmlns:a16="http://schemas.microsoft.com/office/drawing/2014/main" id="{14C9AA7D-5632-8442-967F-8C958A1207AC}"/>
              </a:ext>
            </a:extLst>
          </p:cNvPr>
          <p:cNvPicPr>
            <a:picLocks noChangeAspect="1"/>
          </p:cNvPicPr>
          <p:nvPr/>
        </p:nvPicPr>
        <p:blipFill rotWithShape="1">
          <a:blip r:embed="rId2"/>
          <a:srcRect b="14667"/>
          <a:stretch/>
        </p:blipFill>
        <p:spPr>
          <a:xfrm>
            <a:off x="0" y="-27384"/>
            <a:ext cx="12192000" cy="6934194"/>
          </a:xfrm>
          <a:prstGeom prst="rect">
            <a:avLst/>
          </a:prstGeom>
        </p:spPr>
      </p:pic>
      <p:sp>
        <p:nvSpPr>
          <p:cNvPr id="16" name="Oval 15">
            <a:extLst>
              <a:ext uri="{FF2B5EF4-FFF2-40B4-BE49-F238E27FC236}">
                <a16:creationId xmlns:a16="http://schemas.microsoft.com/office/drawing/2014/main" id="{4B404ACE-9EE7-F547-A88B-26C6FB905F9B}"/>
              </a:ext>
            </a:extLst>
          </p:cNvPr>
          <p:cNvSpPr/>
          <p:nvPr/>
        </p:nvSpPr>
        <p:spPr>
          <a:xfrm>
            <a:off x="3359696" y="620688"/>
            <a:ext cx="5852155" cy="5852155"/>
          </a:xfrm>
          <a:prstGeom prst="ellipse">
            <a:avLst/>
          </a:prstGeom>
          <a:solidFill>
            <a:schemeClr val="bg1">
              <a:alpha val="6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19" name="Text Placeholder 1">
            <a:extLst>
              <a:ext uri="{FF2B5EF4-FFF2-40B4-BE49-F238E27FC236}">
                <a16:creationId xmlns:a16="http://schemas.microsoft.com/office/drawing/2014/main" id="{ED757FCC-3B96-1249-8990-7B82F960920C}"/>
              </a:ext>
            </a:extLst>
          </p:cNvPr>
          <p:cNvSpPr txBox="1">
            <a:spLocks/>
          </p:cNvSpPr>
          <p:nvPr/>
        </p:nvSpPr>
        <p:spPr>
          <a:xfrm>
            <a:off x="3359696" y="2599368"/>
            <a:ext cx="5852156" cy="1861799"/>
          </a:xfrm>
          <a:prstGeom prst="rect">
            <a:avLst/>
          </a:prstGeom>
        </p:spPr>
        <p:txBody>
          <a:bodyPr vert="horz" lIns="91440" tIns="45720" rIns="91440" bIns="45720" rtlCol="0" anchor="ctr"/>
          <a:lstStyle>
            <a:defPPr>
              <a:defRPr lang="en-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tx2">
                    <a:lumMod val="75000"/>
                  </a:schemeClr>
                </a:solidFill>
                <a:ea typeface="Noto Sans Adlam" panose="020B0502040504020204" pitchFamily="34" charset="0"/>
                <a:cs typeface="Noto Sans Adlam" panose="020B0502040504020204" pitchFamily="34" charset="0"/>
              </a:rPr>
              <a:t>Idea challenges </a:t>
            </a:r>
          </a:p>
          <a:p>
            <a:pPr algn="ctr"/>
            <a:r>
              <a:rPr lang="en-US" sz="4000" b="1" dirty="0">
                <a:solidFill>
                  <a:schemeClr val="tx2">
                    <a:lumMod val="75000"/>
                  </a:schemeClr>
                </a:solidFill>
                <a:ea typeface="Noto Sans Adlam" panose="020B0502040504020204" pitchFamily="34" charset="0"/>
                <a:cs typeface="Noto Sans Adlam" panose="020B0502040504020204" pitchFamily="34" charset="0"/>
              </a:rPr>
              <a:t>in practice</a:t>
            </a:r>
          </a:p>
        </p:txBody>
      </p:sp>
    </p:spTree>
    <p:extLst>
      <p:ext uri="{BB962C8B-B14F-4D97-AF65-F5344CB8AC3E}">
        <p14:creationId xmlns:p14="http://schemas.microsoft.com/office/powerpoint/2010/main" val="3803043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D4BF4D6-240A-A44D-AC6A-E97D9BFE17FD}"/>
              </a:ext>
            </a:extLst>
          </p:cNvPr>
          <p:cNvSpPr/>
          <p:nvPr/>
        </p:nvSpPr>
        <p:spPr>
          <a:xfrm>
            <a:off x="590785" y="1971879"/>
            <a:ext cx="5354475" cy="3401337"/>
          </a:xfrm>
          <a:prstGeom prst="roundRect">
            <a:avLst>
              <a:gd name="adj" fmla="val 2381"/>
            </a:avLst>
          </a:prstGeom>
          <a:solidFill>
            <a:schemeClr val="bg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983432" y="2852937"/>
            <a:ext cx="4134898" cy="27363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Strategy work doesn’t have to be a job assigned exclusively to higher management. Employees should be considered as insightful resources into where the company is and where it could head. </a:t>
            </a:r>
          </a:p>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Even if not all ideas prove to be useful, you can always uncover hidden gems. Even more, using an idea challenge to gather insights on strategy is also a good way to engage employees and spot new opportunities. </a:t>
            </a: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74221" y="663358"/>
            <a:ext cx="788487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0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Idea challenges examples</a:t>
            </a:r>
            <a:endParaRPr lang="fi-FI" sz="30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3" name="Rounded Rectangle 22">
            <a:extLst>
              <a:ext uri="{FF2B5EF4-FFF2-40B4-BE49-F238E27FC236}">
                <a16:creationId xmlns:a16="http://schemas.microsoft.com/office/drawing/2014/main" id="{02E84A7D-CCA6-8E4D-B61C-BD0AC4AFD47D}"/>
              </a:ext>
            </a:extLst>
          </p:cNvPr>
          <p:cNvSpPr/>
          <p:nvPr/>
        </p:nvSpPr>
        <p:spPr>
          <a:xfrm>
            <a:off x="6481285" y="1971879"/>
            <a:ext cx="5354475" cy="3401337"/>
          </a:xfrm>
          <a:prstGeom prst="roundRect">
            <a:avLst>
              <a:gd name="adj" fmla="val 2381"/>
            </a:avLst>
          </a:prstGeom>
          <a:solidFill>
            <a:schemeClr val="bg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5" name="Text Placeholder 3">
            <a:extLst>
              <a:ext uri="{FF2B5EF4-FFF2-40B4-BE49-F238E27FC236}">
                <a16:creationId xmlns:a16="http://schemas.microsoft.com/office/drawing/2014/main" id="{FEE682F5-2E11-6547-BC7C-766DD6BE40FC}"/>
              </a:ext>
            </a:extLst>
          </p:cNvPr>
          <p:cNvSpPr txBox="1">
            <a:spLocks/>
          </p:cNvSpPr>
          <p:nvPr/>
        </p:nvSpPr>
        <p:spPr>
          <a:xfrm>
            <a:off x="6827899" y="2852937"/>
            <a:ext cx="4134898" cy="19442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solidFill>
                  <a:schemeClr val="bg2">
                    <a:lumMod val="25000"/>
                  </a:schemeClr>
                </a:solidFill>
              </a:rPr>
              <a:t>Create an idea challenge to ask employees for ways their work can support the new strategy or how they would change the business. </a:t>
            </a:r>
          </a:p>
          <a:p>
            <a:pPr marL="0" indent="0">
              <a:buNone/>
            </a:pPr>
            <a:r>
              <a:rPr lang="en-GB" sz="1400" dirty="0">
                <a:solidFill>
                  <a:schemeClr val="bg2">
                    <a:lumMod val="25000"/>
                  </a:schemeClr>
                </a:solidFill>
              </a:rPr>
              <a:t>This will empower employees to be part of the implementation process and will also communicate the goals of the new strategy. Their contribution might even result in new ideas that can reinforce the strategy.</a:t>
            </a:r>
          </a:p>
        </p:txBody>
      </p:sp>
      <p:sp>
        <p:nvSpPr>
          <p:cNvPr id="2" name="Pentagon 1">
            <a:extLst>
              <a:ext uri="{FF2B5EF4-FFF2-40B4-BE49-F238E27FC236}">
                <a16:creationId xmlns:a16="http://schemas.microsoft.com/office/drawing/2014/main" id="{E3A7F720-0BF0-EC45-8F5F-54748C705E79}"/>
              </a:ext>
            </a:extLst>
          </p:cNvPr>
          <p:cNvSpPr/>
          <p:nvPr/>
        </p:nvSpPr>
        <p:spPr>
          <a:xfrm>
            <a:off x="590784" y="1956593"/>
            <a:ext cx="2643287" cy="6747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1600" dirty="0">
                <a:ea typeface="Noto Sans Adlam" panose="020B0502040504020204" pitchFamily="34" charset="0"/>
                <a:cs typeface="Noto Sans Adlam" panose="020B0502040504020204" pitchFamily="34" charset="0"/>
              </a:rPr>
              <a:t>Strategy formulation</a:t>
            </a:r>
          </a:p>
        </p:txBody>
      </p:sp>
      <p:sp>
        <p:nvSpPr>
          <p:cNvPr id="13" name="Pentagon 12">
            <a:extLst>
              <a:ext uri="{FF2B5EF4-FFF2-40B4-BE49-F238E27FC236}">
                <a16:creationId xmlns:a16="http://schemas.microsoft.com/office/drawing/2014/main" id="{004ADE47-4A9B-294E-BC12-5017600DCC09}"/>
              </a:ext>
            </a:extLst>
          </p:cNvPr>
          <p:cNvSpPr/>
          <p:nvPr/>
        </p:nvSpPr>
        <p:spPr>
          <a:xfrm>
            <a:off x="6481285" y="1971878"/>
            <a:ext cx="2643287" cy="6747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1600" dirty="0">
                <a:ea typeface="Noto Sans Adlam" panose="020B0502040504020204" pitchFamily="34" charset="0"/>
                <a:cs typeface="Noto Sans Adlam" panose="020B0502040504020204" pitchFamily="34" charset="0"/>
              </a:rPr>
              <a:t>Strategy implementation</a:t>
            </a:r>
          </a:p>
        </p:txBody>
      </p:sp>
      <p:grpSp>
        <p:nvGrpSpPr>
          <p:cNvPr id="14" name="Group 13">
            <a:extLst>
              <a:ext uri="{FF2B5EF4-FFF2-40B4-BE49-F238E27FC236}">
                <a16:creationId xmlns:a16="http://schemas.microsoft.com/office/drawing/2014/main" id="{719115FA-261A-B84C-8BD7-672E0EE43DE9}"/>
              </a:ext>
            </a:extLst>
          </p:cNvPr>
          <p:cNvGrpSpPr/>
          <p:nvPr/>
        </p:nvGrpSpPr>
        <p:grpSpPr>
          <a:xfrm>
            <a:off x="1034930" y="836712"/>
            <a:ext cx="715875" cy="459112"/>
            <a:chOff x="595085" y="767380"/>
            <a:chExt cx="1016503" cy="651913"/>
          </a:xfrm>
        </p:grpSpPr>
        <p:sp>
          <p:nvSpPr>
            <p:cNvPr id="15" name="Chevron 14">
              <a:extLst>
                <a:ext uri="{FF2B5EF4-FFF2-40B4-BE49-F238E27FC236}">
                  <a16:creationId xmlns:a16="http://schemas.microsoft.com/office/drawing/2014/main" id="{21B11276-6B0B-7E4A-A836-F013ED2FF054}"/>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6" name="Chevron 15">
              <a:extLst>
                <a:ext uri="{FF2B5EF4-FFF2-40B4-BE49-F238E27FC236}">
                  <a16:creationId xmlns:a16="http://schemas.microsoft.com/office/drawing/2014/main" id="{55C09C1A-8965-6044-97DF-9C2CC5008DFA}"/>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20815238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D4BF4D6-240A-A44D-AC6A-E97D9BFE17FD}"/>
              </a:ext>
            </a:extLst>
          </p:cNvPr>
          <p:cNvSpPr/>
          <p:nvPr/>
        </p:nvSpPr>
        <p:spPr>
          <a:xfrm>
            <a:off x="590785" y="1971879"/>
            <a:ext cx="5354475" cy="3761378"/>
          </a:xfrm>
          <a:prstGeom prst="roundRect">
            <a:avLst>
              <a:gd name="adj" fmla="val 2381"/>
            </a:avLst>
          </a:prstGeom>
          <a:solidFill>
            <a:schemeClr val="bg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983432" y="2852937"/>
            <a:ext cx="4134898" cy="27363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One easy way to bring about change and improvements is through an idea challenge targeted at processes. Ask your employees how they would improve the current processes related to their work and you will get useful and practical ways of improving something that impacts everyone as well as the bottom line. </a:t>
            </a:r>
          </a:p>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There are few perfect processes, if any. Turning this into a systematic approach will bring  change in customer service, HR, operation, finance, administration or other areas where work is standardised. </a:t>
            </a: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74221" y="663358"/>
            <a:ext cx="788487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000" dirty="0">
                <a:solidFill>
                  <a:schemeClr val="tx2">
                    <a:lumMod val="50000"/>
                  </a:schemeClr>
                </a:solidFill>
                <a:latin typeface="+mn-lt"/>
                <a:ea typeface="Noto Sans Adlam" panose="020B0502040504020204" pitchFamily="34" charset="0"/>
                <a:cs typeface="Noto Sans Adlam" panose="020B0502040504020204" pitchFamily="34" charset="0"/>
              </a:rPr>
              <a:t>Idea challenges examples</a:t>
            </a:r>
            <a:endParaRPr lang="fi-FI" sz="300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23" name="Rounded Rectangle 22">
            <a:extLst>
              <a:ext uri="{FF2B5EF4-FFF2-40B4-BE49-F238E27FC236}">
                <a16:creationId xmlns:a16="http://schemas.microsoft.com/office/drawing/2014/main" id="{02E84A7D-CCA6-8E4D-B61C-BD0AC4AFD47D}"/>
              </a:ext>
            </a:extLst>
          </p:cNvPr>
          <p:cNvSpPr/>
          <p:nvPr/>
        </p:nvSpPr>
        <p:spPr>
          <a:xfrm>
            <a:off x="6481285" y="1971879"/>
            <a:ext cx="5354475" cy="3761378"/>
          </a:xfrm>
          <a:prstGeom prst="roundRect">
            <a:avLst>
              <a:gd name="adj" fmla="val 2381"/>
            </a:avLst>
          </a:prstGeom>
          <a:solidFill>
            <a:schemeClr val="bg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5" name="Text Placeholder 3">
            <a:extLst>
              <a:ext uri="{FF2B5EF4-FFF2-40B4-BE49-F238E27FC236}">
                <a16:creationId xmlns:a16="http://schemas.microsoft.com/office/drawing/2014/main" id="{FEE682F5-2E11-6547-BC7C-766DD6BE40FC}"/>
              </a:ext>
            </a:extLst>
          </p:cNvPr>
          <p:cNvSpPr txBox="1">
            <a:spLocks/>
          </p:cNvSpPr>
          <p:nvPr/>
        </p:nvSpPr>
        <p:spPr>
          <a:xfrm>
            <a:off x="6827899" y="2852937"/>
            <a:ext cx="4134898" cy="27363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Innovating is also about improving on existing products. To support these improvements you can systematically gather ideas through idea challenges. You can access new resources outside or inside the company and you will always have more ideas than you can implement. </a:t>
            </a:r>
          </a:p>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This raises new opportunities of further developments or even new products. Customers or employees are uniquely positioned to identify where improvements are necessary and using an idea management tool will enable you to evaluate and prioritize these ideas.</a:t>
            </a:r>
          </a:p>
        </p:txBody>
      </p:sp>
      <p:sp>
        <p:nvSpPr>
          <p:cNvPr id="2" name="Pentagon 1">
            <a:extLst>
              <a:ext uri="{FF2B5EF4-FFF2-40B4-BE49-F238E27FC236}">
                <a16:creationId xmlns:a16="http://schemas.microsoft.com/office/drawing/2014/main" id="{E3A7F720-0BF0-EC45-8F5F-54748C705E79}"/>
              </a:ext>
            </a:extLst>
          </p:cNvPr>
          <p:cNvSpPr/>
          <p:nvPr/>
        </p:nvSpPr>
        <p:spPr>
          <a:xfrm>
            <a:off x="590784" y="1956593"/>
            <a:ext cx="2643287" cy="6747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1600" dirty="0">
                <a:ea typeface="Noto Sans Adlam" panose="020B0502040504020204" pitchFamily="34" charset="0"/>
                <a:cs typeface="Noto Sans Adlam" panose="020B0502040504020204" pitchFamily="34" charset="0"/>
              </a:rPr>
              <a:t>Process improvement</a:t>
            </a:r>
          </a:p>
        </p:txBody>
      </p:sp>
      <p:sp>
        <p:nvSpPr>
          <p:cNvPr id="13" name="Pentagon 12">
            <a:extLst>
              <a:ext uri="{FF2B5EF4-FFF2-40B4-BE49-F238E27FC236}">
                <a16:creationId xmlns:a16="http://schemas.microsoft.com/office/drawing/2014/main" id="{004ADE47-4A9B-294E-BC12-5017600DCC09}"/>
              </a:ext>
            </a:extLst>
          </p:cNvPr>
          <p:cNvSpPr/>
          <p:nvPr/>
        </p:nvSpPr>
        <p:spPr>
          <a:xfrm>
            <a:off x="6481285" y="1971878"/>
            <a:ext cx="2643287" cy="6747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1600" dirty="0">
                <a:ea typeface="Noto Sans Adlam" panose="020B0502040504020204" pitchFamily="34" charset="0"/>
                <a:cs typeface="Noto Sans Adlam" panose="020B0502040504020204" pitchFamily="34" charset="0"/>
              </a:rPr>
              <a:t>Product improvement</a:t>
            </a:r>
          </a:p>
        </p:txBody>
      </p:sp>
      <p:grpSp>
        <p:nvGrpSpPr>
          <p:cNvPr id="14" name="Group 13">
            <a:extLst>
              <a:ext uri="{FF2B5EF4-FFF2-40B4-BE49-F238E27FC236}">
                <a16:creationId xmlns:a16="http://schemas.microsoft.com/office/drawing/2014/main" id="{46F1733B-4323-274B-B845-75CE439A896A}"/>
              </a:ext>
            </a:extLst>
          </p:cNvPr>
          <p:cNvGrpSpPr/>
          <p:nvPr/>
        </p:nvGrpSpPr>
        <p:grpSpPr>
          <a:xfrm>
            <a:off x="1034930" y="836712"/>
            <a:ext cx="715875" cy="459112"/>
            <a:chOff x="595085" y="767380"/>
            <a:chExt cx="1016503" cy="651913"/>
          </a:xfrm>
        </p:grpSpPr>
        <p:sp>
          <p:nvSpPr>
            <p:cNvPr id="15" name="Chevron 14">
              <a:extLst>
                <a:ext uri="{FF2B5EF4-FFF2-40B4-BE49-F238E27FC236}">
                  <a16:creationId xmlns:a16="http://schemas.microsoft.com/office/drawing/2014/main" id="{EDEBA468-1F85-A84F-9EC6-3A4BD4B18ED2}"/>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16" name="Chevron 15">
              <a:extLst>
                <a:ext uri="{FF2B5EF4-FFF2-40B4-BE49-F238E27FC236}">
                  <a16:creationId xmlns:a16="http://schemas.microsoft.com/office/drawing/2014/main" id="{0FB25971-0FE2-5149-BF8C-E91D6008EDA0}"/>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7389306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D4BF4D6-240A-A44D-AC6A-E97D9BFE17FD}"/>
              </a:ext>
            </a:extLst>
          </p:cNvPr>
          <p:cNvSpPr/>
          <p:nvPr/>
        </p:nvSpPr>
        <p:spPr>
          <a:xfrm>
            <a:off x="590785" y="1971879"/>
            <a:ext cx="5354475" cy="3473345"/>
          </a:xfrm>
          <a:prstGeom prst="roundRect">
            <a:avLst>
              <a:gd name="adj" fmla="val 2381"/>
            </a:avLst>
          </a:prstGeom>
          <a:solidFill>
            <a:schemeClr val="bg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983432" y="2852937"/>
            <a:ext cx="4134898" cy="27363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Wasting resources of any kind has a financial impact on any company. Identifying the best areas for saving can be achieved through an idea challenge where employees can have a say in the matter. Their proximity to everyday activities can help identify ways to save resources (material, resources etc.). </a:t>
            </a:r>
          </a:p>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The realisation that such savings can also benefit them on the long term will increase their motivation and participation rate.</a:t>
            </a: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74221" y="663358"/>
            <a:ext cx="788487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000" dirty="0">
                <a:solidFill>
                  <a:schemeClr val="tx2">
                    <a:lumMod val="50000"/>
                  </a:schemeClr>
                </a:solidFill>
                <a:latin typeface="+mn-lt"/>
                <a:ea typeface="Noto Sans Adlam" panose="020B0502040504020204" pitchFamily="34" charset="0"/>
                <a:cs typeface="Noto Sans Adlam" panose="020B0502040504020204" pitchFamily="34" charset="0"/>
              </a:rPr>
              <a:t>Idea challenges examples</a:t>
            </a:r>
            <a:endParaRPr lang="fi-FI" sz="300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23" name="Rounded Rectangle 22">
            <a:extLst>
              <a:ext uri="{FF2B5EF4-FFF2-40B4-BE49-F238E27FC236}">
                <a16:creationId xmlns:a16="http://schemas.microsoft.com/office/drawing/2014/main" id="{02E84A7D-CCA6-8E4D-B61C-BD0AC4AFD47D}"/>
              </a:ext>
            </a:extLst>
          </p:cNvPr>
          <p:cNvSpPr/>
          <p:nvPr/>
        </p:nvSpPr>
        <p:spPr>
          <a:xfrm>
            <a:off x="6481285" y="1971879"/>
            <a:ext cx="5354475" cy="3473345"/>
          </a:xfrm>
          <a:prstGeom prst="roundRect">
            <a:avLst>
              <a:gd name="adj" fmla="val 2381"/>
            </a:avLst>
          </a:prstGeom>
          <a:solidFill>
            <a:schemeClr val="bg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5" name="Text Placeholder 3">
            <a:extLst>
              <a:ext uri="{FF2B5EF4-FFF2-40B4-BE49-F238E27FC236}">
                <a16:creationId xmlns:a16="http://schemas.microsoft.com/office/drawing/2014/main" id="{FEE682F5-2E11-6547-BC7C-766DD6BE40FC}"/>
              </a:ext>
            </a:extLst>
          </p:cNvPr>
          <p:cNvSpPr txBox="1">
            <a:spLocks/>
          </p:cNvSpPr>
          <p:nvPr/>
        </p:nvSpPr>
        <p:spPr>
          <a:xfrm>
            <a:off x="6827899" y="2852937"/>
            <a:ext cx="4134898" cy="27363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Time is just as valuable as resources and materials, because time is money. Organizations can waste more than 20% of working time on poor practices and meetings (time spent in meetings accounts for additional 50% of total working time). This results in huge financial losses for companies. </a:t>
            </a:r>
          </a:p>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Work with your employees to identify and fix the inefficiencies that result in wasted time and money. Doing this will also increase productivity and engagement.</a:t>
            </a:r>
          </a:p>
        </p:txBody>
      </p:sp>
      <p:sp>
        <p:nvSpPr>
          <p:cNvPr id="2" name="Pentagon 1">
            <a:extLst>
              <a:ext uri="{FF2B5EF4-FFF2-40B4-BE49-F238E27FC236}">
                <a16:creationId xmlns:a16="http://schemas.microsoft.com/office/drawing/2014/main" id="{E3A7F720-0BF0-EC45-8F5F-54748C705E79}"/>
              </a:ext>
            </a:extLst>
          </p:cNvPr>
          <p:cNvSpPr/>
          <p:nvPr/>
        </p:nvSpPr>
        <p:spPr>
          <a:xfrm>
            <a:off x="590784" y="1956593"/>
            <a:ext cx="2643287" cy="6747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1600" dirty="0">
                <a:ea typeface="Noto Sans Adlam" panose="020B0502040504020204" pitchFamily="34" charset="0"/>
                <a:cs typeface="Noto Sans Adlam" panose="020B0502040504020204" pitchFamily="34" charset="0"/>
              </a:rPr>
              <a:t>Saving resources</a:t>
            </a:r>
          </a:p>
        </p:txBody>
      </p:sp>
      <p:sp>
        <p:nvSpPr>
          <p:cNvPr id="13" name="Pentagon 12">
            <a:extLst>
              <a:ext uri="{FF2B5EF4-FFF2-40B4-BE49-F238E27FC236}">
                <a16:creationId xmlns:a16="http://schemas.microsoft.com/office/drawing/2014/main" id="{004ADE47-4A9B-294E-BC12-5017600DCC09}"/>
              </a:ext>
            </a:extLst>
          </p:cNvPr>
          <p:cNvSpPr/>
          <p:nvPr/>
        </p:nvSpPr>
        <p:spPr>
          <a:xfrm>
            <a:off x="6481285" y="1971878"/>
            <a:ext cx="2643287" cy="6747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1600" dirty="0">
                <a:ea typeface="Noto Sans Adlam" panose="020B0502040504020204" pitchFamily="34" charset="0"/>
                <a:cs typeface="Noto Sans Adlam" panose="020B0502040504020204" pitchFamily="34" charset="0"/>
              </a:rPr>
              <a:t>Saving time</a:t>
            </a:r>
          </a:p>
        </p:txBody>
      </p:sp>
      <p:grpSp>
        <p:nvGrpSpPr>
          <p:cNvPr id="14" name="Group 13">
            <a:extLst>
              <a:ext uri="{FF2B5EF4-FFF2-40B4-BE49-F238E27FC236}">
                <a16:creationId xmlns:a16="http://schemas.microsoft.com/office/drawing/2014/main" id="{C34B4637-299D-3D4E-AEFF-ABDF50511183}"/>
              </a:ext>
            </a:extLst>
          </p:cNvPr>
          <p:cNvGrpSpPr/>
          <p:nvPr/>
        </p:nvGrpSpPr>
        <p:grpSpPr>
          <a:xfrm>
            <a:off x="1034930" y="836712"/>
            <a:ext cx="715875" cy="459112"/>
            <a:chOff x="595085" y="767380"/>
            <a:chExt cx="1016503" cy="651913"/>
          </a:xfrm>
        </p:grpSpPr>
        <p:sp>
          <p:nvSpPr>
            <p:cNvPr id="15" name="Chevron 14">
              <a:extLst>
                <a:ext uri="{FF2B5EF4-FFF2-40B4-BE49-F238E27FC236}">
                  <a16:creationId xmlns:a16="http://schemas.microsoft.com/office/drawing/2014/main" id="{FD12C4EA-9BF1-AC43-B4A0-C70E2FACE025}"/>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16" name="Chevron 15">
              <a:extLst>
                <a:ext uri="{FF2B5EF4-FFF2-40B4-BE49-F238E27FC236}">
                  <a16:creationId xmlns:a16="http://schemas.microsoft.com/office/drawing/2014/main" id="{3D64901C-CA8C-2A4D-8330-549972F6A0F7}"/>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7170967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D4BF4D6-240A-A44D-AC6A-E97D9BFE17FD}"/>
              </a:ext>
            </a:extLst>
          </p:cNvPr>
          <p:cNvSpPr/>
          <p:nvPr/>
        </p:nvSpPr>
        <p:spPr>
          <a:xfrm>
            <a:off x="590785" y="1971879"/>
            <a:ext cx="5354475" cy="3761378"/>
          </a:xfrm>
          <a:prstGeom prst="roundRect">
            <a:avLst>
              <a:gd name="adj" fmla="val 2381"/>
            </a:avLst>
          </a:prstGeom>
          <a:solidFill>
            <a:schemeClr val="bg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983432" y="2852937"/>
            <a:ext cx="4134898" cy="27363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Minimising defects in products is a top priority for the best performing companies. As there are so many things to improve, systematically collecting information on defects highly important. Defects affect products, profitability and customer satisfaction. </a:t>
            </a:r>
          </a:p>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Organise idea challenges around this topic and work with your employees to identify ways to improve them. Once you are aware of these you can start prioritising and implementing processes like Lean Six Sigma to lower defect rates. </a:t>
            </a: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74221" y="663358"/>
            <a:ext cx="788487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000" dirty="0">
                <a:solidFill>
                  <a:schemeClr val="tx2">
                    <a:lumMod val="50000"/>
                  </a:schemeClr>
                </a:solidFill>
                <a:latin typeface="+mn-lt"/>
                <a:ea typeface="Noto Sans Adlam" panose="020B0502040504020204" pitchFamily="34" charset="0"/>
                <a:cs typeface="Noto Sans Adlam" panose="020B0502040504020204" pitchFamily="34" charset="0"/>
              </a:rPr>
              <a:t>Idea challenges examples</a:t>
            </a:r>
            <a:endParaRPr lang="fi-FI" sz="300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3" name="Rounded Rectangle 22">
            <a:extLst>
              <a:ext uri="{FF2B5EF4-FFF2-40B4-BE49-F238E27FC236}">
                <a16:creationId xmlns:a16="http://schemas.microsoft.com/office/drawing/2014/main" id="{02E84A7D-CCA6-8E4D-B61C-BD0AC4AFD47D}"/>
              </a:ext>
            </a:extLst>
          </p:cNvPr>
          <p:cNvSpPr/>
          <p:nvPr/>
        </p:nvSpPr>
        <p:spPr>
          <a:xfrm>
            <a:off x="6481285" y="1971879"/>
            <a:ext cx="5354475" cy="3761378"/>
          </a:xfrm>
          <a:prstGeom prst="roundRect">
            <a:avLst>
              <a:gd name="adj" fmla="val 2381"/>
            </a:avLst>
          </a:prstGeom>
          <a:solidFill>
            <a:schemeClr val="bg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25" name="Text Placeholder 3">
            <a:extLst>
              <a:ext uri="{FF2B5EF4-FFF2-40B4-BE49-F238E27FC236}">
                <a16:creationId xmlns:a16="http://schemas.microsoft.com/office/drawing/2014/main" id="{FEE682F5-2E11-6547-BC7C-766DD6BE40FC}"/>
              </a:ext>
            </a:extLst>
          </p:cNvPr>
          <p:cNvSpPr txBox="1">
            <a:spLocks/>
          </p:cNvSpPr>
          <p:nvPr/>
        </p:nvSpPr>
        <p:spPr>
          <a:xfrm>
            <a:off x="6827899" y="2852937"/>
            <a:ext cx="4134898" cy="27363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Increasing sales drives growth and keeps the ball rolling. Sales managers who have a systematic approach to improving their results will inevitably do better. So make sure to put a system in place through which sales challenges are registered. </a:t>
            </a:r>
          </a:p>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An idea challenge that encourages collaboration and transparency between sales reps can uncover new solutions and ideas. Don’t miss on the opportunities for improvement and find ways to pilot and keep track of the effectiveness of your system.</a:t>
            </a:r>
          </a:p>
        </p:txBody>
      </p:sp>
      <p:sp>
        <p:nvSpPr>
          <p:cNvPr id="2" name="Pentagon 1">
            <a:extLst>
              <a:ext uri="{FF2B5EF4-FFF2-40B4-BE49-F238E27FC236}">
                <a16:creationId xmlns:a16="http://schemas.microsoft.com/office/drawing/2014/main" id="{E3A7F720-0BF0-EC45-8F5F-54748C705E79}"/>
              </a:ext>
            </a:extLst>
          </p:cNvPr>
          <p:cNvSpPr/>
          <p:nvPr/>
        </p:nvSpPr>
        <p:spPr>
          <a:xfrm>
            <a:off x="590784" y="1956593"/>
            <a:ext cx="2643287" cy="6747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1600" dirty="0">
                <a:ea typeface="Noto Sans Adlam" panose="020B0502040504020204" pitchFamily="34" charset="0"/>
                <a:cs typeface="Noto Sans Adlam" panose="020B0502040504020204" pitchFamily="34" charset="0"/>
              </a:rPr>
              <a:t>Minimize defects</a:t>
            </a:r>
          </a:p>
        </p:txBody>
      </p:sp>
      <p:sp>
        <p:nvSpPr>
          <p:cNvPr id="13" name="Pentagon 12">
            <a:extLst>
              <a:ext uri="{FF2B5EF4-FFF2-40B4-BE49-F238E27FC236}">
                <a16:creationId xmlns:a16="http://schemas.microsoft.com/office/drawing/2014/main" id="{004ADE47-4A9B-294E-BC12-5017600DCC09}"/>
              </a:ext>
            </a:extLst>
          </p:cNvPr>
          <p:cNvSpPr/>
          <p:nvPr/>
        </p:nvSpPr>
        <p:spPr>
          <a:xfrm>
            <a:off x="6481285" y="1971878"/>
            <a:ext cx="2643287" cy="6747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1600" dirty="0">
                <a:ea typeface="Noto Sans Adlam" panose="020B0502040504020204" pitchFamily="34" charset="0"/>
                <a:cs typeface="Noto Sans Adlam" panose="020B0502040504020204" pitchFamily="34" charset="0"/>
              </a:rPr>
              <a:t>Ideas to increase sales results</a:t>
            </a:r>
          </a:p>
        </p:txBody>
      </p:sp>
      <p:grpSp>
        <p:nvGrpSpPr>
          <p:cNvPr id="14" name="Group 13">
            <a:extLst>
              <a:ext uri="{FF2B5EF4-FFF2-40B4-BE49-F238E27FC236}">
                <a16:creationId xmlns:a16="http://schemas.microsoft.com/office/drawing/2014/main" id="{E39CCC4C-2E04-7140-9CF7-8D3581270D83}"/>
              </a:ext>
            </a:extLst>
          </p:cNvPr>
          <p:cNvGrpSpPr/>
          <p:nvPr/>
        </p:nvGrpSpPr>
        <p:grpSpPr>
          <a:xfrm>
            <a:off x="1034930" y="809648"/>
            <a:ext cx="715875" cy="459112"/>
            <a:chOff x="595085" y="767380"/>
            <a:chExt cx="1016503" cy="651913"/>
          </a:xfrm>
        </p:grpSpPr>
        <p:sp>
          <p:nvSpPr>
            <p:cNvPr id="15" name="Chevron 14">
              <a:extLst>
                <a:ext uri="{FF2B5EF4-FFF2-40B4-BE49-F238E27FC236}">
                  <a16:creationId xmlns:a16="http://schemas.microsoft.com/office/drawing/2014/main" id="{9248F29D-8BB7-8B4C-9451-E1AF651F2DA0}"/>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sp>
          <p:nvSpPr>
            <p:cNvPr id="16" name="Chevron 15">
              <a:extLst>
                <a:ext uri="{FF2B5EF4-FFF2-40B4-BE49-F238E27FC236}">
                  <a16:creationId xmlns:a16="http://schemas.microsoft.com/office/drawing/2014/main" id="{89E89860-3DE2-3443-9572-3C16DF3E4DB8}"/>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latin typeface="Noto Sans Adlam" panose="020B0502040504020204" pitchFamily="34" charset="0"/>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7914327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D4BF4D6-240A-A44D-AC6A-E97D9BFE17FD}"/>
              </a:ext>
            </a:extLst>
          </p:cNvPr>
          <p:cNvSpPr/>
          <p:nvPr/>
        </p:nvSpPr>
        <p:spPr>
          <a:xfrm>
            <a:off x="590785" y="1971879"/>
            <a:ext cx="5354475" cy="3761378"/>
          </a:xfrm>
          <a:prstGeom prst="roundRect">
            <a:avLst>
              <a:gd name="adj" fmla="val 2381"/>
            </a:avLst>
          </a:prstGeom>
          <a:solidFill>
            <a:schemeClr val="bg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983432" y="2852937"/>
            <a:ext cx="4134898" cy="27363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All employees want to feel valued and listened to. Intrinsic motivation has greater effects than financial incentives. Giving a voice to your workforce shows that you care and acknowledge their work. </a:t>
            </a:r>
          </a:p>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You can engage employees through an onboarding challenge idea. The bigger the company the harder it becomes to onboard new employees. Those who have gone through that same process might have ideas to improve it.</a:t>
            </a:r>
            <a:r>
              <a:rPr lang="en-FI" sz="1400" dirty="0">
                <a:solidFill>
                  <a:schemeClr val="bg2">
                    <a:lumMod val="25000"/>
                  </a:schemeClr>
                </a:solidFill>
                <a:ea typeface="Noto Sans Adlam" panose="020B0502040504020204" pitchFamily="34" charset="0"/>
                <a:cs typeface="Noto Sans Adlam" panose="020B0502040504020204" pitchFamily="34" charset="0"/>
              </a:rPr>
              <a:t> </a:t>
            </a: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74221" y="663358"/>
            <a:ext cx="788487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000" dirty="0">
                <a:solidFill>
                  <a:schemeClr val="tx2">
                    <a:lumMod val="50000"/>
                  </a:schemeClr>
                </a:solidFill>
                <a:latin typeface="+mn-lt"/>
                <a:ea typeface="Noto Sans Adlam" panose="020B0502040504020204" pitchFamily="34" charset="0"/>
                <a:cs typeface="Noto Sans Adlam" panose="020B0502040504020204" pitchFamily="34" charset="0"/>
              </a:rPr>
              <a:t>Idea challenges examples</a:t>
            </a:r>
            <a:endParaRPr lang="fi-FI" sz="300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23" name="Rounded Rectangle 22">
            <a:extLst>
              <a:ext uri="{FF2B5EF4-FFF2-40B4-BE49-F238E27FC236}">
                <a16:creationId xmlns:a16="http://schemas.microsoft.com/office/drawing/2014/main" id="{02E84A7D-CCA6-8E4D-B61C-BD0AC4AFD47D}"/>
              </a:ext>
            </a:extLst>
          </p:cNvPr>
          <p:cNvSpPr/>
          <p:nvPr/>
        </p:nvSpPr>
        <p:spPr>
          <a:xfrm>
            <a:off x="6481285" y="1971879"/>
            <a:ext cx="5354475" cy="3761378"/>
          </a:xfrm>
          <a:prstGeom prst="roundRect">
            <a:avLst>
              <a:gd name="adj" fmla="val 2381"/>
            </a:avLst>
          </a:prstGeom>
          <a:solidFill>
            <a:schemeClr val="bg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5" name="Text Placeholder 3">
            <a:extLst>
              <a:ext uri="{FF2B5EF4-FFF2-40B4-BE49-F238E27FC236}">
                <a16:creationId xmlns:a16="http://schemas.microsoft.com/office/drawing/2014/main" id="{FEE682F5-2E11-6547-BC7C-766DD6BE40FC}"/>
              </a:ext>
            </a:extLst>
          </p:cNvPr>
          <p:cNvSpPr txBox="1">
            <a:spLocks/>
          </p:cNvSpPr>
          <p:nvPr/>
        </p:nvSpPr>
        <p:spPr>
          <a:xfrm>
            <a:off x="6827899" y="2852937"/>
            <a:ext cx="4134898" cy="27363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If you want to improve workplace satisfaction or safety you can start by asking employees about their concerns. Investing in workplace safety can lead to a return on investment of almost 600%.</a:t>
            </a:r>
          </a:p>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Gathering ideas and scale the best results by making workplace safety improvement a continuous, collaborative and proactive effort with an effective idea management process. </a:t>
            </a:r>
          </a:p>
          <a:p>
            <a:pPr marL="0" indent="0">
              <a:buNone/>
            </a:pPr>
            <a:r>
              <a:rPr lang="en-GB" sz="1400" dirty="0">
                <a:solidFill>
                  <a:schemeClr val="bg2">
                    <a:lumMod val="25000"/>
                  </a:schemeClr>
                </a:solidFill>
                <a:ea typeface="Noto Sans Adlam" panose="020B0502040504020204" pitchFamily="34" charset="0"/>
                <a:cs typeface="Noto Sans Adlam" panose="020B0502040504020204" pitchFamily="34" charset="0"/>
              </a:rPr>
              <a:t>The same applies for workplace satisfaction. You can start by asking employees how their work could be made easier, less stressful, or simply more fun.</a:t>
            </a:r>
            <a:endParaRPr lang="en-FI" sz="1400" dirty="0">
              <a:solidFill>
                <a:schemeClr val="bg2">
                  <a:lumMod val="25000"/>
                </a:schemeClr>
              </a:solidFill>
              <a:ea typeface="Noto Sans Adlam" panose="020B0502040504020204" pitchFamily="34" charset="0"/>
              <a:cs typeface="Noto Sans Adlam" panose="020B0502040504020204" pitchFamily="34" charset="0"/>
            </a:endParaRPr>
          </a:p>
        </p:txBody>
      </p:sp>
      <p:sp>
        <p:nvSpPr>
          <p:cNvPr id="2" name="Pentagon 1">
            <a:extLst>
              <a:ext uri="{FF2B5EF4-FFF2-40B4-BE49-F238E27FC236}">
                <a16:creationId xmlns:a16="http://schemas.microsoft.com/office/drawing/2014/main" id="{E3A7F720-0BF0-EC45-8F5F-54748C705E79}"/>
              </a:ext>
            </a:extLst>
          </p:cNvPr>
          <p:cNvSpPr/>
          <p:nvPr/>
        </p:nvSpPr>
        <p:spPr>
          <a:xfrm>
            <a:off x="590784" y="1956593"/>
            <a:ext cx="2643287" cy="6747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1600" dirty="0">
                <a:ea typeface="Noto Sans Adlam" panose="020B0502040504020204" pitchFamily="34" charset="0"/>
                <a:cs typeface="Noto Sans Adlam" panose="020B0502040504020204" pitchFamily="34" charset="0"/>
              </a:rPr>
              <a:t>Improve customer onboarding</a:t>
            </a:r>
          </a:p>
        </p:txBody>
      </p:sp>
      <p:sp>
        <p:nvSpPr>
          <p:cNvPr id="13" name="Pentagon 12">
            <a:extLst>
              <a:ext uri="{FF2B5EF4-FFF2-40B4-BE49-F238E27FC236}">
                <a16:creationId xmlns:a16="http://schemas.microsoft.com/office/drawing/2014/main" id="{004ADE47-4A9B-294E-BC12-5017600DCC09}"/>
              </a:ext>
            </a:extLst>
          </p:cNvPr>
          <p:cNvSpPr/>
          <p:nvPr/>
        </p:nvSpPr>
        <p:spPr>
          <a:xfrm>
            <a:off x="6481285" y="1971878"/>
            <a:ext cx="2643287" cy="6747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1600" dirty="0">
                <a:ea typeface="Noto Sans Adlam" panose="020B0502040504020204" pitchFamily="34" charset="0"/>
                <a:cs typeface="Noto Sans Adlam" panose="020B0502040504020204" pitchFamily="34" charset="0"/>
              </a:rPr>
              <a:t>Workplace safety and satisfaction</a:t>
            </a:r>
          </a:p>
        </p:txBody>
      </p:sp>
      <p:grpSp>
        <p:nvGrpSpPr>
          <p:cNvPr id="14" name="Group 13">
            <a:extLst>
              <a:ext uri="{FF2B5EF4-FFF2-40B4-BE49-F238E27FC236}">
                <a16:creationId xmlns:a16="http://schemas.microsoft.com/office/drawing/2014/main" id="{A17C63FD-F857-1F4E-ABE4-CDBADEBA2B41}"/>
              </a:ext>
            </a:extLst>
          </p:cNvPr>
          <p:cNvGrpSpPr/>
          <p:nvPr/>
        </p:nvGrpSpPr>
        <p:grpSpPr>
          <a:xfrm>
            <a:off x="1034930" y="836712"/>
            <a:ext cx="715875" cy="459112"/>
            <a:chOff x="595085" y="767380"/>
            <a:chExt cx="1016503" cy="651913"/>
          </a:xfrm>
        </p:grpSpPr>
        <p:sp>
          <p:nvSpPr>
            <p:cNvPr id="15" name="Chevron 14">
              <a:extLst>
                <a:ext uri="{FF2B5EF4-FFF2-40B4-BE49-F238E27FC236}">
                  <a16:creationId xmlns:a16="http://schemas.microsoft.com/office/drawing/2014/main" id="{7A690F36-2D88-BA48-89B0-B01B925548B4}"/>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16" name="Chevron 15">
              <a:extLst>
                <a:ext uri="{FF2B5EF4-FFF2-40B4-BE49-F238E27FC236}">
                  <a16:creationId xmlns:a16="http://schemas.microsoft.com/office/drawing/2014/main" id="{1FE0105E-FECC-FF48-AEDC-3258E800F47E}"/>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5881673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842FFD1-3AA5-9247-946E-76B73B7AB45B}"/>
              </a:ext>
            </a:extLst>
          </p:cNvPr>
          <p:cNvSpPr/>
          <p:nvPr/>
        </p:nvSpPr>
        <p:spPr>
          <a:xfrm>
            <a:off x="0" y="0"/>
            <a:ext cx="12192000" cy="36533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5" name="Text Placeholder 3">
            <a:extLst>
              <a:ext uri="{FF2B5EF4-FFF2-40B4-BE49-F238E27FC236}">
                <a16:creationId xmlns:a16="http://schemas.microsoft.com/office/drawing/2014/main" id="{D34649F8-05F2-E648-9F43-4E577FE8970D}"/>
              </a:ext>
            </a:extLst>
          </p:cNvPr>
          <p:cNvSpPr txBox="1">
            <a:spLocks/>
          </p:cNvSpPr>
          <p:nvPr/>
        </p:nvSpPr>
        <p:spPr>
          <a:xfrm>
            <a:off x="1104918" y="5070536"/>
            <a:ext cx="2758833" cy="159882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500" b="1" dirty="0">
                <a:solidFill>
                  <a:schemeClr val="bg2">
                    <a:lumMod val="25000"/>
                  </a:schemeClr>
                </a:solidFill>
                <a:ea typeface="Noto Sans Adlam" panose="020B0502040504020204" pitchFamily="34" charset="0"/>
                <a:cs typeface="Noto Sans Adlam" panose="020B0502040504020204" pitchFamily="34" charset="0"/>
              </a:rPr>
              <a:t>Overview</a:t>
            </a:r>
            <a:r>
              <a:rPr lang="en-US" sz="1500" dirty="0">
                <a:solidFill>
                  <a:schemeClr val="accent2"/>
                </a:solidFill>
                <a:ea typeface="Noto Sans Adlam" panose="020B0502040504020204" pitchFamily="34" charset="0"/>
                <a:cs typeface="Noto Sans Adlam" panose="020B0502040504020204" pitchFamily="34" charset="0"/>
              </a:rPr>
              <a:t> </a:t>
            </a:r>
            <a:r>
              <a:rPr lang="en-US" sz="1500" dirty="0">
                <a:ea typeface="Noto Sans Adlam" panose="020B0502040504020204" pitchFamily="34" charset="0"/>
                <a:cs typeface="Noto Sans Adlam" panose="020B0502040504020204" pitchFamily="34" charset="0"/>
              </a:rPr>
              <a:t>of problem and solution - Centric idea challenge processes that can be used for visual representation and templates</a:t>
            </a:r>
          </a:p>
        </p:txBody>
      </p:sp>
      <p:sp>
        <p:nvSpPr>
          <p:cNvPr id="6" name="Text Placeholder 1">
            <a:extLst>
              <a:ext uri="{FF2B5EF4-FFF2-40B4-BE49-F238E27FC236}">
                <a16:creationId xmlns:a16="http://schemas.microsoft.com/office/drawing/2014/main" id="{7EB364D8-021D-0646-BD3F-4D77F1CEF534}"/>
              </a:ext>
            </a:extLst>
          </p:cNvPr>
          <p:cNvSpPr txBox="1">
            <a:spLocks/>
          </p:cNvSpPr>
          <p:nvPr/>
        </p:nvSpPr>
        <p:spPr>
          <a:xfrm>
            <a:off x="5389685" y="1034369"/>
            <a:ext cx="5674867" cy="67976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3000" dirty="0" err="1">
                <a:solidFill>
                  <a:schemeClr val="bg1"/>
                </a:solidFill>
                <a:latin typeface="+mn-lt"/>
                <a:ea typeface="Noto Sans Adlam" panose="020B0502040504020204" pitchFamily="34" charset="0"/>
                <a:cs typeface="Noto Sans Adlam" panose="020B0502040504020204" pitchFamily="34" charset="0"/>
              </a:rPr>
              <a:t>Breakdown</a:t>
            </a:r>
            <a:r>
              <a:rPr lang="fi-FI" sz="3000" dirty="0">
                <a:solidFill>
                  <a:schemeClr val="bg1"/>
                </a:solidFill>
                <a:latin typeface="+mn-lt"/>
                <a:ea typeface="Noto Sans Adlam" panose="020B0502040504020204" pitchFamily="34" charset="0"/>
                <a:cs typeface="Noto Sans Adlam" panose="020B0502040504020204" pitchFamily="34" charset="0"/>
              </a:rPr>
              <a:t> of </a:t>
            </a:r>
            <a:r>
              <a:rPr lang="fi-FI" sz="3000" dirty="0" err="1">
                <a:solidFill>
                  <a:schemeClr val="bg1"/>
                </a:solidFill>
                <a:latin typeface="+mn-lt"/>
                <a:ea typeface="Noto Sans Adlam" panose="020B0502040504020204" pitchFamily="34" charset="0"/>
                <a:cs typeface="Noto Sans Adlam" panose="020B0502040504020204" pitchFamily="34" charset="0"/>
              </a:rPr>
              <a:t>the</a:t>
            </a:r>
            <a:r>
              <a:rPr lang="fi-FI" sz="3000" dirty="0">
                <a:solidFill>
                  <a:schemeClr val="bg1"/>
                </a:solidFill>
                <a:latin typeface="+mn-lt"/>
                <a:ea typeface="Noto Sans Adlam" panose="020B0502040504020204" pitchFamily="34" charset="0"/>
                <a:cs typeface="Noto Sans Adlam" panose="020B0502040504020204" pitchFamily="34" charset="0"/>
              </a:rPr>
              <a:t> </a:t>
            </a:r>
            <a:r>
              <a:rPr lang="fi-FI" sz="3000" dirty="0" err="1">
                <a:solidFill>
                  <a:schemeClr val="bg1"/>
                </a:solidFill>
                <a:latin typeface="+mn-lt"/>
                <a:ea typeface="Noto Sans Adlam" panose="020B0502040504020204" pitchFamily="34" charset="0"/>
                <a:cs typeface="Noto Sans Adlam" panose="020B0502040504020204" pitchFamily="34" charset="0"/>
              </a:rPr>
              <a:t>toolkit</a:t>
            </a:r>
            <a:endParaRPr lang="en-US" sz="3000" b="0" dirty="0">
              <a:solidFill>
                <a:schemeClr val="bg1"/>
              </a:solidFill>
              <a:latin typeface="+mn-lt"/>
              <a:ea typeface="Noto Sans Adlam" panose="020B0502040504020204" pitchFamily="34" charset="0"/>
              <a:cs typeface="Noto Sans Adlam" panose="020B0502040504020204" pitchFamily="34" charset="0"/>
            </a:endParaRPr>
          </a:p>
        </p:txBody>
      </p:sp>
      <p:sp>
        <p:nvSpPr>
          <p:cNvPr id="7" name="Text Placeholder 3">
            <a:extLst>
              <a:ext uri="{FF2B5EF4-FFF2-40B4-BE49-F238E27FC236}">
                <a16:creationId xmlns:a16="http://schemas.microsoft.com/office/drawing/2014/main" id="{866AB1C8-E4DB-0D41-9721-0651BF01EEBE}"/>
              </a:ext>
            </a:extLst>
          </p:cNvPr>
          <p:cNvSpPr txBox="1">
            <a:spLocks/>
          </p:cNvSpPr>
          <p:nvPr/>
        </p:nvSpPr>
        <p:spPr>
          <a:xfrm>
            <a:off x="4688527" y="5134275"/>
            <a:ext cx="2591661" cy="117081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500" b="1" dirty="0">
                <a:solidFill>
                  <a:schemeClr val="bg2">
                    <a:lumMod val="25000"/>
                  </a:schemeClr>
                </a:solidFill>
                <a:ea typeface="Noto Sans Adlam" panose="020B0502040504020204" pitchFamily="34" charset="0"/>
                <a:cs typeface="Noto Sans Adlam" panose="020B0502040504020204" pitchFamily="34" charset="0"/>
              </a:rPr>
              <a:t>Email templates</a:t>
            </a:r>
            <a:r>
              <a:rPr lang="en-US" sz="1500" dirty="0">
                <a:solidFill>
                  <a:schemeClr val="bg2">
                    <a:lumMod val="25000"/>
                  </a:schemeClr>
                </a:solidFill>
                <a:ea typeface="Noto Sans Adlam" panose="020B0502040504020204" pitchFamily="34" charset="0"/>
                <a:cs typeface="Noto Sans Adlam" panose="020B0502040504020204" pitchFamily="34" charset="0"/>
              </a:rPr>
              <a:t> </a:t>
            </a:r>
            <a:r>
              <a:rPr lang="en-US" sz="1500" dirty="0">
                <a:ea typeface="Noto Sans Adlam" panose="020B0502040504020204" pitchFamily="34" charset="0"/>
                <a:cs typeface="Noto Sans Adlam" panose="020B0502040504020204" pitchFamily="34" charset="0"/>
              </a:rPr>
              <a:t>which can be used as guidelines for challenge related communication</a:t>
            </a:r>
          </a:p>
        </p:txBody>
      </p:sp>
      <p:sp>
        <p:nvSpPr>
          <p:cNvPr id="8" name="Text Placeholder 3">
            <a:extLst>
              <a:ext uri="{FF2B5EF4-FFF2-40B4-BE49-F238E27FC236}">
                <a16:creationId xmlns:a16="http://schemas.microsoft.com/office/drawing/2014/main" id="{42B11671-BAD1-9446-A36C-278AD702CF73}"/>
              </a:ext>
            </a:extLst>
          </p:cNvPr>
          <p:cNvSpPr txBox="1">
            <a:spLocks/>
          </p:cNvSpPr>
          <p:nvPr/>
        </p:nvSpPr>
        <p:spPr>
          <a:xfrm>
            <a:off x="5397636" y="1812188"/>
            <a:ext cx="5288469" cy="16474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600" dirty="0">
                <a:solidFill>
                  <a:schemeClr val="bg1"/>
                </a:solidFill>
                <a:ea typeface="Noto Sans Adlam" panose="020B0502040504020204" pitchFamily="34" charset="0"/>
                <a:cs typeface="Noto Sans Adlam" panose="020B0502040504020204" pitchFamily="34" charset="0"/>
              </a:rPr>
              <a:t>The Complete Toolkit to Idea Challenges starts with the </a:t>
            </a:r>
            <a:r>
              <a:rPr lang="en-US" sz="1600" b="1" dirty="0">
                <a:solidFill>
                  <a:schemeClr val="bg1"/>
                </a:solidFill>
                <a:ea typeface="Noto Sans Adlam" panose="020B0502040504020204" pitchFamily="34" charset="0"/>
                <a:cs typeface="Noto Sans Adlam" panose="020B0502040504020204" pitchFamily="34" charset="0"/>
              </a:rPr>
              <a:t>double diamond </a:t>
            </a:r>
            <a:r>
              <a:rPr lang="en-US" sz="1600" dirty="0">
                <a:solidFill>
                  <a:schemeClr val="bg1"/>
                </a:solidFill>
                <a:ea typeface="Noto Sans Adlam" panose="020B0502040504020204" pitchFamily="34" charset="0"/>
                <a:cs typeface="Noto Sans Adlam" panose="020B0502040504020204" pitchFamily="34" charset="0"/>
              </a:rPr>
              <a:t>of innovation and how it can be used to understand differences between problem-centric and solution-centric challenges. After this, the guide will be divided into </a:t>
            </a:r>
            <a:r>
              <a:rPr lang="en-US" sz="1600" b="1" dirty="0">
                <a:solidFill>
                  <a:schemeClr val="bg1"/>
                </a:solidFill>
                <a:ea typeface="Noto Sans Adlam" panose="020B0502040504020204" pitchFamily="34" charset="0"/>
                <a:cs typeface="Noto Sans Adlam" panose="020B0502040504020204" pitchFamily="34" charset="0"/>
              </a:rPr>
              <a:t>3 segments:</a:t>
            </a:r>
            <a:br>
              <a:rPr lang="en-US" sz="1600" b="1" dirty="0">
                <a:solidFill>
                  <a:schemeClr val="bg1"/>
                </a:solidFill>
                <a:ea typeface="Noto Sans Adlam" panose="020B0502040504020204" pitchFamily="34" charset="0"/>
                <a:cs typeface="Noto Sans Adlam" panose="020B0502040504020204" pitchFamily="34" charset="0"/>
              </a:rPr>
            </a:br>
            <a:endParaRPr lang="en-US" sz="1600" dirty="0">
              <a:solidFill>
                <a:schemeClr val="bg1"/>
              </a:solidFill>
              <a:ea typeface="Noto Sans Adlam" panose="020B0502040504020204" pitchFamily="34" charset="0"/>
              <a:cs typeface="Noto Sans Adlam" panose="020B0502040504020204" pitchFamily="34" charset="0"/>
            </a:endParaRPr>
          </a:p>
        </p:txBody>
      </p:sp>
      <p:pic>
        <p:nvPicPr>
          <p:cNvPr id="9" name="Picture 8" descr="A screenshot of a computer&#10;&#10;Description automatically generated">
            <a:extLst>
              <a:ext uri="{FF2B5EF4-FFF2-40B4-BE49-F238E27FC236}">
                <a16:creationId xmlns:a16="http://schemas.microsoft.com/office/drawing/2014/main" id="{F3BB6C49-FD5A-D444-926D-37BFD1934AC7}"/>
              </a:ext>
            </a:extLst>
          </p:cNvPr>
          <p:cNvPicPr>
            <a:picLocks noChangeAspect="1"/>
          </p:cNvPicPr>
          <p:nvPr/>
        </p:nvPicPr>
        <p:blipFill>
          <a:blip r:embed="rId2"/>
          <a:stretch>
            <a:fillRect/>
          </a:stretch>
        </p:blipFill>
        <p:spPr>
          <a:xfrm>
            <a:off x="0" y="409199"/>
            <a:ext cx="5289452" cy="3194829"/>
          </a:xfrm>
          <a:prstGeom prst="rect">
            <a:avLst/>
          </a:prstGeom>
        </p:spPr>
      </p:pic>
      <p:sp>
        <p:nvSpPr>
          <p:cNvPr id="10" name="Text Placeholder 3">
            <a:extLst>
              <a:ext uri="{FF2B5EF4-FFF2-40B4-BE49-F238E27FC236}">
                <a16:creationId xmlns:a16="http://schemas.microsoft.com/office/drawing/2014/main" id="{77969E76-302A-7145-87F2-32137A7A0052}"/>
              </a:ext>
            </a:extLst>
          </p:cNvPr>
          <p:cNvSpPr txBox="1">
            <a:spLocks/>
          </p:cNvSpPr>
          <p:nvPr/>
        </p:nvSpPr>
        <p:spPr>
          <a:xfrm>
            <a:off x="8197024" y="5140139"/>
            <a:ext cx="2481130" cy="111122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500" b="1" dirty="0">
                <a:solidFill>
                  <a:schemeClr val="bg2">
                    <a:lumMod val="25000"/>
                  </a:schemeClr>
                </a:solidFill>
                <a:ea typeface="Noto Sans Adlam" panose="020B0502040504020204" pitchFamily="34" charset="0"/>
                <a:cs typeface="Noto Sans Adlam" panose="020B0502040504020204" pitchFamily="34" charset="0"/>
              </a:rPr>
              <a:t>Challenge canvas</a:t>
            </a:r>
            <a:r>
              <a:rPr lang="en-US" sz="1500" dirty="0">
                <a:solidFill>
                  <a:schemeClr val="bg2">
                    <a:lumMod val="25000"/>
                  </a:schemeClr>
                </a:solidFill>
                <a:ea typeface="Noto Sans Adlam" panose="020B0502040504020204" pitchFamily="34" charset="0"/>
                <a:cs typeface="Noto Sans Adlam" panose="020B0502040504020204" pitchFamily="34" charset="0"/>
              </a:rPr>
              <a:t> </a:t>
            </a:r>
            <a:r>
              <a:rPr lang="en-US" sz="1500" dirty="0">
                <a:ea typeface="Noto Sans Adlam" panose="020B0502040504020204" pitchFamily="34" charset="0"/>
                <a:cs typeface="Noto Sans Adlam" panose="020B0502040504020204" pitchFamily="34" charset="0"/>
              </a:rPr>
              <a:t>for planning out your very own challenge from scratch</a:t>
            </a:r>
          </a:p>
        </p:txBody>
      </p:sp>
      <p:grpSp>
        <p:nvGrpSpPr>
          <p:cNvPr id="15" name="Group 14">
            <a:extLst>
              <a:ext uri="{FF2B5EF4-FFF2-40B4-BE49-F238E27FC236}">
                <a16:creationId xmlns:a16="http://schemas.microsoft.com/office/drawing/2014/main" id="{F8FE0A71-53BB-4043-B6B9-BBF60D63E1CC}"/>
              </a:ext>
            </a:extLst>
          </p:cNvPr>
          <p:cNvGrpSpPr/>
          <p:nvPr/>
        </p:nvGrpSpPr>
        <p:grpSpPr>
          <a:xfrm>
            <a:off x="8235935" y="3904777"/>
            <a:ext cx="969263" cy="969263"/>
            <a:chOff x="6533401" y="3623940"/>
            <a:chExt cx="1157902" cy="1157902"/>
          </a:xfrm>
          <a:effectLst>
            <a:outerShdw blurRad="50800" dist="38100" dir="2700000" algn="tl" rotWithShape="0">
              <a:prstClr val="black">
                <a:alpha val="20000"/>
              </a:prstClr>
            </a:outerShdw>
          </a:effectLst>
        </p:grpSpPr>
        <p:sp>
          <p:nvSpPr>
            <p:cNvPr id="16" name="Oval 15">
              <a:extLst>
                <a:ext uri="{FF2B5EF4-FFF2-40B4-BE49-F238E27FC236}">
                  <a16:creationId xmlns:a16="http://schemas.microsoft.com/office/drawing/2014/main" id="{3660F9A8-CEE2-3B4E-B3C8-93C050BDA7D1}"/>
                </a:ext>
              </a:extLst>
            </p:cNvPr>
            <p:cNvSpPr/>
            <p:nvPr/>
          </p:nvSpPr>
          <p:spPr>
            <a:xfrm>
              <a:off x="6533401" y="3623940"/>
              <a:ext cx="1157902" cy="1157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grpSp>
          <p:nvGrpSpPr>
            <p:cNvPr id="17" name="Graphic 26">
              <a:extLst>
                <a:ext uri="{FF2B5EF4-FFF2-40B4-BE49-F238E27FC236}">
                  <a16:creationId xmlns:a16="http://schemas.microsoft.com/office/drawing/2014/main" id="{C6C97CE8-800B-3A49-8CA9-3F7F76EBDE4E}"/>
                </a:ext>
              </a:extLst>
            </p:cNvPr>
            <p:cNvGrpSpPr/>
            <p:nvPr/>
          </p:nvGrpSpPr>
          <p:grpSpPr>
            <a:xfrm>
              <a:off x="6655882" y="3672997"/>
              <a:ext cx="912939" cy="912939"/>
              <a:chOff x="1811961" y="1035205"/>
              <a:chExt cx="1142933" cy="1142933"/>
            </a:xfrm>
          </p:grpSpPr>
          <p:sp>
            <p:nvSpPr>
              <p:cNvPr id="18" name="Freeform 17">
                <a:extLst>
                  <a:ext uri="{FF2B5EF4-FFF2-40B4-BE49-F238E27FC236}">
                    <a16:creationId xmlns:a16="http://schemas.microsoft.com/office/drawing/2014/main" id="{6EBFB557-F0CD-AD40-B612-39C5F1155A4B}"/>
                  </a:ext>
                </a:extLst>
              </p:cNvPr>
              <p:cNvSpPr/>
              <p:nvPr/>
            </p:nvSpPr>
            <p:spPr>
              <a:xfrm>
                <a:off x="1811961" y="1035205"/>
                <a:ext cx="1142933" cy="1142933"/>
              </a:xfrm>
              <a:custGeom>
                <a:avLst/>
                <a:gdLst>
                  <a:gd name="connsiteX0" fmla="*/ 0 w 1142933"/>
                  <a:gd name="connsiteY0" fmla="*/ 0 h 1142933"/>
                  <a:gd name="connsiteX1" fmla="*/ 1142933 w 1142933"/>
                  <a:gd name="connsiteY1" fmla="*/ 0 h 1142933"/>
                  <a:gd name="connsiteX2" fmla="*/ 1142933 w 1142933"/>
                  <a:gd name="connsiteY2" fmla="*/ 1142933 h 1142933"/>
                  <a:gd name="connsiteX3" fmla="*/ 0 w 1142933"/>
                  <a:gd name="connsiteY3" fmla="*/ 1142933 h 1142933"/>
                </a:gdLst>
                <a:ahLst/>
                <a:cxnLst>
                  <a:cxn ang="0">
                    <a:pos x="connsiteX0" y="connsiteY0"/>
                  </a:cxn>
                  <a:cxn ang="0">
                    <a:pos x="connsiteX1" y="connsiteY1"/>
                  </a:cxn>
                  <a:cxn ang="0">
                    <a:pos x="connsiteX2" y="connsiteY2"/>
                  </a:cxn>
                  <a:cxn ang="0">
                    <a:pos x="connsiteX3" y="connsiteY3"/>
                  </a:cxn>
                </a:cxnLst>
                <a:rect l="l" t="t" r="r" b="b"/>
                <a:pathLst>
                  <a:path w="1142933" h="1142933">
                    <a:moveTo>
                      <a:pt x="0" y="0"/>
                    </a:moveTo>
                    <a:lnTo>
                      <a:pt x="1142933" y="0"/>
                    </a:lnTo>
                    <a:lnTo>
                      <a:pt x="1142933" y="1142933"/>
                    </a:lnTo>
                    <a:lnTo>
                      <a:pt x="0" y="1142933"/>
                    </a:lnTo>
                    <a:close/>
                  </a:path>
                </a:pathLst>
              </a:custGeom>
              <a:noFill/>
              <a:ln w="47228" cap="flat">
                <a:noFill/>
                <a:prstDash val="solid"/>
                <a:miter/>
              </a:ln>
            </p:spPr>
            <p:txBody>
              <a:bodyPr rtlCol="0" anchor="ctr"/>
              <a:lstStyle/>
              <a:p>
                <a:endParaRPr lang="en-FI">
                  <a:ea typeface="Noto Sans Adlam" panose="020B0502040504020204" pitchFamily="34" charset="0"/>
                  <a:cs typeface="Noto Sans Adlam" panose="020B0502040504020204" pitchFamily="34" charset="0"/>
                </a:endParaRPr>
              </a:p>
            </p:txBody>
          </p:sp>
          <p:sp>
            <p:nvSpPr>
              <p:cNvPr id="19" name="Freeform 18">
                <a:extLst>
                  <a:ext uri="{FF2B5EF4-FFF2-40B4-BE49-F238E27FC236}">
                    <a16:creationId xmlns:a16="http://schemas.microsoft.com/office/drawing/2014/main" id="{F1B2CB49-0B7B-BD42-B2DA-1D90E5BCDD21}"/>
                  </a:ext>
                </a:extLst>
              </p:cNvPr>
              <p:cNvSpPr/>
              <p:nvPr/>
            </p:nvSpPr>
            <p:spPr>
              <a:xfrm>
                <a:off x="2121505" y="1130449"/>
                <a:ext cx="523844" cy="428599"/>
              </a:xfrm>
              <a:custGeom>
                <a:avLst/>
                <a:gdLst>
                  <a:gd name="connsiteX0" fmla="*/ 261922 w 523844"/>
                  <a:gd name="connsiteY0" fmla="*/ 0 h 428599"/>
                  <a:gd name="connsiteX1" fmla="*/ 0 w 523844"/>
                  <a:gd name="connsiteY1" fmla="*/ 428600 h 428599"/>
                  <a:gd name="connsiteX2" fmla="*/ 523844 w 523844"/>
                  <a:gd name="connsiteY2" fmla="*/ 428600 h 428599"/>
                </a:gdLst>
                <a:ahLst/>
                <a:cxnLst>
                  <a:cxn ang="0">
                    <a:pos x="connsiteX0" y="connsiteY0"/>
                  </a:cxn>
                  <a:cxn ang="0">
                    <a:pos x="connsiteX1" y="connsiteY1"/>
                  </a:cxn>
                  <a:cxn ang="0">
                    <a:pos x="connsiteX2" y="connsiteY2"/>
                  </a:cxn>
                </a:cxnLst>
                <a:rect l="l" t="t" r="r" b="b"/>
                <a:pathLst>
                  <a:path w="523844" h="428599">
                    <a:moveTo>
                      <a:pt x="261922" y="0"/>
                    </a:moveTo>
                    <a:lnTo>
                      <a:pt x="0" y="428600"/>
                    </a:lnTo>
                    <a:lnTo>
                      <a:pt x="523844" y="428600"/>
                    </a:lnTo>
                    <a:close/>
                  </a:path>
                </a:pathLst>
              </a:custGeom>
              <a:solidFill>
                <a:srgbClr val="FCFCFC"/>
              </a:solidFill>
              <a:ln w="47228" cap="flat">
                <a:noFill/>
                <a:prstDash val="solid"/>
                <a:miter/>
              </a:ln>
            </p:spPr>
            <p:txBody>
              <a:bodyPr rtlCol="0" anchor="ctr"/>
              <a:lstStyle/>
              <a:p>
                <a:endParaRPr lang="en-FI" dirty="0">
                  <a:ea typeface="Noto Sans Adlam" panose="020B0502040504020204" pitchFamily="34" charset="0"/>
                  <a:cs typeface="Noto Sans Adlam" panose="020B0502040504020204" pitchFamily="34" charset="0"/>
                </a:endParaRPr>
              </a:p>
            </p:txBody>
          </p:sp>
          <p:sp>
            <p:nvSpPr>
              <p:cNvPr id="20" name="Freeform 19">
                <a:extLst>
                  <a:ext uri="{FF2B5EF4-FFF2-40B4-BE49-F238E27FC236}">
                    <a16:creationId xmlns:a16="http://schemas.microsoft.com/office/drawing/2014/main" id="{C623CB34-7391-834F-AAAD-F2471D522083}"/>
                  </a:ext>
                </a:extLst>
              </p:cNvPr>
              <p:cNvSpPr/>
              <p:nvPr/>
            </p:nvSpPr>
            <p:spPr>
              <a:xfrm>
                <a:off x="2431049" y="1654293"/>
                <a:ext cx="428599" cy="428599"/>
              </a:xfrm>
              <a:custGeom>
                <a:avLst/>
                <a:gdLst>
                  <a:gd name="connsiteX0" fmla="*/ 428600 w 428599"/>
                  <a:gd name="connsiteY0" fmla="*/ 214300 h 428599"/>
                  <a:gd name="connsiteX1" fmla="*/ 214300 w 428599"/>
                  <a:gd name="connsiteY1" fmla="*/ 428600 h 428599"/>
                  <a:gd name="connsiteX2" fmla="*/ 0 w 428599"/>
                  <a:gd name="connsiteY2" fmla="*/ 214300 h 428599"/>
                  <a:gd name="connsiteX3" fmla="*/ 214300 w 428599"/>
                  <a:gd name="connsiteY3" fmla="*/ 0 h 428599"/>
                  <a:gd name="connsiteX4" fmla="*/ 428600 w 428599"/>
                  <a:gd name="connsiteY4" fmla="*/ 214300 h 428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599" h="428599">
                    <a:moveTo>
                      <a:pt x="428600" y="214300"/>
                    </a:moveTo>
                    <a:cubicBezTo>
                      <a:pt x="428600" y="332655"/>
                      <a:pt x="332655" y="428600"/>
                      <a:pt x="214300" y="428600"/>
                    </a:cubicBezTo>
                    <a:cubicBezTo>
                      <a:pt x="95945" y="428600"/>
                      <a:pt x="0" y="332655"/>
                      <a:pt x="0" y="214300"/>
                    </a:cubicBezTo>
                    <a:cubicBezTo>
                      <a:pt x="0" y="95945"/>
                      <a:pt x="95945" y="0"/>
                      <a:pt x="214300" y="0"/>
                    </a:cubicBezTo>
                    <a:cubicBezTo>
                      <a:pt x="332655" y="0"/>
                      <a:pt x="428600" y="95945"/>
                      <a:pt x="428600" y="214300"/>
                    </a:cubicBezTo>
                    <a:close/>
                  </a:path>
                </a:pathLst>
              </a:custGeom>
              <a:solidFill>
                <a:srgbClr val="FCFCFC"/>
              </a:solidFill>
              <a:ln w="47228" cap="flat">
                <a:noFill/>
                <a:prstDash val="solid"/>
                <a:miter/>
              </a:ln>
            </p:spPr>
            <p:txBody>
              <a:bodyPr rtlCol="0" anchor="ctr"/>
              <a:lstStyle/>
              <a:p>
                <a:endParaRPr lang="en-FI">
                  <a:ea typeface="Noto Sans Adlam" panose="020B0502040504020204" pitchFamily="34" charset="0"/>
                  <a:cs typeface="Noto Sans Adlam" panose="020B0502040504020204" pitchFamily="34" charset="0"/>
                </a:endParaRPr>
              </a:p>
            </p:txBody>
          </p:sp>
          <p:sp>
            <p:nvSpPr>
              <p:cNvPr id="21" name="Freeform 20">
                <a:extLst>
                  <a:ext uri="{FF2B5EF4-FFF2-40B4-BE49-F238E27FC236}">
                    <a16:creationId xmlns:a16="http://schemas.microsoft.com/office/drawing/2014/main" id="{A20F26D8-A7E7-3B41-A9F6-E3D7E9E7B734}"/>
                  </a:ext>
                </a:extLst>
              </p:cNvPr>
              <p:cNvSpPr/>
              <p:nvPr/>
            </p:nvSpPr>
            <p:spPr>
              <a:xfrm>
                <a:off x="1954827" y="1678104"/>
                <a:ext cx="380977" cy="380977"/>
              </a:xfrm>
              <a:custGeom>
                <a:avLst/>
                <a:gdLst>
                  <a:gd name="connsiteX0" fmla="*/ 0 w 380977"/>
                  <a:gd name="connsiteY0" fmla="*/ 0 h 380977"/>
                  <a:gd name="connsiteX1" fmla="*/ 380978 w 380977"/>
                  <a:gd name="connsiteY1" fmla="*/ 0 h 380977"/>
                  <a:gd name="connsiteX2" fmla="*/ 380978 w 380977"/>
                  <a:gd name="connsiteY2" fmla="*/ 380978 h 380977"/>
                  <a:gd name="connsiteX3" fmla="*/ 0 w 380977"/>
                  <a:gd name="connsiteY3" fmla="*/ 380978 h 380977"/>
                </a:gdLst>
                <a:ahLst/>
                <a:cxnLst>
                  <a:cxn ang="0">
                    <a:pos x="connsiteX0" y="connsiteY0"/>
                  </a:cxn>
                  <a:cxn ang="0">
                    <a:pos x="connsiteX1" y="connsiteY1"/>
                  </a:cxn>
                  <a:cxn ang="0">
                    <a:pos x="connsiteX2" y="connsiteY2"/>
                  </a:cxn>
                  <a:cxn ang="0">
                    <a:pos x="connsiteX3" y="connsiteY3"/>
                  </a:cxn>
                </a:cxnLst>
                <a:rect l="l" t="t" r="r" b="b"/>
                <a:pathLst>
                  <a:path w="380977" h="380977">
                    <a:moveTo>
                      <a:pt x="0" y="0"/>
                    </a:moveTo>
                    <a:lnTo>
                      <a:pt x="380978" y="0"/>
                    </a:lnTo>
                    <a:lnTo>
                      <a:pt x="380978" y="380978"/>
                    </a:lnTo>
                    <a:lnTo>
                      <a:pt x="0" y="380978"/>
                    </a:lnTo>
                    <a:close/>
                  </a:path>
                </a:pathLst>
              </a:custGeom>
              <a:solidFill>
                <a:srgbClr val="FCFCFC"/>
              </a:solidFill>
              <a:ln w="47228" cap="flat">
                <a:noFill/>
                <a:prstDash val="solid"/>
                <a:miter/>
              </a:ln>
            </p:spPr>
            <p:txBody>
              <a:bodyPr rtlCol="0" anchor="ctr"/>
              <a:lstStyle/>
              <a:p>
                <a:endParaRPr lang="en-FI">
                  <a:ea typeface="Noto Sans Adlam" panose="020B0502040504020204" pitchFamily="34" charset="0"/>
                  <a:cs typeface="Noto Sans Adlam" panose="020B0502040504020204" pitchFamily="34" charset="0"/>
                </a:endParaRPr>
              </a:p>
            </p:txBody>
          </p:sp>
        </p:grpSp>
      </p:grpSp>
      <p:grpSp>
        <p:nvGrpSpPr>
          <p:cNvPr id="33" name="Group 32">
            <a:extLst>
              <a:ext uri="{FF2B5EF4-FFF2-40B4-BE49-F238E27FC236}">
                <a16:creationId xmlns:a16="http://schemas.microsoft.com/office/drawing/2014/main" id="{5BAFE53C-3C59-F34E-8B9D-3E896FC96682}"/>
              </a:ext>
            </a:extLst>
          </p:cNvPr>
          <p:cNvGrpSpPr/>
          <p:nvPr/>
        </p:nvGrpSpPr>
        <p:grpSpPr>
          <a:xfrm>
            <a:off x="4724051" y="3938378"/>
            <a:ext cx="1006686" cy="969263"/>
            <a:chOff x="9266632" y="2380620"/>
            <a:chExt cx="854132" cy="851062"/>
          </a:xfrm>
          <a:effectLst>
            <a:outerShdw blurRad="50800" dist="38100" dir="2700000" algn="tl" rotWithShape="0">
              <a:prstClr val="black">
                <a:alpha val="20000"/>
              </a:prstClr>
            </a:outerShdw>
          </a:effectLst>
        </p:grpSpPr>
        <p:sp>
          <p:nvSpPr>
            <p:cNvPr id="31" name="Oval 30">
              <a:extLst>
                <a:ext uri="{FF2B5EF4-FFF2-40B4-BE49-F238E27FC236}">
                  <a16:creationId xmlns:a16="http://schemas.microsoft.com/office/drawing/2014/main" id="{8C440825-6D1A-904A-872D-9D984E8C9A26}"/>
                </a:ext>
              </a:extLst>
            </p:cNvPr>
            <p:cNvSpPr/>
            <p:nvPr/>
          </p:nvSpPr>
          <p:spPr>
            <a:xfrm>
              <a:off x="9266632" y="2380620"/>
              <a:ext cx="854132" cy="8510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32" name="Freeform 31">
              <a:extLst>
                <a:ext uri="{FF2B5EF4-FFF2-40B4-BE49-F238E27FC236}">
                  <a16:creationId xmlns:a16="http://schemas.microsoft.com/office/drawing/2014/main" id="{7889BE81-20F2-2F44-9FF7-D430BC54341C}"/>
                </a:ext>
              </a:extLst>
            </p:cNvPr>
            <p:cNvSpPr/>
            <p:nvPr/>
          </p:nvSpPr>
          <p:spPr>
            <a:xfrm>
              <a:off x="9425740" y="2597293"/>
              <a:ext cx="591052" cy="412270"/>
            </a:xfrm>
            <a:custGeom>
              <a:avLst/>
              <a:gdLst>
                <a:gd name="connsiteX0" fmla="*/ 47625 w 190500"/>
                <a:gd name="connsiteY0" fmla="*/ 28575 h 123825"/>
                <a:gd name="connsiteX1" fmla="*/ 0 w 190500"/>
                <a:gd name="connsiteY1" fmla="*/ 28575 h 123825"/>
                <a:gd name="connsiteX2" fmla="*/ 0 w 190500"/>
                <a:gd name="connsiteY2" fmla="*/ 9525 h 123825"/>
                <a:gd name="connsiteX3" fmla="*/ 47625 w 190500"/>
                <a:gd name="connsiteY3" fmla="*/ 9525 h 123825"/>
                <a:gd name="connsiteX4" fmla="*/ 47625 w 190500"/>
                <a:gd name="connsiteY4" fmla="*/ 28575 h 123825"/>
                <a:gd name="connsiteX5" fmla="*/ 47625 w 190500"/>
                <a:gd name="connsiteY5" fmla="*/ 57150 h 123825"/>
                <a:gd name="connsiteX6" fmla="*/ 0 w 190500"/>
                <a:gd name="connsiteY6" fmla="*/ 57150 h 123825"/>
                <a:gd name="connsiteX7" fmla="*/ 0 w 190500"/>
                <a:gd name="connsiteY7" fmla="*/ 76200 h 123825"/>
                <a:gd name="connsiteX8" fmla="*/ 47625 w 190500"/>
                <a:gd name="connsiteY8" fmla="*/ 76200 h 123825"/>
                <a:gd name="connsiteX9" fmla="*/ 47625 w 190500"/>
                <a:gd name="connsiteY9" fmla="*/ 57150 h 123825"/>
                <a:gd name="connsiteX10" fmla="*/ 177070 w 190500"/>
                <a:gd name="connsiteY10" fmla="*/ 123825 h 123825"/>
                <a:gd name="connsiteX11" fmla="*/ 140589 w 190500"/>
                <a:gd name="connsiteY11" fmla="*/ 87344 h 123825"/>
                <a:gd name="connsiteX12" fmla="*/ 114300 w 190500"/>
                <a:gd name="connsiteY12" fmla="*/ 95250 h 123825"/>
                <a:gd name="connsiteX13" fmla="*/ 66675 w 190500"/>
                <a:gd name="connsiteY13" fmla="*/ 47625 h 123825"/>
                <a:gd name="connsiteX14" fmla="*/ 114300 w 190500"/>
                <a:gd name="connsiteY14" fmla="*/ 0 h 123825"/>
                <a:gd name="connsiteX15" fmla="*/ 161925 w 190500"/>
                <a:gd name="connsiteY15" fmla="*/ 47625 h 123825"/>
                <a:gd name="connsiteX16" fmla="*/ 154019 w 190500"/>
                <a:gd name="connsiteY16" fmla="*/ 73819 h 123825"/>
                <a:gd name="connsiteX17" fmla="*/ 190500 w 190500"/>
                <a:gd name="connsiteY17" fmla="*/ 110395 h 123825"/>
                <a:gd name="connsiteX18" fmla="*/ 177070 w 190500"/>
                <a:gd name="connsiteY18" fmla="*/ 123825 h 123825"/>
                <a:gd name="connsiteX19" fmla="*/ 142875 w 190500"/>
                <a:gd name="connsiteY19" fmla="*/ 47625 h 123825"/>
                <a:gd name="connsiteX20" fmla="*/ 114300 w 190500"/>
                <a:gd name="connsiteY20" fmla="*/ 19050 h 123825"/>
                <a:gd name="connsiteX21" fmla="*/ 85725 w 190500"/>
                <a:gd name="connsiteY21" fmla="*/ 47625 h 123825"/>
                <a:gd name="connsiteX22" fmla="*/ 114300 w 190500"/>
                <a:gd name="connsiteY22" fmla="*/ 76200 h 123825"/>
                <a:gd name="connsiteX23" fmla="*/ 142875 w 190500"/>
                <a:gd name="connsiteY23" fmla="*/ 47625 h 123825"/>
                <a:gd name="connsiteX24" fmla="*/ 0 w 190500"/>
                <a:gd name="connsiteY24" fmla="*/ 123825 h 123825"/>
                <a:gd name="connsiteX25" fmla="*/ 95250 w 190500"/>
                <a:gd name="connsiteY25" fmla="*/ 123825 h 123825"/>
                <a:gd name="connsiteX26" fmla="*/ 95250 w 190500"/>
                <a:gd name="connsiteY26" fmla="*/ 104775 h 123825"/>
                <a:gd name="connsiteX27" fmla="*/ 0 w 190500"/>
                <a:gd name="connsiteY27" fmla="*/ 104775 h 123825"/>
                <a:gd name="connsiteX28" fmla="*/ 0 w 190500"/>
                <a:gd name="connsiteY28" fmla="*/ 123825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0500" h="123825">
                  <a:moveTo>
                    <a:pt x="47625" y="28575"/>
                  </a:moveTo>
                  <a:lnTo>
                    <a:pt x="0" y="28575"/>
                  </a:lnTo>
                  <a:lnTo>
                    <a:pt x="0" y="9525"/>
                  </a:lnTo>
                  <a:lnTo>
                    <a:pt x="47625" y="9525"/>
                  </a:lnTo>
                  <a:lnTo>
                    <a:pt x="47625" y="28575"/>
                  </a:lnTo>
                  <a:close/>
                  <a:moveTo>
                    <a:pt x="47625" y="57150"/>
                  </a:moveTo>
                  <a:lnTo>
                    <a:pt x="0" y="57150"/>
                  </a:lnTo>
                  <a:lnTo>
                    <a:pt x="0" y="76200"/>
                  </a:lnTo>
                  <a:lnTo>
                    <a:pt x="47625" y="76200"/>
                  </a:lnTo>
                  <a:lnTo>
                    <a:pt x="47625" y="57150"/>
                  </a:lnTo>
                  <a:close/>
                  <a:moveTo>
                    <a:pt x="177070" y="123825"/>
                  </a:moveTo>
                  <a:lnTo>
                    <a:pt x="140589" y="87344"/>
                  </a:lnTo>
                  <a:cubicBezTo>
                    <a:pt x="132969" y="92297"/>
                    <a:pt x="124016" y="95250"/>
                    <a:pt x="114300" y="95250"/>
                  </a:cubicBezTo>
                  <a:cubicBezTo>
                    <a:pt x="88011" y="95250"/>
                    <a:pt x="66675" y="73914"/>
                    <a:pt x="66675" y="47625"/>
                  </a:cubicBezTo>
                  <a:cubicBezTo>
                    <a:pt x="66675" y="21336"/>
                    <a:pt x="88011" y="0"/>
                    <a:pt x="114300" y="0"/>
                  </a:cubicBezTo>
                  <a:cubicBezTo>
                    <a:pt x="140589" y="0"/>
                    <a:pt x="161925" y="21336"/>
                    <a:pt x="161925" y="47625"/>
                  </a:cubicBezTo>
                  <a:cubicBezTo>
                    <a:pt x="161925" y="57341"/>
                    <a:pt x="158972" y="66294"/>
                    <a:pt x="154019" y="73819"/>
                  </a:cubicBezTo>
                  <a:lnTo>
                    <a:pt x="190500" y="110395"/>
                  </a:lnTo>
                  <a:lnTo>
                    <a:pt x="177070" y="123825"/>
                  </a:lnTo>
                  <a:close/>
                  <a:moveTo>
                    <a:pt x="142875" y="47625"/>
                  </a:moveTo>
                  <a:cubicBezTo>
                    <a:pt x="142875" y="31909"/>
                    <a:pt x="130016" y="19050"/>
                    <a:pt x="114300" y="19050"/>
                  </a:cubicBezTo>
                  <a:cubicBezTo>
                    <a:pt x="98584" y="19050"/>
                    <a:pt x="85725" y="31909"/>
                    <a:pt x="85725" y="47625"/>
                  </a:cubicBezTo>
                  <a:cubicBezTo>
                    <a:pt x="85725" y="63341"/>
                    <a:pt x="98584" y="76200"/>
                    <a:pt x="114300" y="76200"/>
                  </a:cubicBezTo>
                  <a:cubicBezTo>
                    <a:pt x="130016" y="76200"/>
                    <a:pt x="142875" y="63341"/>
                    <a:pt x="142875" y="47625"/>
                  </a:cubicBezTo>
                  <a:close/>
                  <a:moveTo>
                    <a:pt x="0" y="123825"/>
                  </a:moveTo>
                  <a:lnTo>
                    <a:pt x="95250" y="123825"/>
                  </a:lnTo>
                  <a:lnTo>
                    <a:pt x="95250" y="104775"/>
                  </a:lnTo>
                  <a:lnTo>
                    <a:pt x="0" y="104775"/>
                  </a:lnTo>
                  <a:lnTo>
                    <a:pt x="0" y="123825"/>
                  </a:lnTo>
                  <a:close/>
                </a:path>
              </a:pathLst>
            </a:custGeom>
            <a:solidFill>
              <a:schemeClr val="bg1"/>
            </a:solidFill>
            <a:ln w="9525" cap="flat">
              <a:noFill/>
              <a:prstDash val="solid"/>
              <a:miter/>
            </a:ln>
          </p:spPr>
          <p:txBody>
            <a:bodyPr rtlCol="0" anchor="ctr"/>
            <a:lstStyle/>
            <a:p>
              <a:endParaRPr lang="en-FI" dirty="0">
                <a:ea typeface="Noto Sans Adlam" panose="020B0502040504020204" pitchFamily="34" charset="0"/>
                <a:cs typeface="Noto Sans Adlam" panose="020B0502040504020204" pitchFamily="34" charset="0"/>
              </a:endParaRPr>
            </a:p>
          </p:txBody>
        </p:sp>
      </p:grpSp>
      <p:grpSp>
        <p:nvGrpSpPr>
          <p:cNvPr id="35" name="Ryhmä 17">
            <a:extLst>
              <a:ext uri="{FF2B5EF4-FFF2-40B4-BE49-F238E27FC236}">
                <a16:creationId xmlns:a16="http://schemas.microsoft.com/office/drawing/2014/main" id="{77CBC85B-9521-EC47-971A-082D68C9E6CE}"/>
              </a:ext>
            </a:extLst>
          </p:cNvPr>
          <p:cNvGrpSpPr/>
          <p:nvPr/>
        </p:nvGrpSpPr>
        <p:grpSpPr>
          <a:xfrm flipH="1">
            <a:off x="1099879" y="4008490"/>
            <a:ext cx="969263" cy="969263"/>
            <a:chOff x="172648" y="2449946"/>
            <a:chExt cx="1958109" cy="1958109"/>
          </a:xfrm>
          <a:solidFill>
            <a:srgbClr val="1CB5F2"/>
          </a:solidFill>
        </p:grpSpPr>
        <p:sp>
          <p:nvSpPr>
            <p:cNvPr id="36" name="Vuokaaviosymboli: Liitin 36">
              <a:extLst>
                <a:ext uri="{FF2B5EF4-FFF2-40B4-BE49-F238E27FC236}">
                  <a16:creationId xmlns:a16="http://schemas.microsoft.com/office/drawing/2014/main" id="{C4B119EF-0932-654A-8691-CE704012BA90}"/>
                </a:ext>
              </a:extLst>
            </p:cNvPr>
            <p:cNvSpPr/>
            <p:nvPr/>
          </p:nvSpPr>
          <p:spPr>
            <a:xfrm>
              <a:off x="172648" y="2449946"/>
              <a:ext cx="1958109" cy="1958109"/>
            </a:xfrm>
            <a:prstGeom prst="flowChartConnector">
              <a:avLst/>
            </a:pr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ea typeface="Noto Sans Adlam" panose="020B0502040504020204" pitchFamily="34" charset="0"/>
                <a:cs typeface="Noto Sans Adlam" panose="020B0502040504020204" pitchFamily="34" charset="0"/>
              </a:endParaRPr>
            </a:p>
          </p:txBody>
        </p:sp>
        <p:pic>
          <p:nvPicPr>
            <p:cNvPr id="37" name="Kuva 37">
              <a:extLst>
                <a:ext uri="{FF2B5EF4-FFF2-40B4-BE49-F238E27FC236}">
                  <a16:creationId xmlns:a16="http://schemas.microsoft.com/office/drawing/2014/main" id="{4261453B-1A92-CC4B-96DA-E86523811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902" y="2743200"/>
              <a:ext cx="1371600" cy="1371600"/>
            </a:xfrm>
            <a:prstGeom prst="rect">
              <a:avLst/>
            </a:prstGeom>
            <a:noFill/>
          </p:spPr>
        </p:pic>
      </p:grpSp>
    </p:spTree>
    <p:extLst>
      <p:ext uri="{BB962C8B-B14F-4D97-AF65-F5344CB8AC3E}">
        <p14:creationId xmlns:p14="http://schemas.microsoft.com/office/powerpoint/2010/main" val="20426629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indoor, gallery, room&#10;&#10;Description automatically generated">
            <a:extLst>
              <a:ext uri="{FF2B5EF4-FFF2-40B4-BE49-F238E27FC236}">
                <a16:creationId xmlns:a16="http://schemas.microsoft.com/office/drawing/2014/main" id="{119FA4EF-2DA3-914E-8FB6-15AF9D3568A9}"/>
              </a:ext>
            </a:extLst>
          </p:cNvPr>
          <p:cNvPicPr>
            <a:picLocks noChangeAspect="1"/>
          </p:cNvPicPr>
          <p:nvPr/>
        </p:nvPicPr>
        <p:blipFill rotWithShape="1">
          <a:blip r:embed="rId2">
            <a:alphaModFix amt="55000"/>
          </a:blip>
          <a:srcRect b="25032"/>
          <a:stretch/>
        </p:blipFill>
        <p:spPr>
          <a:xfrm>
            <a:off x="0" y="-27384"/>
            <a:ext cx="12206469" cy="6885384"/>
          </a:xfrm>
          <a:prstGeom prst="rect">
            <a:avLst/>
          </a:prstGeom>
        </p:spPr>
      </p:pic>
      <p:sp>
        <p:nvSpPr>
          <p:cNvPr id="16" name="Oval 15">
            <a:extLst>
              <a:ext uri="{FF2B5EF4-FFF2-40B4-BE49-F238E27FC236}">
                <a16:creationId xmlns:a16="http://schemas.microsoft.com/office/drawing/2014/main" id="{4B404ACE-9EE7-F547-A88B-26C6FB905F9B}"/>
              </a:ext>
            </a:extLst>
          </p:cNvPr>
          <p:cNvSpPr/>
          <p:nvPr/>
        </p:nvSpPr>
        <p:spPr>
          <a:xfrm>
            <a:off x="3359696" y="620688"/>
            <a:ext cx="5852155" cy="5852155"/>
          </a:xfrm>
          <a:prstGeom prst="ellipse">
            <a:avLst/>
          </a:prstGeom>
          <a:solidFill>
            <a:schemeClr val="bg1">
              <a:alpha val="6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19" name="Text Placeholder 1">
            <a:extLst>
              <a:ext uri="{FF2B5EF4-FFF2-40B4-BE49-F238E27FC236}">
                <a16:creationId xmlns:a16="http://schemas.microsoft.com/office/drawing/2014/main" id="{ED757FCC-3B96-1249-8990-7B82F960920C}"/>
              </a:ext>
            </a:extLst>
          </p:cNvPr>
          <p:cNvSpPr txBox="1">
            <a:spLocks/>
          </p:cNvSpPr>
          <p:nvPr/>
        </p:nvSpPr>
        <p:spPr>
          <a:xfrm>
            <a:off x="3359696" y="2599368"/>
            <a:ext cx="5852156" cy="1861799"/>
          </a:xfrm>
          <a:prstGeom prst="rect">
            <a:avLst/>
          </a:prstGeom>
        </p:spPr>
        <p:txBody>
          <a:bodyPr vert="horz" lIns="91440" tIns="45720" rIns="91440" bIns="45720" rtlCol="0" anchor="ctr"/>
          <a:lstStyle>
            <a:defPPr>
              <a:defRPr lang="en-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tx2">
                    <a:lumMod val="75000"/>
                  </a:schemeClr>
                </a:solidFill>
                <a:ea typeface="Noto Sans Adlam" panose="020B0502040504020204" pitchFamily="34" charset="0"/>
                <a:cs typeface="Noto Sans Adlam" panose="020B0502040504020204" pitchFamily="34" charset="0"/>
              </a:rPr>
              <a:t>Email Templates</a:t>
            </a:r>
          </a:p>
        </p:txBody>
      </p:sp>
    </p:spTree>
    <p:extLst>
      <p:ext uri="{BB962C8B-B14F-4D97-AF65-F5344CB8AC3E}">
        <p14:creationId xmlns:p14="http://schemas.microsoft.com/office/powerpoint/2010/main" val="15827053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D4BF4D6-240A-A44D-AC6A-E97D9BFE17FD}"/>
              </a:ext>
            </a:extLst>
          </p:cNvPr>
          <p:cNvSpPr/>
          <p:nvPr/>
        </p:nvSpPr>
        <p:spPr>
          <a:xfrm>
            <a:off x="1634677" y="2628628"/>
            <a:ext cx="3671785" cy="2454585"/>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8" name="Rounded Rectangle 7">
            <a:extLst>
              <a:ext uri="{FF2B5EF4-FFF2-40B4-BE49-F238E27FC236}">
                <a16:creationId xmlns:a16="http://schemas.microsoft.com/office/drawing/2014/main" id="{F6C0CBB8-1AC8-4D44-AE92-FCFB992871F3}"/>
              </a:ext>
            </a:extLst>
          </p:cNvPr>
          <p:cNvSpPr/>
          <p:nvPr/>
        </p:nvSpPr>
        <p:spPr>
          <a:xfrm>
            <a:off x="6749831" y="2592512"/>
            <a:ext cx="3671785" cy="2454585"/>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1848998" y="3510806"/>
            <a:ext cx="3234326" cy="1646386"/>
          </a:xfrm>
          <a:prstGeom prst="rect">
            <a:avLst/>
          </a:prstGeom>
          <a:effectLst/>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tx2">
                    <a:lumMod val="50000"/>
                  </a:schemeClr>
                </a:solidFill>
                <a:ea typeface="Noto Sans Adlam" panose="020B0502040504020204" pitchFamily="34" charset="0"/>
                <a:cs typeface="Noto Sans Adlam" panose="020B0502040504020204" pitchFamily="34" charset="0"/>
              </a:rPr>
              <a:t>The following slides contain pre-crafted emails that can be used as the basis for some of your communication during the challenge.</a:t>
            </a:r>
          </a:p>
        </p:txBody>
      </p:sp>
      <p:sp>
        <p:nvSpPr>
          <p:cNvPr id="11" name="Text Placeholder 3">
            <a:extLst>
              <a:ext uri="{FF2B5EF4-FFF2-40B4-BE49-F238E27FC236}">
                <a16:creationId xmlns:a16="http://schemas.microsoft.com/office/drawing/2014/main" id="{419A54AE-ABA8-9B45-AD3B-8E8C8B4B0D15}"/>
              </a:ext>
            </a:extLst>
          </p:cNvPr>
          <p:cNvSpPr txBox="1">
            <a:spLocks/>
          </p:cNvSpPr>
          <p:nvPr/>
        </p:nvSpPr>
        <p:spPr>
          <a:xfrm>
            <a:off x="6964151" y="3510806"/>
            <a:ext cx="3338484" cy="1520807"/>
          </a:xfrm>
          <a:prstGeom prst="rect">
            <a:avLst/>
          </a:prstGeom>
          <a:effectLst/>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tx2">
                    <a:lumMod val="50000"/>
                  </a:schemeClr>
                </a:solidFill>
                <a:ea typeface="Noto Sans Adlam" panose="020B0502040504020204" pitchFamily="34" charset="0"/>
                <a:cs typeface="Noto Sans Adlam" panose="020B0502040504020204" pitchFamily="34" charset="0"/>
              </a:rPr>
              <a:t>Each template has </a:t>
            </a:r>
            <a:r>
              <a:rPr lang="en-US" sz="1600" b="1" dirty="0">
                <a:solidFill>
                  <a:schemeClr val="tx2">
                    <a:lumMod val="50000"/>
                  </a:schemeClr>
                </a:solidFill>
                <a:ea typeface="Noto Sans Adlam" panose="020B0502040504020204" pitchFamily="34" charset="0"/>
                <a:cs typeface="Noto Sans Adlam" panose="020B0502040504020204" pitchFamily="34" charset="0"/>
              </a:rPr>
              <a:t>[</a:t>
            </a:r>
            <a:r>
              <a:rPr lang="en-US" sz="1600" b="1" i="1" dirty="0">
                <a:solidFill>
                  <a:schemeClr val="tx2">
                    <a:lumMod val="50000"/>
                  </a:schemeClr>
                </a:solidFill>
                <a:ea typeface="Noto Sans Adlam" panose="020B0502040504020204" pitchFamily="34" charset="0"/>
                <a:cs typeface="Noto Sans Adlam" panose="020B0502040504020204" pitchFamily="34" charset="0"/>
              </a:rPr>
              <a:t>bolded</a:t>
            </a:r>
            <a:r>
              <a:rPr lang="en-US" sz="1600" dirty="0">
                <a:solidFill>
                  <a:schemeClr val="tx2">
                    <a:lumMod val="50000"/>
                  </a:schemeClr>
                </a:solidFill>
                <a:ea typeface="Noto Sans Adlam" panose="020B0502040504020204" pitchFamily="34" charset="0"/>
                <a:cs typeface="Noto Sans Adlam" panose="020B0502040504020204" pitchFamily="34" charset="0"/>
              </a:rPr>
              <a:t> </a:t>
            </a:r>
            <a:r>
              <a:rPr lang="en-US" sz="1600" b="1" i="1" dirty="0">
                <a:solidFill>
                  <a:schemeClr val="tx2">
                    <a:lumMod val="50000"/>
                  </a:schemeClr>
                </a:solidFill>
                <a:ea typeface="Noto Sans Adlam" panose="020B0502040504020204" pitchFamily="34" charset="0"/>
                <a:cs typeface="Noto Sans Adlam" panose="020B0502040504020204" pitchFamily="34" charset="0"/>
              </a:rPr>
              <a:t>placeholders</a:t>
            </a:r>
            <a:r>
              <a:rPr lang="en-US" sz="1600" b="1" dirty="0">
                <a:solidFill>
                  <a:schemeClr val="tx2">
                    <a:lumMod val="50000"/>
                  </a:schemeClr>
                </a:solidFill>
                <a:ea typeface="Noto Sans Adlam" panose="020B0502040504020204" pitchFamily="34" charset="0"/>
                <a:cs typeface="Noto Sans Adlam" panose="020B0502040504020204" pitchFamily="34" charset="0"/>
              </a:rPr>
              <a:t>]</a:t>
            </a:r>
            <a:r>
              <a:rPr lang="en-US" sz="1600" dirty="0">
                <a:solidFill>
                  <a:schemeClr val="tx2">
                    <a:lumMod val="50000"/>
                  </a:schemeClr>
                </a:solidFill>
                <a:ea typeface="Noto Sans Adlam" panose="020B0502040504020204" pitchFamily="34" charset="0"/>
                <a:cs typeface="Noto Sans Adlam" panose="020B0502040504020204" pitchFamily="34" charset="0"/>
              </a:rPr>
              <a:t> with descriptions. These should be replaced with content specific to your challenge.</a:t>
            </a:r>
          </a:p>
        </p:txBody>
      </p:sp>
      <p:sp>
        <p:nvSpPr>
          <p:cNvPr id="16" name="Freeform 15">
            <a:extLst>
              <a:ext uri="{FF2B5EF4-FFF2-40B4-BE49-F238E27FC236}">
                <a16:creationId xmlns:a16="http://schemas.microsoft.com/office/drawing/2014/main" id="{BD0F287B-6BC8-044C-A82C-AD5E77D26A83}"/>
              </a:ext>
            </a:extLst>
          </p:cNvPr>
          <p:cNvSpPr/>
          <p:nvPr/>
        </p:nvSpPr>
        <p:spPr>
          <a:xfrm>
            <a:off x="3507838" y="2715691"/>
            <a:ext cx="586616" cy="293307"/>
          </a:xfrm>
          <a:custGeom>
            <a:avLst/>
            <a:gdLst>
              <a:gd name="connsiteX0" fmla="*/ 114300 w 228600"/>
              <a:gd name="connsiteY0" fmla="*/ 64294 h 114300"/>
              <a:gd name="connsiteX1" fmla="*/ 154686 w 228600"/>
              <a:gd name="connsiteY1" fmla="*/ 72866 h 114300"/>
              <a:gd name="connsiteX2" fmla="*/ 171450 w 228600"/>
              <a:gd name="connsiteY2" fmla="*/ 98869 h 114300"/>
              <a:gd name="connsiteX3" fmla="*/ 171450 w 228600"/>
              <a:gd name="connsiteY3" fmla="*/ 114300 h 114300"/>
              <a:gd name="connsiteX4" fmla="*/ 57150 w 228600"/>
              <a:gd name="connsiteY4" fmla="*/ 114300 h 114300"/>
              <a:gd name="connsiteX5" fmla="*/ 57150 w 228600"/>
              <a:gd name="connsiteY5" fmla="*/ 98965 h 114300"/>
              <a:gd name="connsiteX6" fmla="*/ 73914 w 228600"/>
              <a:gd name="connsiteY6" fmla="*/ 72962 h 114300"/>
              <a:gd name="connsiteX7" fmla="*/ 114300 w 228600"/>
              <a:gd name="connsiteY7" fmla="*/ 64294 h 114300"/>
              <a:gd name="connsiteX8" fmla="*/ 38100 w 228600"/>
              <a:gd name="connsiteY8" fmla="*/ 66675 h 114300"/>
              <a:gd name="connsiteX9" fmla="*/ 57150 w 228600"/>
              <a:gd name="connsiteY9" fmla="*/ 47625 h 114300"/>
              <a:gd name="connsiteX10" fmla="*/ 38100 w 228600"/>
              <a:gd name="connsiteY10" fmla="*/ 28575 h 114300"/>
              <a:gd name="connsiteX11" fmla="*/ 19050 w 228600"/>
              <a:gd name="connsiteY11" fmla="*/ 47625 h 114300"/>
              <a:gd name="connsiteX12" fmla="*/ 38100 w 228600"/>
              <a:gd name="connsiteY12" fmla="*/ 66675 h 114300"/>
              <a:gd name="connsiteX13" fmla="*/ 48863 w 228600"/>
              <a:gd name="connsiteY13" fmla="*/ 77153 h 114300"/>
              <a:gd name="connsiteX14" fmla="*/ 38100 w 228600"/>
              <a:gd name="connsiteY14" fmla="*/ 76200 h 114300"/>
              <a:gd name="connsiteX15" fmla="*/ 11621 w 228600"/>
              <a:gd name="connsiteY15" fmla="*/ 81725 h 114300"/>
              <a:gd name="connsiteX16" fmla="*/ 0 w 228600"/>
              <a:gd name="connsiteY16" fmla="*/ 99346 h 114300"/>
              <a:gd name="connsiteX17" fmla="*/ 0 w 228600"/>
              <a:gd name="connsiteY17" fmla="*/ 114300 h 114300"/>
              <a:gd name="connsiteX18" fmla="*/ 42863 w 228600"/>
              <a:gd name="connsiteY18" fmla="*/ 114300 h 114300"/>
              <a:gd name="connsiteX19" fmla="*/ 42863 w 228600"/>
              <a:gd name="connsiteY19" fmla="*/ 98965 h 114300"/>
              <a:gd name="connsiteX20" fmla="*/ 48863 w 228600"/>
              <a:gd name="connsiteY20" fmla="*/ 77153 h 114300"/>
              <a:gd name="connsiteX21" fmla="*/ 190500 w 228600"/>
              <a:gd name="connsiteY21" fmla="*/ 66675 h 114300"/>
              <a:gd name="connsiteX22" fmla="*/ 209550 w 228600"/>
              <a:gd name="connsiteY22" fmla="*/ 47625 h 114300"/>
              <a:gd name="connsiteX23" fmla="*/ 190500 w 228600"/>
              <a:gd name="connsiteY23" fmla="*/ 28575 h 114300"/>
              <a:gd name="connsiteX24" fmla="*/ 171450 w 228600"/>
              <a:gd name="connsiteY24" fmla="*/ 47625 h 114300"/>
              <a:gd name="connsiteX25" fmla="*/ 190500 w 228600"/>
              <a:gd name="connsiteY25" fmla="*/ 66675 h 114300"/>
              <a:gd name="connsiteX26" fmla="*/ 228600 w 228600"/>
              <a:gd name="connsiteY26" fmla="*/ 99346 h 114300"/>
              <a:gd name="connsiteX27" fmla="*/ 216980 w 228600"/>
              <a:gd name="connsiteY27" fmla="*/ 81725 h 114300"/>
              <a:gd name="connsiteX28" fmla="*/ 190500 w 228600"/>
              <a:gd name="connsiteY28" fmla="*/ 76200 h 114300"/>
              <a:gd name="connsiteX29" fmla="*/ 179737 w 228600"/>
              <a:gd name="connsiteY29" fmla="*/ 77153 h 114300"/>
              <a:gd name="connsiteX30" fmla="*/ 185738 w 228600"/>
              <a:gd name="connsiteY30" fmla="*/ 98965 h 114300"/>
              <a:gd name="connsiteX31" fmla="*/ 185738 w 228600"/>
              <a:gd name="connsiteY31" fmla="*/ 114300 h 114300"/>
              <a:gd name="connsiteX32" fmla="*/ 228600 w 228600"/>
              <a:gd name="connsiteY32" fmla="*/ 114300 h 114300"/>
              <a:gd name="connsiteX33" fmla="*/ 228600 w 228600"/>
              <a:gd name="connsiteY33" fmla="*/ 99346 h 114300"/>
              <a:gd name="connsiteX34" fmla="*/ 114300 w 228600"/>
              <a:gd name="connsiteY34" fmla="*/ 0 h 114300"/>
              <a:gd name="connsiteX35" fmla="*/ 142875 w 228600"/>
              <a:gd name="connsiteY35" fmla="*/ 28575 h 114300"/>
              <a:gd name="connsiteX36" fmla="*/ 114300 w 228600"/>
              <a:gd name="connsiteY36" fmla="*/ 57150 h 114300"/>
              <a:gd name="connsiteX37" fmla="*/ 85725 w 228600"/>
              <a:gd name="connsiteY37" fmla="*/ 28575 h 114300"/>
              <a:gd name="connsiteX38" fmla="*/ 114300 w 228600"/>
              <a:gd name="connsiteY38" fmla="*/ 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8600" h="114300">
                <a:moveTo>
                  <a:pt x="114300" y="64294"/>
                </a:moveTo>
                <a:cubicBezTo>
                  <a:pt x="129826" y="64294"/>
                  <a:pt x="143542" y="68009"/>
                  <a:pt x="154686" y="72866"/>
                </a:cubicBezTo>
                <a:cubicBezTo>
                  <a:pt x="164973" y="77438"/>
                  <a:pt x="171450" y="87725"/>
                  <a:pt x="171450" y="98869"/>
                </a:cubicBezTo>
                <a:lnTo>
                  <a:pt x="171450" y="114300"/>
                </a:lnTo>
                <a:lnTo>
                  <a:pt x="57150" y="114300"/>
                </a:lnTo>
                <a:lnTo>
                  <a:pt x="57150" y="98965"/>
                </a:lnTo>
                <a:cubicBezTo>
                  <a:pt x="57150" y="87725"/>
                  <a:pt x="63627" y="77438"/>
                  <a:pt x="73914" y="72962"/>
                </a:cubicBezTo>
                <a:cubicBezTo>
                  <a:pt x="85058" y="68009"/>
                  <a:pt x="98774" y="64294"/>
                  <a:pt x="114300" y="64294"/>
                </a:cubicBezTo>
                <a:close/>
                <a:moveTo>
                  <a:pt x="38100" y="66675"/>
                </a:moveTo>
                <a:cubicBezTo>
                  <a:pt x="48578" y="66675"/>
                  <a:pt x="57150" y="58103"/>
                  <a:pt x="57150" y="47625"/>
                </a:cubicBezTo>
                <a:cubicBezTo>
                  <a:pt x="57150" y="37147"/>
                  <a:pt x="48578" y="28575"/>
                  <a:pt x="38100" y="28575"/>
                </a:cubicBezTo>
                <a:cubicBezTo>
                  <a:pt x="27623" y="28575"/>
                  <a:pt x="19050" y="37147"/>
                  <a:pt x="19050" y="47625"/>
                </a:cubicBezTo>
                <a:cubicBezTo>
                  <a:pt x="19050" y="58103"/>
                  <a:pt x="27623" y="66675"/>
                  <a:pt x="38100" y="66675"/>
                </a:cubicBezTo>
                <a:close/>
                <a:moveTo>
                  <a:pt x="48863" y="77153"/>
                </a:moveTo>
                <a:cubicBezTo>
                  <a:pt x="45339" y="76581"/>
                  <a:pt x="41815" y="76200"/>
                  <a:pt x="38100" y="76200"/>
                </a:cubicBezTo>
                <a:cubicBezTo>
                  <a:pt x="28670" y="76200"/>
                  <a:pt x="19717" y="78200"/>
                  <a:pt x="11621" y="81725"/>
                </a:cubicBezTo>
                <a:cubicBezTo>
                  <a:pt x="4572" y="84773"/>
                  <a:pt x="0" y="91631"/>
                  <a:pt x="0" y="99346"/>
                </a:cubicBezTo>
                <a:lnTo>
                  <a:pt x="0" y="114300"/>
                </a:lnTo>
                <a:lnTo>
                  <a:pt x="42863" y="114300"/>
                </a:lnTo>
                <a:lnTo>
                  <a:pt x="42863" y="98965"/>
                </a:lnTo>
                <a:cubicBezTo>
                  <a:pt x="42863" y="91059"/>
                  <a:pt x="45053" y="83630"/>
                  <a:pt x="48863" y="77153"/>
                </a:cubicBezTo>
                <a:close/>
                <a:moveTo>
                  <a:pt x="190500" y="66675"/>
                </a:moveTo>
                <a:cubicBezTo>
                  <a:pt x="200978" y="66675"/>
                  <a:pt x="209550" y="58103"/>
                  <a:pt x="209550" y="47625"/>
                </a:cubicBezTo>
                <a:cubicBezTo>
                  <a:pt x="209550" y="37147"/>
                  <a:pt x="200978" y="28575"/>
                  <a:pt x="190500" y="28575"/>
                </a:cubicBezTo>
                <a:cubicBezTo>
                  <a:pt x="180023" y="28575"/>
                  <a:pt x="171450" y="37147"/>
                  <a:pt x="171450" y="47625"/>
                </a:cubicBezTo>
                <a:cubicBezTo>
                  <a:pt x="171450" y="58103"/>
                  <a:pt x="180023" y="66675"/>
                  <a:pt x="190500" y="66675"/>
                </a:cubicBezTo>
                <a:close/>
                <a:moveTo>
                  <a:pt x="228600" y="99346"/>
                </a:moveTo>
                <a:cubicBezTo>
                  <a:pt x="228600" y="91631"/>
                  <a:pt x="224028" y="84773"/>
                  <a:pt x="216980" y="81725"/>
                </a:cubicBezTo>
                <a:cubicBezTo>
                  <a:pt x="208883" y="78200"/>
                  <a:pt x="199930" y="76200"/>
                  <a:pt x="190500" y="76200"/>
                </a:cubicBezTo>
                <a:cubicBezTo>
                  <a:pt x="186785" y="76200"/>
                  <a:pt x="183261" y="76581"/>
                  <a:pt x="179737" y="77153"/>
                </a:cubicBezTo>
                <a:cubicBezTo>
                  <a:pt x="183547" y="83630"/>
                  <a:pt x="185738" y="91059"/>
                  <a:pt x="185738" y="98965"/>
                </a:cubicBezTo>
                <a:lnTo>
                  <a:pt x="185738" y="114300"/>
                </a:lnTo>
                <a:lnTo>
                  <a:pt x="228600" y="114300"/>
                </a:lnTo>
                <a:lnTo>
                  <a:pt x="228600" y="99346"/>
                </a:lnTo>
                <a:close/>
                <a:moveTo>
                  <a:pt x="114300" y="0"/>
                </a:moveTo>
                <a:cubicBezTo>
                  <a:pt x="130112" y="0"/>
                  <a:pt x="142875" y="12764"/>
                  <a:pt x="142875" y="28575"/>
                </a:cubicBezTo>
                <a:cubicBezTo>
                  <a:pt x="142875" y="44387"/>
                  <a:pt x="130112" y="57150"/>
                  <a:pt x="114300" y="57150"/>
                </a:cubicBezTo>
                <a:cubicBezTo>
                  <a:pt x="98489" y="57150"/>
                  <a:pt x="85725" y="44387"/>
                  <a:pt x="85725" y="28575"/>
                </a:cubicBezTo>
                <a:cubicBezTo>
                  <a:pt x="85725" y="12764"/>
                  <a:pt x="98489" y="0"/>
                  <a:pt x="114300" y="0"/>
                </a:cubicBezTo>
                <a:close/>
              </a:path>
            </a:pathLst>
          </a:custGeom>
          <a:solidFill>
            <a:srgbClr val="FCFCFC"/>
          </a:solidFill>
          <a:ln w="9525" cap="flat">
            <a:noFill/>
            <a:prstDash val="solid"/>
            <a:miter/>
          </a:ln>
          <a:effectLst/>
        </p:spPr>
        <p:txBody>
          <a:bodyPr rtlCol="0" anchor="ctr"/>
          <a:lstStyle/>
          <a:p>
            <a:endParaRPr lang="en-FI">
              <a:ea typeface="Noto Sans Adlam" panose="020B0502040504020204" pitchFamily="34" charset="0"/>
              <a:cs typeface="Noto Sans Adlam" panose="020B0502040504020204" pitchFamily="34" charset="0"/>
            </a:endParaRP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37185" y="800770"/>
            <a:ext cx="788487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4000" dirty="0">
                <a:solidFill>
                  <a:schemeClr val="tx2">
                    <a:lumMod val="50000"/>
                  </a:schemeClr>
                </a:solidFill>
                <a:latin typeface="+mn-lt"/>
                <a:ea typeface="Noto Sans Adlam" panose="020B0502040504020204" pitchFamily="34" charset="0"/>
                <a:cs typeface="Noto Sans Adlam" panose="020B0502040504020204" pitchFamily="34" charset="0"/>
              </a:rPr>
              <a:t>How to use the email templates</a:t>
            </a:r>
            <a:endParaRPr lang="fi-FI" sz="400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grpSp>
        <p:nvGrpSpPr>
          <p:cNvPr id="28" name="Ryhmä 22">
            <a:extLst>
              <a:ext uri="{FF2B5EF4-FFF2-40B4-BE49-F238E27FC236}">
                <a16:creationId xmlns:a16="http://schemas.microsoft.com/office/drawing/2014/main" id="{79957150-74D7-3A4A-87D5-F65BB9490A70}"/>
              </a:ext>
            </a:extLst>
          </p:cNvPr>
          <p:cNvGrpSpPr/>
          <p:nvPr/>
        </p:nvGrpSpPr>
        <p:grpSpPr>
          <a:xfrm flipH="1">
            <a:off x="7940394" y="1837558"/>
            <a:ext cx="1249366" cy="1249366"/>
            <a:chOff x="-190464" y="2449946"/>
            <a:chExt cx="1958109" cy="1958109"/>
          </a:xfrm>
          <a:solidFill>
            <a:schemeClr val="accent1"/>
          </a:solidFill>
        </p:grpSpPr>
        <p:sp>
          <p:nvSpPr>
            <p:cNvPr id="29" name="Vuokaaviosymboli: Liitin 26">
              <a:extLst>
                <a:ext uri="{FF2B5EF4-FFF2-40B4-BE49-F238E27FC236}">
                  <a16:creationId xmlns:a16="http://schemas.microsoft.com/office/drawing/2014/main" id="{94E26669-B44A-C54A-9093-9343233DC161}"/>
                </a:ext>
              </a:extLst>
            </p:cNvPr>
            <p:cNvSpPr/>
            <p:nvPr/>
          </p:nvSpPr>
          <p:spPr>
            <a:xfrm>
              <a:off x="-190464" y="2449946"/>
              <a:ext cx="1958109" cy="1958109"/>
            </a:xfrm>
            <a:prstGeom prst="flowChartConnector">
              <a:avLst/>
            </a:prstGeom>
            <a:grp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ea typeface="Noto Sans Adlam" panose="020B0502040504020204" pitchFamily="34" charset="0"/>
                <a:cs typeface="Noto Sans Adlam" panose="020B0502040504020204" pitchFamily="34" charset="0"/>
              </a:endParaRPr>
            </a:p>
          </p:txBody>
        </p:sp>
        <p:pic>
          <p:nvPicPr>
            <p:cNvPr id="30" name="Kuva 27">
              <a:extLst>
                <a:ext uri="{FF2B5EF4-FFF2-40B4-BE49-F238E27FC236}">
                  <a16:creationId xmlns:a16="http://schemas.microsoft.com/office/drawing/2014/main" id="{0B086D82-E6A1-6342-A827-55A20AAA38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789" y="2743200"/>
              <a:ext cx="1371600" cy="1371600"/>
            </a:xfrm>
            <a:prstGeom prst="rect">
              <a:avLst/>
            </a:prstGeom>
            <a:grpFill/>
          </p:spPr>
        </p:pic>
      </p:grpSp>
      <p:grpSp>
        <p:nvGrpSpPr>
          <p:cNvPr id="38" name="Group 37">
            <a:extLst>
              <a:ext uri="{FF2B5EF4-FFF2-40B4-BE49-F238E27FC236}">
                <a16:creationId xmlns:a16="http://schemas.microsoft.com/office/drawing/2014/main" id="{6A9C7BF2-26B7-CC44-9BD8-0CB0944C1786}"/>
              </a:ext>
            </a:extLst>
          </p:cNvPr>
          <p:cNvGrpSpPr/>
          <p:nvPr/>
        </p:nvGrpSpPr>
        <p:grpSpPr>
          <a:xfrm>
            <a:off x="2735312" y="1866875"/>
            <a:ext cx="1292976" cy="1244910"/>
            <a:chOff x="9266632" y="2380619"/>
            <a:chExt cx="854132" cy="851062"/>
          </a:xfrm>
          <a:effectLst>
            <a:outerShdw blurRad="50800" dist="38100" dir="2700000" algn="tl" rotWithShape="0">
              <a:prstClr val="black">
                <a:alpha val="20000"/>
              </a:prstClr>
            </a:outerShdw>
          </a:effectLst>
        </p:grpSpPr>
        <p:sp>
          <p:nvSpPr>
            <p:cNvPr id="39" name="Oval 38">
              <a:extLst>
                <a:ext uri="{FF2B5EF4-FFF2-40B4-BE49-F238E27FC236}">
                  <a16:creationId xmlns:a16="http://schemas.microsoft.com/office/drawing/2014/main" id="{0791FBC8-2CAB-704F-8E47-A227547D3A06}"/>
                </a:ext>
              </a:extLst>
            </p:cNvPr>
            <p:cNvSpPr/>
            <p:nvPr/>
          </p:nvSpPr>
          <p:spPr>
            <a:xfrm>
              <a:off x="9266632" y="2380619"/>
              <a:ext cx="854132" cy="851062"/>
            </a:xfrm>
            <a:prstGeom prst="ellipse">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40" name="Freeform 39">
              <a:extLst>
                <a:ext uri="{FF2B5EF4-FFF2-40B4-BE49-F238E27FC236}">
                  <a16:creationId xmlns:a16="http://schemas.microsoft.com/office/drawing/2014/main" id="{71CEF103-6036-0F4B-9420-BEA75239E4F2}"/>
                </a:ext>
              </a:extLst>
            </p:cNvPr>
            <p:cNvSpPr/>
            <p:nvPr/>
          </p:nvSpPr>
          <p:spPr>
            <a:xfrm>
              <a:off x="9425740" y="2597293"/>
              <a:ext cx="591052" cy="412270"/>
            </a:xfrm>
            <a:custGeom>
              <a:avLst/>
              <a:gdLst>
                <a:gd name="connsiteX0" fmla="*/ 47625 w 190500"/>
                <a:gd name="connsiteY0" fmla="*/ 28575 h 123825"/>
                <a:gd name="connsiteX1" fmla="*/ 0 w 190500"/>
                <a:gd name="connsiteY1" fmla="*/ 28575 h 123825"/>
                <a:gd name="connsiteX2" fmla="*/ 0 w 190500"/>
                <a:gd name="connsiteY2" fmla="*/ 9525 h 123825"/>
                <a:gd name="connsiteX3" fmla="*/ 47625 w 190500"/>
                <a:gd name="connsiteY3" fmla="*/ 9525 h 123825"/>
                <a:gd name="connsiteX4" fmla="*/ 47625 w 190500"/>
                <a:gd name="connsiteY4" fmla="*/ 28575 h 123825"/>
                <a:gd name="connsiteX5" fmla="*/ 47625 w 190500"/>
                <a:gd name="connsiteY5" fmla="*/ 57150 h 123825"/>
                <a:gd name="connsiteX6" fmla="*/ 0 w 190500"/>
                <a:gd name="connsiteY6" fmla="*/ 57150 h 123825"/>
                <a:gd name="connsiteX7" fmla="*/ 0 w 190500"/>
                <a:gd name="connsiteY7" fmla="*/ 76200 h 123825"/>
                <a:gd name="connsiteX8" fmla="*/ 47625 w 190500"/>
                <a:gd name="connsiteY8" fmla="*/ 76200 h 123825"/>
                <a:gd name="connsiteX9" fmla="*/ 47625 w 190500"/>
                <a:gd name="connsiteY9" fmla="*/ 57150 h 123825"/>
                <a:gd name="connsiteX10" fmla="*/ 177070 w 190500"/>
                <a:gd name="connsiteY10" fmla="*/ 123825 h 123825"/>
                <a:gd name="connsiteX11" fmla="*/ 140589 w 190500"/>
                <a:gd name="connsiteY11" fmla="*/ 87344 h 123825"/>
                <a:gd name="connsiteX12" fmla="*/ 114300 w 190500"/>
                <a:gd name="connsiteY12" fmla="*/ 95250 h 123825"/>
                <a:gd name="connsiteX13" fmla="*/ 66675 w 190500"/>
                <a:gd name="connsiteY13" fmla="*/ 47625 h 123825"/>
                <a:gd name="connsiteX14" fmla="*/ 114300 w 190500"/>
                <a:gd name="connsiteY14" fmla="*/ 0 h 123825"/>
                <a:gd name="connsiteX15" fmla="*/ 161925 w 190500"/>
                <a:gd name="connsiteY15" fmla="*/ 47625 h 123825"/>
                <a:gd name="connsiteX16" fmla="*/ 154019 w 190500"/>
                <a:gd name="connsiteY16" fmla="*/ 73819 h 123825"/>
                <a:gd name="connsiteX17" fmla="*/ 190500 w 190500"/>
                <a:gd name="connsiteY17" fmla="*/ 110395 h 123825"/>
                <a:gd name="connsiteX18" fmla="*/ 177070 w 190500"/>
                <a:gd name="connsiteY18" fmla="*/ 123825 h 123825"/>
                <a:gd name="connsiteX19" fmla="*/ 142875 w 190500"/>
                <a:gd name="connsiteY19" fmla="*/ 47625 h 123825"/>
                <a:gd name="connsiteX20" fmla="*/ 114300 w 190500"/>
                <a:gd name="connsiteY20" fmla="*/ 19050 h 123825"/>
                <a:gd name="connsiteX21" fmla="*/ 85725 w 190500"/>
                <a:gd name="connsiteY21" fmla="*/ 47625 h 123825"/>
                <a:gd name="connsiteX22" fmla="*/ 114300 w 190500"/>
                <a:gd name="connsiteY22" fmla="*/ 76200 h 123825"/>
                <a:gd name="connsiteX23" fmla="*/ 142875 w 190500"/>
                <a:gd name="connsiteY23" fmla="*/ 47625 h 123825"/>
                <a:gd name="connsiteX24" fmla="*/ 0 w 190500"/>
                <a:gd name="connsiteY24" fmla="*/ 123825 h 123825"/>
                <a:gd name="connsiteX25" fmla="*/ 95250 w 190500"/>
                <a:gd name="connsiteY25" fmla="*/ 123825 h 123825"/>
                <a:gd name="connsiteX26" fmla="*/ 95250 w 190500"/>
                <a:gd name="connsiteY26" fmla="*/ 104775 h 123825"/>
                <a:gd name="connsiteX27" fmla="*/ 0 w 190500"/>
                <a:gd name="connsiteY27" fmla="*/ 104775 h 123825"/>
                <a:gd name="connsiteX28" fmla="*/ 0 w 190500"/>
                <a:gd name="connsiteY28" fmla="*/ 123825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0500" h="123825">
                  <a:moveTo>
                    <a:pt x="47625" y="28575"/>
                  </a:moveTo>
                  <a:lnTo>
                    <a:pt x="0" y="28575"/>
                  </a:lnTo>
                  <a:lnTo>
                    <a:pt x="0" y="9525"/>
                  </a:lnTo>
                  <a:lnTo>
                    <a:pt x="47625" y="9525"/>
                  </a:lnTo>
                  <a:lnTo>
                    <a:pt x="47625" y="28575"/>
                  </a:lnTo>
                  <a:close/>
                  <a:moveTo>
                    <a:pt x="47625" y="57150"/>
                  </a:moveTo>
                  <a:lnTo>
                    <a:pt x="0" y="57150"/>
                  </a:lnTo>
                  <a:lnTo>
                    <a:pt x="0" y="76200"/>
                  </a:lnTo>
                  <a:lnTo>
                    <a:pt x="47625" y="76200"/>
                  </a:lnTo>
                  <a:lnTo>
                    <a:pt x="47625" y="57150"/>
                  </a:lnTo>
                  <a:close/>
                  <a:moveTo>
                    <a:pt x="177070" y="123825"/>
                  </a:moveTo>
                  <a:lnTo>
                    <a:pt x="140589" y="87344"/>
                  </a:lnTo>
                  <a:cubicBezTo>
                    <a:pt x="132969" y="92297"/>
                    <a:pt x="124016" y="95250"/>
                    <a:pt x="114300" y="95250"/>
                  </a:cubicBezTo>
                  <a:cubicBezTo>
                    <a:pt x="88011" y="95250"/>
                    <a:pt x="66675" y="73914"/>
                    <a:pt x="66675" y="47625"/>
                  </a:cubicBezTo>
                  <a:cubicBezTo>
                    <a:pt x="66675" y="21336"/>
                    <a:pt x="88011" y="0"/>
                    <a:pt x="114300" y="0"/>
                  </a:cubicBezTo>
                  <a:cubicBezTo>
                    <a:pt x="140589" y="0"/>
                    <a:pt x="161925" y="21336"/>
                    <a:pt x="161925" y="47625"/>
                  </a:cubicBezTo>
                  <a:cubicBezTo>
                    <a:pt x="161925" y="57341"/>
                    <a:pt x="158972" y="66294"/>
                    <a:pt x="154019" y="73819"/>
                  </a:cubicBezTo>
                  <a:lnTo>
                    <a:pt x="190500" y="110395"/>
                  </a:lnTo>
                  <a:lnTo>
                    <a:pt x="177070" y="123825"/>
                  </a:lnTo>
                  <a:close/>
                  <a:moveTo>
                    <a:pt x="142875" y="47625"/>
                  </a:moveTo>
                  <a:cubicBezTo>
                    <a:pt x="142875" y="31909"/>
                    <a:pt x="130016" y="19050"/>
                    <a:pt x="114300" y="19050"/>
                  </a:cubicBezTo>
                  <a:cubicBezTo>
                    <a:pt x="98584" y="19050"/>
                    <a:pt x="85725" y="31909"/>
                    <a:pt x="85725" y="47625"/>
                  </a:cubicBezTo>
                  <a:cubicBezTo>
                    <a:pt x="85725" y="63341"/>
                    <a:pt x="98584" y="76200"/>
                    <a:pt x="114300" y="76200"/>
                  </a:cubicBezTo>
                  <a:cubicBezTo>
                    <a:pt x="130016" y="76200"/>
                    <a:pt x="142875" y="63341"/>
                    <a:pt x="142875" y="47625"/>
                  </a:cubicBezTo>
                  <a:close/>
                  <a:moveTo>
                    <a:pt x="0" y="123825"/>
                  </a:moveTo>
                  <a:lnTo>
                    <a:pt x="95250" y="123825"/>
                  </a:lnTo>
                  <a:lnTo>
                    <a:pt x="95250" y="104775"/>
                  </a:lnTo>
                  <a:lnTo>
                    <a:pt x="0" y="104775"/>
                  </a:lnTo>
                  <a:lnTo>
                    <a:pt x="0" y="123825"/>
                  </a:lnTo>
                  <a:close/>
                </a:path>
              </a:pathLst>
            </a:custGeom>
            <a:solidFill>
              <a:schemeClr val="bg1"/>
            </a:solidFill>
            <a:ln w="9525" cap="flat">
              <a:noFill/>
              <a:prstDash val="solid"/>
              <a:miter/>
            </a:ln>
          </p:spPr>
          <p:txBody>
            <a:bodyPr rtlCol="0" anchor="ctr"/>
            <a:lstStyle/>
            <a:p>
              <a:endParaRPr lang="en-FI" dirty="0">
                <a:ea typeface="Noto Sans Adlam" panose="020B0502040504020204" pitchFamily="34" charset="0"/>
                <a:cs typeface="Noto Sans Adlam" panose="020B0502040504020204" pitchFamily="34" charset="0"/>
              </a:endParaRPr>
            </a:p>
          </p:txBody>
        </p:sp>
      </p:grpSp>
      <p:sp>
        <p:nvSpPr>
          <p:cNvPr id="4" name="Rectangle 3">
            <a:extLst>
              <a:ext uri="{FF2B5EF4-FFF2-40B4-BE49-F238E27FC236}">
                <a16:creationId xmlns:a16="http://schemas.microsoft.com/office/drawing/2014/main" id="{D979A075-DD7E-B746-A6EE-1E3381C949FC}"/>
              </a:ext>
            </a:extLst>
          </p:cNvPr>
          <p:cNvSpPr/>
          <p:nvPr/>
        </p:nvSpPr>
        <p:spPr>
          <a:xfrm>
            <a:off x="3225391" y="5879820"/>
            <a:ext cx="6096000" cy="738664"/>
          </a:xfrm>
          <a:prstGeom prst="rect">
            <a:avLst/>
          </a:prstGeom>
        </p:spPr>
        <p:txBody>
          <a:bodyPr>
            <a:spAutoFit/>
          </a:bodyPr>
          <a:lstStyle/>
          <a:p>
            <a:r>
              <a:rPr lang="en-US" sz="1400" b="1" i="1" dirty="0">
                <a:solidFill>
                  <a:schemeClr val="tx2">
                    <a:lumMod val="75000"/>
                  </a:schemeClr>
                </a:solidFill>
                <a:ea typeface="Noto Sans Adlam" panose="020B0502040504020204" pitchFamily="34" charset="0"/>
                <a:cs typeface="Noto Sans Adlam" panose="020B0502040504020204" pitchFamily="34" charset="0"/>
              </a:rPr>
              <a:t>P.S.</a:t>
            </a:r>
            <a:r>
              <a:rPr lang="en-US" sz="1400" i="1" dirty="0">
                <a:solidFill>
                  <a:schemeClr val="tx2">
                    <a:lumMod val="75000"/>
                  </a:schemeClr>
                </a:solidFill>
                <a:ea typeface="Noto Sans Adlam" panose="020B0502040504020204" pitchFamily="34" charset="0"/>
                <a:cs typeface="Noto Sans Adlam" panose="020B0502040504020204" pitchFamily="34" charset="0"/>
              </a:rPr>
              <a:t> Don’t stress if you can’t replace all of the placeholders right away. As many aspects of idea challenges are very case-specific, these emails should primarily be viewed as guidelines. Feel free to edit them to best fit your challenge!</a:t>
            </a:r>
          </a:p>
        </p:txBody>
      </p:sp>
      <p:grpSp>
        <p:nvGrpSpPr>
          <p:cNvPr id="23" name="Group 22">
            <a:extLst>
              <a:ext uri="{FF2B5EF4-FFF2-40B4-BE49-F238E27FC236}">
                <a16:creationId xmlns:a16="http://schemas.microsoft.com/office/drawing/2014/main" id="{0EB59804-4442-EB4F-95EF-03FA6CB8DE1E}"/>
              </a:ext>
            </a:extLst>
          </p:cNvPr>
          <p:cNvGrpSpPr/>
          <p:nvPr/>
        </p:nvGrpSpPr>
        <p:grpSpPr>
          <a:xfrm>
            <a:off x="1034930" y="953664"/>
            <a:ext cx="715875" cy="459112"/>
            <a:chOff x="595085" y="767380"/>
            <a:chExt cx="1016503" cy="651913"/>
          </a:xfrm>
        </p:grpSpPr>
        <p:sp>
          <p:nvSpPr>
            <p:cNvPr id="25" name="Chevron 24">
              <a:extLst>
                <a:ext uri="{FF2B5EF4-FFF2-40B4-BE49-F238E27FC236}">
                  <a16:creationId xmlns:a16="http://schemas.microsoft.com/office/drawing/2014/main" id="{3CF6BA8C-2F46-3842-8EA9-889B60291569}"/>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26" name="Chevron 25">
              <a:extLst>
                <a:ext uri="{FF2B5EF4-FFF2-40B4-BE49-F238E27FC236}">
                  <a16:creationId xmlns:a16="http://schemas.microsoft.com/office/drawing/2014/main" id="{BCE0D416-414A-954C-9146-7F9CB5FF83B2}"/>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24363584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D4BF4D6-240A-A44D-AC6A-E97D9BFE17FD}"/>
              </a:ext>
            </a:extLst>
          </p:cNvPr>
          <p:cNvSpPr/>
          <p:nvPr/>
        </p:nvSpPr>
        <p:spPr>
          <a:xfrm>
            <a:off x="843621" y="1883758"/>
            <a:ext cx="11055778" cy="4220560"/>
          </a:xfrm>
          <a:prstGeom prst="roundRect">
            <a:avLst>
              <a:gd name="adj" fmla="val 238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1111772" y="2131477"/>
            <a:ext cx="5017783" cy="348210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1300" dirty="0">
                <a:ea typeface="Noto Sans Adlam" panose="020B0502040504020204" pitchFamily="34" charset="0"/>
                <a:cs typeface="Noto Sans Adlam" panose="020B0502040504020204" pitchFamily="34" charset="0"/>
              </a:rPr>
              <a:t>Greetings everyone,</a:t>
            </a:r>
          </a:p>
          <a:p>
            <a:pPr marL="0" indent="0" algn="just">
              <a:buNone/>
            </a:pPr>
            <a:r>
              <a:rPr lang="en-US" sz="1300" dirty="0">
                <a:ea typeface="Noto Sans Adlam" panose="020B0502040504020204" pitchFamily="34" charset="0"/>
                <a:cs typeface="Noto Sans Adlam" panose="020B0502040504020204" pitchFamily="34" charset="0"/>
              </a:rPr>
              <a:t>As all of you may know, we’re always eager to find new ways of improving the way we work</a:t>
            </a:r>
            <a:r>
              <a:rPr lang="en-US" sz="1300" b="1" i="1" dirty="0">
                <a:ea typeface="Noto Sans Adlam" panose="020B0502040504020204" pitchFamily="34" charset="0"/>
                <a:cs typeface="Noto Sans Adlam" panose="020B0502040504020204" pitchFamily="34" charset="0"/>
              </a:rPr>
              <a:t>. </a:t>
            </a:r>
            <a:r>
              <a:rPr lang="en-US" sz="1300" dirty="0">
                <a:ea typeface="Noto Sans Adlam" panose="020B0502040504020204" pitchFamily="34" charset="0"/>
                <a:cs typeface="Noto Sans Adlam" panose="020B0502040504020204" pitchFamily="34" charset="0"/>
              </a:rPr>
              <a:t>We’ve decided to launch an idea challenge so that you get to share your valued thoughts on </a:t>
            </a:r>
            <a:r>
              <a:rPr lang="en-US" sz="1300" b="1" dirty="0">
                <a:ea typeface="Noto Sans Adlam" panose="020B0502040504020204" pitchFamily="34" charset="0"/>
                <a:cs typeface="Noto Sans Adlam" panose="020B0502040504020204" pitchFamily="34" charset="0"/>
              </a:rPr>
              <a:t>[</a:t>
            </a:r>
            <a:r>
              <a:rPr lang="en-US" sz="1300" b="1" i="1" dirty="0">
                <a:ea typeface="Noto Sans Adlam" panose="020B0502040504020204" pitchFamily="34" charset="0"/>
                <a:cs typeface="Noto Sans Adlam" panose="020B0502040504020204" pitchFamily="34" charset="0"/>
              </a:rPr>
              <a:t>area of problem scouting</a:t>
            </a:r>
            <a:r>
              <a:rPr lang="en-US" sz="1300" b="1" dirty="0">
                <a:ea typeface="Noto Sans Adlam" panose="020B0502040504020204" pitchFamily="34" charset="0"/>
                <a:cs typeface="Noto Sans Adlam" panose="020B0502040504020204" pitchFamily="34" charset="0"/>
              </a:rPr>
              <a:t>]</a:t>
            </a:r>
            <a:r>
              <a:rPr lang="en-US" sz="1300" dirty="0">
                <a:ea typeface="Noto Sans Adlam" panose="020B0502040504020204" pitchFamily="34" charset="0"/>
                <a:cs typeface="Noto Sans Adlam" panose="020B0502040504020204" pitchFamily="34" charset="0"/>
              </a:rPr>
              <a:t>. By putting our heads together, we can make our organization even more exceptional than before!</a:t>
            </a:r>
          </a:p>
          <a:p>
            <a:pPr marL="0" indent="0" algn="just">
              <a:buNone/>
            </a:pPr>
            <a:r>
              <a:rPr lang="en-US" sz="1300" dirty="0">
                <a:ea typeface="Noto Sans Adlam" panose="020B0502040504020204" pitchFamily="34" charset="0"/>
                <a:cs typeface="Noto Sans Adlam" panose="020B0502040504020204" pitchFamily="34" charset="0"/>
              </a:rPr>
              <a:t>The challenge will start</a:t>
            </a:r>
            <a:r>
              <a:rPr lang="en-US" sz="1300" b="1" dirty="0">
                <a:ea typeface="Noto Sans Adlam" panose="020B0502040504020204" pitchFamily="34" charset="0"/>
                <a:cs typeface="Noto Sans Adlam" panose="020B0502040504020204" pitchFamily="34" charset="0"/>
              </a:rPr>
              <a:t> [</a:t>
            </a:r>
            <a:r>
              <a:rPr lang="en-US" sz="1300" b="1" i="1" dirty="0">
                <a:ea typeface="Noto Sans Adlam" panose="020B0502040504020204" pitchFamily="34" charset="0"/>
                <a:cs typeface="Noto Sans Adlam" panose="020B0502040504020204" pitchFamily="34" charset="0"/>
              </a:rPr>
              <a:t>time until challenge starts</a:t>
            </a:r>
            <a:r>
              <a:rPr lang="en-US" sz="1300" b="1" dirty="0">
                <a:ea typeface="Noto Sans Adlam" panose="020B0502040504020204" pitchFamily="34" charset="0"/>
                <a:cs typeface="Noto Sans Adlam" panose="020B0502040504020204" pitchFamily="34" charset="0"/>
              </a:rPr>
              <a:t>]</a:t>
            </a:r>
            <a:r>
              <a:rPr lang="en-US" sz="1300" dirty="0">
                <a:ea typeface="Noto Sans Adlam" panose="020B0502040504020204" pitchFamily="34" charset="0"/>
                <a:cs typeface="Noto Sans Adlam" panose="020B0502040504020204" pitchFamily="34" charset="0"/>
              </a:rPr>
              <a:t> from now</a:t>
            </a:r>
            <a:r>
              <a:rPr lang="en-US" sz="1300" b="1" dirty="0">
                <a:ea typeface="Noto Sans Adlam" panose="020B0502040504020204" pitchFamily="34" charset="0"/>
                <a:cs typeface="Noto Sans Adlam" panose="020B0502040504020204" pitchFamily="34" charset="0"/>
              </a:rPr>
              <a:t> </a:t>
            </a:r>
            <a:r>
              <a:rPr lang="en-US" sz="1300" dirty="0">
                <a:ea typeface="Noto Sans Adlam" panose="020B0502040504020204" pitchFamily="34" charset="0"/>
                <a:cs typeface="Noto Sans Adlam" panose="020B0502040504020204" pitchFamily="34" charset="0"/>
              </a:rPr>
              <a:t>and have </a:t>
            </a:r>
            <a:r>
              <a:rPr lang="en-US" sz="1300" i="1" dirty="0">
                <a:ea typeface="Noto Sans Adlam" panose="020B0502040504020204" pitchFamily="34" charset="0"/>
                <a:cs typeface="Noto Sans Adlam" panose="020B0502040504020204" pitchFamily="34" charset="0"/>
              </a:rPr>
              <a:t>two</a:t>
            </a:r>
            <a:r>
              <a:rPr lang="en-US" sz="1300" dirty="0">
                <a:ea typeface="Noto Sans Adlam" panose="020B0502040504020204" pitchFamily="34" charset="0"/>
                <a:cs typeface="Noto Sans Adlam" panose="020B0502040504020204" pitchFamily="34" charset="0"/>
              </a:rPr>
              <a:t> periods of brainstorming. The </a:t>
            </a:r>
            <a:r>
              <a:rPr lang="en-US" sz="1300" i="1" dirty="0">
                <a:ea typeface="Noto Sans Adlam" panose="020B0502040504020204" pitchFamily="34" charset="0"/>
                <a:cs typeface="Noto Sans Adlam" panose="020B0502040504020204" pitchFamily="34" charset="0"/>
              </a:rPr>
              <a:t>First period</a:t>
            </a:r>
            <a:r>
              <a:rPr lang="en-US" sz="1300" dirty="0">
                <a:ea typeface="Noto Sans Adlam" panose="020B0502040504020204" pitchFamily="34" charset="0"/>
                <a:cs typeface="Noto Sans Adlam" panose="020B0502040504020204" pitchFamily="34" charset="0"/>
              </a:rPr>
              <a:t> will last for </a:t>
            </a:r>
            <a:r>
              <a:rPr lang="en-US" sz="1300" b="1" dirty="0">
                <a:ea typeface="Noto Sans Adlam" panose="020B0502040504020204" pitchFamily="34" charset="0"/>
                <a:cs typeface="Noto Sans Adlam" panose="020B0502040504020204" pitchFamily="34" charset="0"/>
              </a:rPr>
              <a:t>[</a:t>
            </a:r>
            <a:r>
              <a:rPr lang="en-US" sz="1300" b="1" i="1" dirty="0">
                <a:ea typeface="Noto Sans Adlam" panose="020B0502040504020204" pitchFamily="34" charset="0"/>
                <a:cs typeface="Noto Sans Adlam" panose="020B0502040504020204" pitchFamily="34" charset="0"/>
              </a:rPr>
              <a:t>time for problem scouting</a:t>
            </a:r>
            <a:r>
              <a:rPr lang="en-US" sz="1300" b="1" dirty="0">
                <a:ea typeface="Noto Sans Adlam" panose="020B0502040504020204" pitchFamily="34" charset="0"/>
                <a:cs typeface="Noto Sans Adlam" panose="020B0502040504020204" pitchFamily="34" charset="0"/>
              </a:rPr>
              <a:t>]</a:t>
            </a:r>
            <a:r>
              <a:rPr lang="en-US" sz="1300" dirty="0">
                <a:ea typeface="Noto Sans Adlam" panose="020B0502040504020204" pitchFamily="34" charset="0"/>
                <a:cs typeface="Noto Sans Adlam" panose="020B0502040504020204" pitchFamily="34" charset="0"/>
              </a:rPr>
              <a:t> weeks and the </a:t>
            </a:r>
            <a:r>
              <a:rPr lang="en-US" sz="1300" i="1" dirty="0">
                <a:ea typeface="Noto Sans Adlam" panose="020B0502040504020204" pitchFamily="34" charset="0"/>
                <a:cs typeface="Noto Sans Adlam" panose="020B0502040504020204" pitchFamily="34" charset="0"/>
              </a:rPr>
              <a:t>second period</a:t>
            </a:r>
            <a:r>
              <a:rPr lang="en-US" sz="1300" b="1" dirty="0">
                <a:ea typeface="Noto Sans Adlam" panose="020B0502040504020204" pitchFamily="34" charset="0"/>
                <a:cs typeface="Noto Sans Adlam" panose="020B0502040504020204" pitchFamily="34" charset="0"/>
              </a:rPr>
              <a:t> </a:t>
            </a:r>
            <a:r>
              <a:rPr lang="en-US" sz="1300" dirty="0">
                <a:ea typeface="Noto Sans Adlam" panose="020B0502040504020204" pitchFamily="34" charset="0"/>
                <a:cs typeface="Noto Sans Adlam" panose="020B0502040504020204" pitchFamily="34" charset="0"/>
              </a:rPr>
              <a:t>for </a:t>
            </a:r>
            <a:r>
              <a:rPr lang="en-US" sz="1300" b="1" dirty="0">
                <a:ea typeface="Noto Sans Adlam" panose="020B0502040504020204" pitchFamily="34" charset="0"/>
                <a:cs typeface="Noto Sans Adlam" panose="020B0502040504020204" pitchFamily="34" charset="0"/>
              </a:rPr>
              <a:t>[</a:t>
            </a:r>
            <a:r>
              <a:rPr lang="en-US" sz="1300" b="1" i="1" dirty="0">
                <a:ea typeface="Noto Sans Adlam" panose="020B0502040504020204" pitchFamily="34" charset="0"/>
                <a:cs typeface="Noto Sans Adlam" panose="020B0502040504020204" pitchFamily="34" charset="0"/>
              </a:rPr>
              <a:t>time for finding solutions</a:t>
            </a:r>
            <a:r>
              <a:rPr lang="en-US" sz="1300" b="1" dirty="0">
                <a:ea typeface="Noto Sans Adlam" panose="020B0502040504020204" pitchFamily="34" charset="0"/>
                <a:cs typeface="Noto Sans Adlam" panose="020B0502040504020204" pitchFamily="34" charset="0"/>
              </a:rPr>
              <a:t>]</a:t>
            </a:r>
            <a:r>
              <a:rPr lang="en-US" sz="1300" dirty="0">
                <a:ea typeface="Noto Sans Adlam" panose="020B0502040504020204" pitchFamily="34" charset="0"/>
                <a:cs typeface="Noto Sans Adlam" panose="020B0502040504020204" pitchFamily="34" charset="0"/>
              </a:rPr>
              <a:t> weeks.</a:t>
            </a:r>
            <a:endParaRPr lang="en-US" sz="1300" b="1" i="1" dirty="0">
              <a:ea typeface="Noto Sans Adlam" panose="020B0502040504020204" pitchFamily="34" charset="0"/>
              <a:cs typeface="Noto Sans Adlam" panose="020B0502040504020204" pitchFamily="34" charset="0"/>
            </a:endParaRPr>
          </a:p>
          <a:p>
            <a:pPr marL="0" indent="0" algn="just">
              <a:buNone/>
            </a:pPr>
            <a:r>
              <a:rPr lang="en-US" sz="1300" dirty="0">
                <a:ea typeface="Noto Sans Adlam" panose="020B0502040504020204" pitchFamily="34" charset="0"/>
                <a:cs typeface="Noto Sans Adlam" panose="020B0502040504020204" pitchFamily="34" charset="0"/>
              </a:rPr>
              <a:t>The challenge itself will happen in </a:t>
            </a:r>
            <a:r>
              <a:rPr lang="en-US" sz="1300" i="1" dirty="0">
                <a:ea typeface="Noto Sans Adlam" panose="020B0502040504020204" pitchFamily="34" charset="0"/>
                <a:cs typeface="Noto Sans Adlam" panose="020B0502040504020204" pitchFamily="34" charset="0"/>
              </a:rPr>
              <a:t>three phases:</a:t>
            </a:r>
          </a:p>
          <a:p>
            <a:pPr marL="0" indent="0" algn="just">
              <a:buNone/>
            </a:pPr>
            <a:r>
              <a:rPr lang="en-US" sz="1300" i="1" dirty="0">
                <a:ea typeface="Noto Sans Adlam" panose="020B0502040504020204" pitchFamily="34" charset="0"/>
                <a:cs typeface="Noto Sans Adlam" panose="020B0502040504020204" pitchFamily="34" charset="0"/>
              </a:rPr>
              <a:t>It will start</a:t>
            </a:r>
            <a:r>
              <a:rPr lang="en-US" sz="1300" dirty="0">
                <a:ea typeface="Noto Sans Adlam" panose="020B0502040504020204" pitchFamily="34" charset="0"/>
                <a:cs typeface="Noto Sans Adlam" panose="020B0502040504020204" pitchFamily="34" charset="0"/>
              </a:rPr>
              <a:t> with the first brainstorming period, during which all participants can share their own ideas and thoughts on what areas of </a:t>
            </a:r>
            <a:r>
              <a:rPr lang="en-US" sz="1300" b="1" dirty="0">
                <a:ea typeface="Noto Sans Adlam" panose="020B0502040504020204" pitchFamily="34" charset="0"/>
                <a:cs typeface="Noto Sans Adlam" panose="020B0502040504020204" pitchFamily="34" charset="0"/>
              </a:rPr>
              <a:t>[</a:t>
            </a:r>
            <a:r>
              <a:rPr lang="en-US" sz="1300" b="1" i="1" dirty="0">
                <a:ea typeface="Noto Sans Adlam" panose="020B0502040504020204" pitchFamily="34" charset="0"/>
                <a:cs typeface="Noto Sans Adlam" panose="020B0502040504020204" pitchFamily="34" charset="0"/>
              </a:rPr>
              <a:t>area of problem scouting</a:t>
            </a:r>
            <a:r>
              <a:rPr lang="en-US" sz="1300" b="1" dirty="0">
                <a:ea typeface="Noto Sans Adlam" panose="020B0502040504020204" pitchFamily="34" charset="0"/>
                <a:cs typeface="Noto Sans Adlam" panose="020B0502040504020204" pitchFamily="34" charset="0"/>
              </a:rPr>
              <a:t>]</a:t>
            </a:r>
            <a:r>
              <a:rPr lang="en-US" sz="1300" dirty="0">
                <a:ea typeface="Noto Sans Adlam" panose="020B0502040504020204" pitchFamily="34" charset="0"/>
                <a:cs typeface="Noto Sans Adlam" panose="020B0502040504020204" pitchFamily="34" charset="0"/>
              </a:rPr>
              <a:t> could be improved. During this time, everyone is more than free to comment on the ideas of others. Our organizing team will also give feedback and constructive notes on the ideas.</a:t>
            </a:r>
          </a:p>
          <a:p>
            <a:pPr marL="0" indent="0" algn="just">
              <a:buNone/>
            </a:pPr>
            <a:endParaRPr lang="en-US" sz="1300" dirty="0">
              <a:ea typeface="Noto Sans Adlam" panose="020B0502040504020204" pitchFamily="34" charset="0"/>
              <a:cs typeface="Noto Sans Adlam" panose="020B0502040504020204" pitchFamily="34" charset="0"/>
            </a:endParaRP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25187" y="753682"/>
            <a:ext cx="8795319"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000" dirty="0">
                <a:solidFill>
                  <a:schemeClr val="tx2">
                    <a:lumMod val="75000"/>
                  </a:schemeClr>
                </a:solidFill>
                <a:latin typeface="+mn-lt"/>
                <a:ea typeface="Noto Sans Adlam" panose="020B0502040504020204" pitchFamily="34" charset="0"/>
                <a:cs typeface="Noto Sans Adlam" panose="020B0502040504020204" pitchFamily="34" charset="0"/>
              </a:rPr>
              <a:t>Introductory email in a problem-centric challenge</a:t>
            </a:r>
            <a:endParaRPr lang="fi-FI" sz="3000" dirty="0">
              <a:solidFill>
                <a:schemeClr val="tx2">
                  <a:lumMod val="75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13" name="Text Placeholder 3">
            <a:extLst>
              <a:ext uri="{FF2B5EF4-FFF2-40B4-BE49-F238E27FC236}">
                <a16:creationId xmlns:a16="http://schemas.microsoft.com/office/drawing/2014/main" id="{D1841144-851D-F844-BA08-2C809ADE2FF6}"/>
              </a:ext>
            </a:extLst>
          </p:cNvPr>
          <p:cNvSpPr txBox="1">
            <a:spLocks/>
          </p:cNvSpPr>
          <p:nvPr/>
        </p:nvSpPr>
        <p:spPr>
          <a:xfrm>
            <a:off x="6505361" y="2215598"/>
            <a:ext cx="5017783" cy="348210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1300" i="1" dirty="0">
                <a:ea typeface="Noto Sans Adlam" panose="020B0502040504020204" pitchFamily="34" charset="0"/>
                <a:cs typeface="Noto Sans Adlam" panose="020B0502040504020204" pitchFamily="34" charset="0"/>
              </a:rPr>
              <a:t>Next</a:t>
            </a:r>
            <a:r>
              <a:rPr lang="en-US" sz="1300" dirty="0">
                <a:ea typeface="Noto Sans Adlam" panose="020B0502040504020204" pitchFamily="34" charset="0"/>
                <a:cs typeface="Noto Sans Adlam" panose="020B0502040504020204" pitchFamily="34" charset="0"/>
              </a:rPr>
              <a:t>, during the second brainstorming period, we will start looking for solutions to the most critical problems found during the first brainstorming period. Much like in the first phase, everyone is welcome to comment on other people’s ideas and our organizing team will provide feedback.</a:t>
            </a:r>
            <a:endParaRPr lang="en-US" sz="1300" b="1" dirty="0">
              <a:ea typeface="Noto Sans Adlam" panose="020B0502040504020204" pitchFamily="34" charset="0"/>
              <a:cs typeface="Noto Sans Adlam" panose="020B0502040504020204" pitchFamily="34" charset="0"/>
            </a:endParaRPr>
          </a:p>
          <a:p>
            <a:pPr marL="0" indent="0" algn="just">
              <a:buNone/>
            </a:pPr>
            <a:r>
              <a:rPr lang="en-US" sz="1300" i="1" dirty="0">
                <a:ea typeface="Noto Sans Adlam" panose="020B0502040504020204" pitchFamily="34" charset="0"/>
                <a:cs typeface="Noto Sans Adlam" panose="020B0502040504020204" pitchFamily="34" charset="0"/>
              </a:rPr>
              <a:t>Finally</a:t>
            </a:r>
            <a:r>
              <a:rPr lang="en-US" sz="1300" b="1" dirty="0">
                <a:ea typeface="Noto Sans Adlam" panose="020B0502040504020204" pitchFamily="34" charset="0"/>
                <a:cs typeface="Noto Sans Adlam" panose="020B0502040504020204" pitchFamily="34" charset="0"/>
              </a:rPr>
              <a:t>, </a:t>
            </a:r>
            <a:r>
              <a:rPr lang="en-US" sz="1300" dirty="0">
                <a:ea typeface="Noto Sans Adlam" panose="020B0502040504020204" pitchFamily="34" charset="0"/>
                <a:cs typeface="Noto Sans Adlam" panose="020B0502040504020204" pitchFamily="34" charset="0"/>
              </a:rPr>
              <a:t>after both brainstorming phases of the challenge are over, we will choose the most promising solutions for further development. In this phase, the organizing team, along with volunteers who have been a part of molding the ideas, will start processing them further.</a:t>
            </a:r>
          </a:p>
          <a:p>
            <a:pPr marL="0" indent="0" algn="just">
              <a:buNone/>
            </a:pPr>
            <a:r>
              <a:rPr lang="en-US" sz="1300" dirty="0">
                <a:ea typeface="Noto Sans Adlam" panose="020B0502040504020204" pitchFamily="34" charset="0"/>
                <a:cs typeface="Noto Sans Adlam" panose="020B0502040504020204" pitchFamily="34" charset="0"/>
              </a:rPr>
              <a:t>This is a unique chance for you to participate in improving our organization and your thoughts and insights heard. If your idea is popular, you may even get to be a part of making it happen after the challenge is completed!</a:t>
            </a:r>
          </a:p>
          <a:p>
            <a:pPr marL="0" indent="0" algn="just">
              <a:buNone/>
            </a:pPr>
            <a:r>
              <a:rPr lang="en-US" sz="1300" dirty="0">
                <a:ea typeface="Noto Sans Adlam" panose="020B0502040504020204" pitchFamily="34" charset="0"/>
                <a:cs typeface="Noto Sans Adlam" panose="020B0502040504020204" pitchFamily="34" charset="0"/>
              </a:rPr>
              <a:t>For all the action to take place, we’re using a platform called </a:t>
            </a:r>
            <a:r>
              <a:rPr lang="en-US" sz="1300" i="1" dirty="0" err="1">
                <a:ea typeface="Noto Sans Adlam" panose="020B0502040504020204" pitchFamily="34" charset="0"/>
                <a:cs typeface="Noto Sans Adlam" panose="020B0502040504020204" pitchFamily="34" charset="0"/>
              </a:rPr>
              <a:t>Viima</a:t>
            </a:r>
            <a:r>
              <a:rPr lang="en-US" sz="1300" dirty="0">
                <a:ea typeface="Noto Sans Adlam" panose="020B0502040504020204" pitchFamily="34" charset="0"/>
                <a:cs typeface="Noto Sans Adlam" panose="020B0502040504020204" pitchFamily="34" charset="0"/>
              </a:rPr>
              <a:t>, which you can find from the following link:</a:t>
            </a:r>
          </a:p>
          <a:p>
            <a:pPr marL="0" indent="0">
              <a:buNone/>
            </a:pPr>
            <a:r>
              <a:rPr lang="en-US" sz="1300" b="1" dirty="0">
                <a:ea typeface="Noto Sans Adlam" panose="020B0502040504020204" pitchFamily="34" charset="0"/>
                <a:cs typeface="Noto Sans Adlam" panose="020B0502040504020204" pitchFamily="34" charset="0"/>
              </a:rPr>
              <a:t>(</a:t>
            </a:r>
            <a:r>
              <a:rPr lang="en-US" sz="1300" b="1" i="1" dirty="0">
                <a:ea typeface="Noto Sans Adlam" panose="020B0502040504020204" pitchFamily="34" charset="0"/>
                <a:cs typeface="Noto Sans Adlam" panose="020B0502040504020204" pitchFamily="34" charset="0"/>
              </a:rPr>
              <a:t>Link to online platform, e.g. https://</a:t>
            </a:r>
            <a:r>
              <a:rPr lang="en-US" sz="1300" b="1" i="1" dirty="0" err="1">
                <a:ea typeface="Noto Sans Adlam" panose="020B0502040504020204" pitchFamily="34" charset="0"/>
                <a:cs typeface="Noto Sans Adlam" panose="020B0502040504020204" pitchFamily="34" charset="0"/>
              </a:rPr>
              <a:t>app.viima.com</a:t>
            </a:r>
            <a:r>
              <a:rPr lang="en-US" sz="1300" b="1" dirty="0">
                <a:ea typeface="Noto Sans Adlam" panose="020B0502040504020204" pitchFamily="34" charset="0"/>
                <a:cs typeface="Noto Sans Adlam" panose="020B0502040504020204" pitchFamily="34" charset="0"/>
              </a:rPr>
              <a:t>)</a:t>
            </a:r>
          </a:p>
          <a:p>
            <a:pPr marL="0" indent="0" algn="just">
              <a:buNone/>
            </a:pPr>
            <a:endParaRPr lang="en-US" sz="1300" dirty="0">
              <a:ea typeface="Noto Sans Adlam" panose="020B0502040504020204" pitchFamily="34" charset="0"/>
              <a:cs typeface="Noto Sans Adlam" panose="020B0502040504020204" pitchFamily="34" charset="0"/>
            </a:endParaRPr>
          </a:p>
          <a:p>
            <a:pPr marL="0" indent="0" algn="just">
              <a:buNone/>
            </a:pPr>
            <a:endParaRPr lang="en-US" sz="1300" dirty="0">
              <a:ea typeface="Noto Sans Adlam" panose="020B0502040504020204" pitchFamily="34" charset="0"/>
              <a:cs typeface="Noto Sans Adlam" panose="020B0502040504020204" pitchFamily="34" charset="0"/>
            </a:endParaRPr>
          </a:p>
        </p:txBody>
      </p:sp>
      <p:grpSp>
        <p:nvGrpSpPr>
          <p:cNvPr id="11" name="Group 10">
            <a:extLst>
              <a:ext uri="{FF2B5EF4-FFF2-40B4-BE49-F238E27FC236}">
                <a16:creationId xmlns:a16="http://schemas.microsoft.com/office/drawing/2014/main" id="{92DCB45F-7016-1847-9EE7-122F56BBDBC1}"/>
              </a:ext>
            </a:extLst>
          </p:cNvPr>
          <p:cNvGrpSpPr/>
          <p:nvPr/>
        </p:nvGrpSpPr>
        <p:grpSpPr>
          <a:xfrm>
            <a:off x="1034930" y="953664"/>
            <a:ext cx="715875" cy="459112"/>
            <a:chOff x="595085" y="767380"/>
            <a:chExt cx="1016503" cy="651913"/>
          </a:xfrm>
        </p:grpSpPr>
        <p:sp>
          <p:nvSpPr>
            <p:cNvPr id="12" name="Chevron 11">
              <a:extLst>
                <a:ext uri="{FF2B5EF4-FFF2-40B4-BE49-F238E27FC236}">
                  <a16:creationId xmlns:a16="http://schemas.microsoft.com/office/drawing/2014/main" id="{8A1E6539-B7A2-F84A-9C05-6F9D87769AA8}"/>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14" name="Chevron 13">
              <a:extLst>
                <a:ext uri="{FF2B5EF4-FFF2-40B4-BE49-F238E27FC236}">
                  <a16:creationId xmlns:a16="http://schemas.microsoft.com/office/drawing/2014/main" id="{B4F517AF-CBDD-DE4E-9CC7-1077AD3ADD1A}"/>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2415858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D4BF4D6-240A-A44D-AC6A-E97D9BFE17FD}"/>
              </a:ext>
            </a:extLst>
          </p:cNvPr>
          <p:cNvSpPr/>
          <p:nvPr/>
        </p:nvSpPr>
        <p:spPr>
          <a:xfrm>
            <a:off x="851905" y="1883758"/>
            <a:ext cx="11055778" cy="4220560"/>
          </a:xfrm>
          <a:prstGeom prst="roundRect">
            <a:avLst>
              <a:gd name="adj" fmla="val 238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1120056" y="2131477"/>
            <a:ext cx="5017783" cy="348210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1300" dirty="0">
                <a:ea typeface="Noto Sans Adlam" panose="020B0502040504020204" pitchFamily="34" charset="0"/>
                <a:cs typeface="Noto Sans Adlam" panose="020B0502040504020204" pitchFamily="34" charset="0"/>
              </a:rPr>
              <a:t>Greetings everyone,</a:t>
            </a:r>
          </a:p>
          <a:p>
            <a:pPr marL="0" indent="0" algn="just">
              <a:buNone/>
            </a:pPr>
            <a:r>
              <a:rPr lang="en-US" sz="1300" dirty="0">
                <a:ea typeface="Noto Sans Adlam" panose="020B0502040504020204" pitchFamily="34" charset="0"/>
                <a:cs typeface="Noto Sans Adlam" panose="020B0502040504020204" pitchFamily="34" charset="0"/>
              </a:rPr>
              <a:t>As all of you may know, we’ve worked hard for the last few months to solve </a:t>
            </a:r>
            <a:r>
              <a:rPr lang="en-US" sz="1300" b="1" dirty="0">
                <a:ea typeface="Noto Sans Adlam" panose="020B0502040504020204" pitchFamily="34" charset="0"/>
                <a:cs typeface="Noto Sans Adlam" panose="020B0502040504020204" pitchFamily="34" charset="0"/>
              </a:rPr>
              <a:t>[</a:t>
            </a:r>
            <a:r>
              <a:rPr lang="en-US" sz="1300" b="1" i="1" dirty="0">
                <a:ea typeface="Noto Sans Adlam" panose="020B0502040504020204" pitchFamily="34" charset="0"/>
                <a:cs typeface="Noto Sans Adlam" panose="020B0502040504020204" pitchFamily="34" charset="0"/>
              </a:rPr>
              <a:t>problem</a:t>
            </a:r>
            <a:r>
              <a:rPr lang="en-US" sz="1300" b="1" dirty="0">
                <a:ea typeface="Noto Sans Adlam" panose="020B0502040504020204" pitchFamily="34" charset="0"/>
                <a:cs typeface="Noto Sans Adlam" panose="020B0502040504020204" pitchFamily="34" charset="0"/>
              </a:rPr>
              <a:t>]</a:t>
            </a:r>
            <a:r>
              <a:rPr lang="en-US" sz="1300" b="1" i="1" dirty="0">
                <a:ea typeface="Noto Sans Adlam" panose="020B0502040504020204" pitchFamily="34" charset="0"/>
                <a:cs typeface="Noto Sans Adlam" panose="020B0502040504020204" pitchFamily="34" charset="0"/>
              </a:rPr>
              <a:t>. </a:t>
            </a:r>
            <a:r>
              <a:rPr lang="en-US" sz="1300" dirty="0">
                <a:ea typeface="Noto Sans Adlam" panose="020B0502040504020204" pitchFamily="34" charset="0"/>
                <a:cs typeface="Noto Sans Adlam" panose="020B0502040504020204" pitchFamily="34" charset="0"/>
              </a:rPr>
              <a:t>We’ve decided to go all-in and launch an idea challenge so that you get to share your insights and ideas. By putting our heads together, we can make even more progress on this crucial issue!</a:t>
            </a:r>
          </a:p>
          <a:p>
            <a:pPr marL="0" indent="0" algn="just">
              <a:buNone/>
            </a:pPr>
            <a:r>
              <a:rPr lang="en-US" sz="1300" dirty="0">
                <a:ea typeface="Noto Sans Adlam" panose="020B0502040504020204" pitchFamily="34" charset="0"/>
                <a:cs typeface="Noto Sans Adlam" panose="020B0502040504020204" pitchFamily="34" charset="0"/>
              </a:rPr>
              <a:t>The challenge will start</a:t>
            </a:r>
            <a:r>
              <a:rPr lang="en-US" sz="1300" b="1" dirty="0">
                <a:ea typeface="Noto Sans Adlam" panose="020B0502040504020204" pitchFamily="34" charset="0"/>
                <a:cs typeface="Noto Sans Adlam" panose="020B0502040504020204" pitchFamily="34" charset="0"/>
              </a:rPr>
              <a:t> [</a:t>
            </a:r>
            <a:r>
              <a:rPr lang="en-US" sz="1300" b="1" i="1" dirty="0">
                <a:ea typeface="Noto Sans Adlam" panose="020B0502040504020204" pitchFamily="34" charset="0"/>
                <a:cs typeface="Noto Sans Adlam" panose="020B0502040504020204" pitchFamily="34" charset="0"/>
              </a:rPr>
              <a:t>time until challenge starts</a:t>
            </a:r>
            <a:r>
              <a:rPr lang="en-US" sz="1300" b="1" dirty="0">
                <a:ea typeface="Noto Sans Adlam" panose="020B0502040504020204" pitchFamily="34" charset="0"/>
                <a:cs typeface="Noto Sans Adlam" panose="020B0502040504020204" pitchFamily="34" charset="0"/>
              </a:rPr>
              <a:t>] </a:t>
            </a:r>
            <a:r>
              <a:rPr lang="en-US" sz="1300" dirty="0">
                <a:ea typeface="Noto Sans Adlam" panose="020B0502040504020204" pitchFamily="34" charset="0"/>
                <a:cs typeface="Noto Sans Adlam" panose="020B0502040504020204" pitchFamily="34" charset="0"/>
              </a:rPr>
              <a:t>week from now and last for</a:t>
            </a:r>
            <a:r>
              <a:rPr lang="en-US" sz="1300" b="1" dirty="0">
                <a:ea typeface="Noto Sans Adlam" panose="020B0502040504020204" pitchFamily="34" charset="0"/>
                <a:cs typeface="Noto Sans Adlam" panose="020B0502040504020204" pitchFamily="34" charset="0"/>
              </a:rPr>
              <a:t> [</a:t>
            </a:r>
            <a:r>
              <a:rPr lang="en-US" sz="1300" b="1" i="1" dirty="0">
                <a:ea typeface="Noto Sans Adlam" panose="020B0502040504020204" pitchFamily="34" charset="0"/>
                <a:cs typeface="Noto Sans Adlam" panose="020B0502040504020204" pitchFamily="34" charset="0"/>
              </a:rPr>
              <a:t>time for finding solutions</a:t>
            </a:r>
            <a:r>
              <a:rPr lang="en-US" sz="1300" b="1" dirty="0">
                <a:ea typeface="Noto Sans Adlam" panose="020B0502040504020204" pitchFamily="34" charset="0"/>
                <a:cs typeface="Noto Sans Adlam" panose="020B0502040504020204" pitchFamily="34" charset="0"/>
              </a:rPr>
              <a:t>] </a:t>
            </a:r>
            <a:r>
              <a:rPr lang="en-US" sz="1300" dirty="0">
                <a:ea typeface="Noto Sans Adlam" panose="020B0502040504020204" pitchFamily="34" charset="0"/>
                <a:cs typeface="Noto Sans Adlam" panose="020B0502040504020204" pitchFamily="34" charset="0"/>
              </a:rPr>
              <a:t>weeks. In this time, you are free to throw any ideas you might have regarding </a:t>
            </a:r>
            <a:r>
              <a:rPr lang="en-US" sz="1300" b="1" dirty="0">
                <a:ea typeface="Noto Sans Adlam" panose="020B0502040504020204" pitchFamily="34" charset="0"/>
                <a:cs typeface="Noto Sans Adlam" panose="020B0502040504020204" pitchFamily="34" charset="0"/>
              </a:rPr>
              <a:t>[</a:t>
            </a:r>
            <a:r>
              <a:rPr lang="en-US" sz="1300" b="1" i="1" dirty="0">
                <a:ea typeface="Noto Sans Adlam" panose="020B0502040504020204" pitchFamily="34" charset="0"/>
                <a:cs typeface="Noto Sans Adlam" panose="020B0502040504020204" pitchFamily="34" charset="0"/>
              </a:rPr>
              <a:t>problem</a:t>
            </a:r>
            <a:r>
              <a:rPr lang="en-US" sz="1300" b="1" dirty="0">
                <a:ea typeface="Noto Sans Adlam" panose="020B0502040504020204" pitchFamily="34" charset="0"/>
                <a:cs typeface="Noto Sans Adlam" panose="020B0502040504020204" pitchFamily="34" charset="0"/>
              </a:rPr>
              <a:t>] </a:t>
            </a:r>
            <a:r>
              <a:rPr lang="en-US" sz="1300" dirty="0">
                <a:ea typeface="Noto Sans Adlam" panose="020B0502040504020204" pitchFamily="34" charset="0"/>
                <a:cs typeface="Noto Sans Adlam" panose="020B0502040504020204" pitchFamily="34" charset="0"/>
              </a:rPr>
              <a:t>at us. If you’re eager to already check it out, you can do so </a:t>
            </a:r>
            <a:r>
              <a:rPr lang="en-US" sz="1300" b="1" dirty="0">
                <a:ea typeface="Noto Sans Adlam" panose="020B0502040504020204" pitchFamily="34" charset="0"/>
                <a:cs typeface="Noto Sans Adlam" panose="020B0502040504020204" pitchFamily="34" charset="0"/>
              </a:rPr>
              <a:t>[</a:t>
            </a:r>
            <a:r>
              <a:rPr lang="en-US" sz="1300" b="1" i="1" dirty="0">
                <a:ea typeface="Noto Sans Adlam" panose="020B0502040504020204" pitchFamily="34" charset="0"/>
                <a:cs typeface="Noto Sans Adlam" panose="020B0502040504020204" pitchFamily="34" charset="0"/>
              </a:rPr>
              <a:t>link to the online platform</a:t>
            </a:r>
            <a:r>
              <a:rPr lang="en-US" sz="1300" b="1" dirty="0">
                <a:ea typeface="Noto Sans Adlam" panose="020B0502040504020204" pitchFamily="34" charset="0"/>
                <a:cs typeface="Noto Sans Adlam" panose="020B0502040504020204" pitchFamily="34" charset="0"/>
              </a:rPr>
              <a:t>]</a:t>
            </a:r>
            <a:r>
              <a:rPr lang="en-US" sz="1300" b="1" i="1" dirty="0">
                <a:ea typeface="Noto Sans Adlam" panose="020B0502040504020204" pitchFamily="34" charset="0"/>
                <a:cs typeface="Noto Sans Adlam" panose="020B0502040504020204" pitchFamily="34" charset="0"/>
              </a:rPr>
              <a:t>.</a:t>
            </a:r>
          </a:p>
          <a:p>
            <a:pPr marL="0" indent="0" algn="just">
              <a:buNone/>
            </a:pPr>
            <a:r>
              <a:rPr lang="en-US" sz="1300" dirty="0">
                <a:ea typeface="Noto Sans Adlam" panose="020B0502040504020204" pitchFamily="34" charset="0"/>
                <a:cs typeface="Noto Sans Adlam" panose="020B0502040504020204" pitchFamily="34" charset="0"/>
              </a:rPr>
              <a:t>The challenge itself will happen in </a:t>
            </a:r>
            <a:r>
              <a:rPr lang="en-US" sz="1300" i="1" dirty="0">
                <a:ea typeface="Noto Sans Adlam" panose="020B0502040504020204" pitchFamily="34" charset="0"/>
                <a:cs typeface="Noto Sans Adlam" panose="020B0502040504020204" pitchFamily="34" charset="0"/>
              </a:rPr>
              <a:t>two phases:</a:t>
            </a:r>
          </a:p>
          <a:p>
            <a:pPr marL="0" indent="0" algn="just">
              <a:buNone/>
            </a:pPr>
            <a:r>
              <a:rPr lang="en-US" sz="1300" i="1" dirty="0">
                <a:ea typeface="Noto Sans Adlam" panose="020B0502040504020204" pitchFamily="34" charset="0"/>
                <a:cs typeface="Noto Sans Adlam" panose="020B0502040504020204" pitchFamily="34" charset="0"/>
              </a:rPr>
              <a:t>First,</a:t>
            </a:r>
            <a:r>
              <a:rPr lang="en-US" sz="1300" dirty="0">
                <a:ea typeface="Noto Sans Adlam" panose="020B0502040504020204" pitchFamily="34" charset="0"/>
                <a:cs typeface="Noto Sans Adlam" panose="020B0502040504020204" pitchFamily="34" charset="0"/>
              </a:rPr>
              <a:t> we are going to let everyone share their own ideas and comment on the ideas of others. Our organizing team will also give feedback and constructive notes on the ideas throughout this phase.</a:t>
            </a:r>
          </a:p>
          <a:p>
            <a:pPr marL="0" indent="0" algn="just">
              <a:buNone/>
            </a:pPr>
            <a:endParaRPr lang="en-US" sz="1300" dirty="0">
              <a:ea typeface="Noto Sans Adlam" panose="020B0502040504020204" pitchFamily="34" charset="0"/>
              <a:cs typeface="Noto Sans Adlam" panose="020B0502040504020204" pitchFamily="34" charset="0"/>
            </a:endParaRP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25187" y="753682"/>
            <a:ext cx="8795319"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000" dirty="0">
                <a:solidFill>
                  <a:schemeClr val="tx2">
                    <a:lumMod val="75000"/>
                  </a:schemeClr>
                </a:solidFill>
                <a:latin typeface="+mn-lt"/>
                <a:ea typeface="Noto Sans Adlam" panose="020B0502040504020204" pitchFamily="34" charset="0"/>
                <a:cs typeface="Noto Sans Adlam" panose="020B0502040504020204" pitchFamily="34" charset="0"/>
              </a:rPr>
              <a:t>Introductory email in a solution-centric challenge</a:t>
            </a:r>
            <a:endParaRPr lang="fi-FI" sz="3000" dirty="0">
              <a:solidFill>
                <a:schemeClr val="tx2">
                  <a:lumMod val="75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13" name="Text Placeholder 3">
            <a:extLst>
              <a:ext uri="{FF2B5EF4-FFF2-40B4-BE49-F238E27FC236}">
                <a16:creationId xmlns:a16="http://schemas.microsoft.com/office/drawing/2014/main" id="{D1841144-851D-F844-BA08-2C809ADE2FF6}"/>
              </a:ext>
            </a:extLst>
          </p:cNvPr>
          <p:cNvSpPr txBox="1">
            <a:spLocks/>
          </p:cNvSpPr>
          <p:nvPr/>
        </p:nvSpPr>
        <p:spPr>
          <a:xfrm>
            <a:off x="6513869" y="2447724"/>
            <a:ext cx="5017783" cy="348210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1300" i="1" dirty="0">
                <a:ea typeface="Noto Sans Adlam" panose="020B0502040504020204" pitchFamily="34" charset="0"/>
                <a:cs typeface="Noto Sans Adlam" panose="020B0502040504020204" pitchFamily="34" charset="0"/>
              </a:rPr>
              <a:t>Next</a:t>
            </a:r>
            <a:r>
              <a:rPr lang="en-US" sz="1300" b="1" dirty="0">
                <a:ea typeface="Noto Sans Adlam" panose="020B0502040504020204" pitchFamily="34" charset="0"/>
                <a:cs typeface="Noto Sans Adlam" panose="020B0502040504020204" pitchFamily="34" charset="0"/>
              </a:rPr>
              <a:t>, </a:t>
            </a:r>
            <a:r>
              <a:rPr lang="en-US" sz="1300" dirty="0">
                <a:ea typeface="Noto Sans Adlam" panose="020B0502040504020204" pitchFamily="34" charset="0"/>
                <a:cs typeface="Noto Sans Adlam" panose="020B0502040504020204" pitchFamily="34" charset="0"/>
              </a:rPr>
              <a:t>after the brainstorming phase of the challenge is over, we will choose the most promising ideas for further development. In this phase, the organizing team, along with volunteers who have been a part of molding the ideas, will start to refine them further.</a:t>
            </a:r>
          </a:p>
          <a:p>
            <a:pPr marL="0" indent="0" algn="just">
              <a:buNone/>
            </a:pPr>
            <a:r>
              <a:rPr lang="en-US" sz="1300" dirty="0">
                <a:ea typeface="Noto Sans Adlam" panose="020B0502040504020204" pitchFamily="34" charset="0"/>
                <a:cs typeface="Noto Sans Adlam" panose="020B0502040504020204" pitchFamily="34" charset="0"/>
              </a:rPr>
              <a:t>This is a unique chance for you to participate in improving the way we work and to get your insights and ideas heard. If your idea is popular, you may even get to be a part of making it happen after the challenge is completed!</a:t>
            </a:r>
          </a:p>
          <a:p>
            <a:pPr marL="0" indent="0" algn="just">
              <a:buNone/>
            </a:pPr>
            <a:r>
              <a:rPr lang="en-US" sz="1300" dirty="0">
                <a:ea typeface="Noto Sans Adlam" panose="020B0502040504020204" pitchFamily="34" charset="0"/>
                <a:cs typeface="Noto Sans Adlam" panose="020B0502040504020204" pitchFamily="34" charset="0"/>
              </a:rPr>
              <a:t>For all the action to take place, we’re using a platform called </a:t>
            </a:r>
            <a:r>
              <a:rPr lang="en-US" sz="1300" i="1" dirty="0" err="1">
                <a:ea typeface="Noto Sans Adlam" panose="020B0502040504020204" pitchFamily="34" charset="0"/>
                <a:cs typeface="Noto Sans Adlam" panose="020B0502040504020204" pitchFamily="34" charset="0"/>
              </a:rPr>
              <a:t>Viima</a:t>
            </a:r>
            <a:r>
              <a:rPr lang="en-US" sz="1300" dirty="0">
                <a:ea typeface="Noto Sans Adlam" panose="020B0502040504020204" pitchFamily="34" charset="0"/>
                <a:cs typeface="Noto Sans Adlam" panose="020B0502040504020204" pitchFamily="34" charset="0"/>
              </a:rPr>
              <a:t>, which you can find from the following link:</a:t>
            </a:r>
          </a:p>
          <a:p>
            <a:pPr marL="0" indent="0">
              <a:buNone/>
            </a:pPr>
            <a:r>
              <a:rPr lang="en-US" sz="1300" b="1" dirty="0">
                <a:ea typeface="Noto Sans Adlam" panose="020B0502040504020204" pitchFamily="34" charset="0"/>
                <a:cs typeface="Noto Sans Adlam" panose="020B0502040504020204" pitchFamily="34" charset="0"/>
              </a:rPr>
              <a:t>(</a:t>
            </a:r>
            <a:r>
              <a:rPr lang="en-US" sz="1300" b="1" i="1" dirty="0">
                <a:ea typeface="Noto Sans Adlam" panose="020B0502040504020204" pitchFamily="34" charset="0"/>
                <a:cs typeface="Noto Sans Adlam" panose="020B0502040504020204" pitchFamily="34" charset="0"/>
              </a:rPr>
              <a:t>Link to online platform, e.g. https://</a:t>
            </a:r>
            <a:r>
              <a:rPr lang="en-US" sz="1300" b="1" i="1" dirty="0" err="1">
                <a:ea typeface="Noto Sans Adlam" panose="020B0502040504020204" pitchFamily="34" charset="0"/>
                <a:cs typeface="Noto Sans Adlam" panose="020B0502040504020204" pitchFamily="34" charset="0"/>
              </a:rPr>
              <a:t>app.viima.com</a:t>
            </a:r>
            <a:r>
              <a:rPr lang="en-US" sz="1300" b="1" dirty="0">
                <a:ea typeface="Noto Sans Adlam" panose="020B0502040504020204" pitchFamily="34" charset="0"/>
                <a:cs typeface="Noto Sans Adlam" panose="020B0502040504020204" pitchFamily="34" charset="0"/>
              </a:rPr>
              <a:t>)</a:t>
            </a:r>
            <a:endParaRPr lang="en-US" sz="1300" dirty="0">
              <a:ea typeface="Noto Sans Adlam" panose="020B0502040504020204" pitchFamily="34" charset="0"/>
              <a:cs typeface="Noto Sans Adlam" panose="020B0502040504020204" pitchFamily="34" charset="0"/>
            </a:endParaRPr>
          </a:p>
          <a:p>
            <a:pPr marL="0" indent="0" algn="just">
              <a:buNone/>
            </a:pPr>
            <a:endParaRPr lang="en-US" sz="1300" dirty="0">
              <a:ea typeface="Noto Sans Adlam" panose="020B0502040504020204" pitchFamily="34" charset="0"/>
              <a:cs typeface="Noto Sans Adlam" panose="020B0502040504020204" pitchFamily="34" charset="0"/>
            </a:endParaRPr>
          </a:p>
          <a:p>
            <a:pPr marL="0" indent="0" algn="just">
              <a:buNone/>
            </a:pPr>
            <a:endParaRPr lang="en-US" sz="1300" dirty="0">
              <a:ea typeface="Noto Sans Adlam" panose="020B0502040504020204" pitchFamily="34" charset="0"/>
              <a:cs typeface="Noto Sans Adlam" panose="020B0502040504020204" pitchFamily="34" charset="0"/>
            </a:endParaRPr>
          </a:p>
        </p:txBody>
      </p:sp>
      <p:grpSp>
        <p:nvGrpSpPr>
          <p:cNvPr id="15" name="Group 14">
            <a:extLst>
              <a:ext uri="{FF2B5EF4-FFF2-40B4-BE49-F238E27FC236}">
                <a16:creationId xmlns:a16="http://schemas.microsoft.com/office/drawing/2014/main" id="{BC3B37A9-E012-8A4A-BA30-F0E8AF9A61DF}"/>
              </a:ext>
            </a:extLst>
          </p:cNvPr>
          <p:cNvGrpSpPr/>
          <p:nvPr/>
        </p:nvGrpSpPr>
        <p:grpSpPr>
          <a:xfrm>
            <a:off x="1034930" y="953664"/>
            <a:ext cx="715875" cy="459112"/>
            <a:chOff x="595085" y="767380"/>
            <a:chExt cx="1016503" cy="651913"/>
          </a:xfrm>
        </p:grpSpPr>
        <p:sp>
          <p:nvSpPr>
            <p:cNvPr id="16" name="Chevron 15">
              <a:extLst>
                <a:ext uri="{FF2B5EF4-FFF2-40B4-BE49-F238E27FC236}">
                  <a16:creationId xmlns:a16="http://schemas.microsoft.com/office/drawing/2014/main" id="{F868B907-309C-C646-9768-F280F31737C8}"/>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17" name="Chevron 16">
              <a:extLst>
                <a:ext uri="{FF2B5EF4-FFF2-40B4-BE49-F238E27FC236}">
                  <a16:creationId xmlns:a16="http://schemas.microsoft.com/office/drawing/2014/main" id="{B597ADD6-8812-374C-99B3-73DCA0AF0872}"/>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0007064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4413B282-5F96-234F-9139-054AECAE9ADB}"/>
              </a:ext>
            </a:extLst>
          </p:cNvPr>
          <p:cNvSpPr/>
          <p:nvPr/>
        </p:nvSpPr>
        <p:spPr>
          <a:xfrm>
            <a:off x="851905" y="1560573"/>
            <a:ext cx="11055778" cy="4543745"/>
          </a:xfrm>
          <a:prstGeom prst="roundRect">
            <a:avLst>
              <a:gd name="adj" fmla="val 238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1412967" y="1717781"/>
            <a:ext cx="4772371" cy="38331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150" dirty="0">
                <a:ea typeface="Noto Sans Adlam" panose="020B0502040504020204" pitchFamily="34" charset="0"/>
                <a:cs typeface="Noto Sans Adlam" panose="020B0502040504020204" pitchFamily="34" charset="0"/>
              </a:rPr>
              <a:t>Hello team,</a:t>
            </a:r>
          </a:p>
          <a:p>
            <a:pPr marL="0" indent="0">
              <a:buNone/>
            </a:pPr>
            <a:r>
              <a:rPr lang="en-US" sz="1150" dirty="0">
                <a:ea typeface="Noto Sans Adlam" panose="020B0502040504020204" pitchFamily="34" charset="0"/>
                <a:cs typeface="Noto Sans Adlam" panose="020B0502040504020204" pitchFamily="34" charset="0"/>
              </a:rPr>
              <a:t>We’re very excited to have you as a part of our team responsible for organizing the idea challenge.</a:t>
            </a:r>
          </a:p>
          <a:p>
            <a:pPr marL="0" indent="0">
              <a:buNone/>
            </a:pPr>
            <a:r>
              <a:rPr lang="en-US" sz="1150" dirty="0">
                <a:ea typeface="Noto Sans Adlam" panose="020B0502040504020204" pitchFamily="34" charset="0"/>
                <a:cs typeface="Noto Sans Adlam" panose="020B0502040504020204" pitchFamily="34" charset="0"/>
              </a:rPr>
              <a:t>As all of you know, the theme</a:t>
            </a:r>
            <a:r>
              <a:rPr lang="en-US" sz="1150" b="1" dirty="0">
                <a:ea typeface="Noto Sans Adlam" panose="020B0502040504020204" pitchFamily="34" charset="0"/>
                <a:cs typeface="Noto Sans Adlam" panose="020B0502040504020204" pitchFamily="34" charset="0"/>
              </a:rPr>
              <a:t> </a:t>
            </a:r>
            <a:r>
              <a:rPr lang="en-US" sz="1150" dirty="0">
                <a:ea typeface="Noto Sans Adlam" panose="020B0502040504020204" pitchFamily="34" charset="0"/>
                <a:cs typeface="Noto Sans Adlam" panose="020B0502040504020204" pitchFamily="34" charset="0"/>
              </a:rPr>
              <a:t>of the challenge is to find new ways of improving </a:t>
            </a:r>
            <a:r>
              <a:rPr lang="en-US" sz="1150" b="1" dirty="0">
                <a:ea typeface="Noto Sans Adlam" panose="020B0502040504020204" pitchFamily="34" charset="0"/>
                <a:cs typeface="Noto Sans Adlam" panose="020B0502040504020204" pitchFamily="34" charset="0"/>
              </a:rPr>
              <a:t>[</a:t>
            </a:r>
            <a:r>
              <a:rPr lang="en-US" sz="1150" b="1" i="1" dirty="0">
                <a:ea typeface="Noto Sans Adlam" panose="020B0502040504020204" pitchFamily="34" charset="0"/>
                <a:cs typeface="Noto Sans Adlam" panose="020B0502040504020204" pitchFamily="34" charset="0"/>
              </a:rPr>
              <a:t>area of problem scouting</a:t>
            </a:r>
            <a:r>
              <a:rPr lang="en-US" sz="1150" b="1" dirty="0">
                <a:ea typeface="Noto Sans Adlam" panose="020B0502040504020204" pitchFamily="34" charset="0"/>
                <a:cs typeface="Noto Sans Adlam" panose="020B0502040504020204" pitchFamily="34" charset="0"/>
              </a:rPr>
              <a:t>]</a:t>
            </a:r>
            <a:r>
              <a:rPr lang="en-US" sz="1150" dirty="0">
                <a:ea typeface="Noto Sans Adlam" panose="020B0502040504020204" pitchFamily="34" charset="0"/>
                <a:cs typeface="Noto Sans Adlam" panose="020B0502040504020204" pitchFamily="34" charset="0"/>
              </a:rPr>
              <a:t>. Your role as a member of this team is to be the rallying force behind the venture. Together, we can make this challenge a success!</a:t>
            </a:r>
          </a:p>
          <a:p>
            <a:pPr marL="0" indent="0">
              <a:buNone/>
            </a:pPr>
            <a:r>
              <a:rPr lang="en-US" sz="1150" i="1" dirty="0">
                <a:ea typeface="Noto Sans Adlam" panose="020B0502040504020204" pitchFamily="34" charset="0"/>
                <a:cs typeface="Noto Sans Adlam" panose="020B0502040504020204" pitchFamily="34" charset="0"/>
              </a:rPr>
              <a:t>As a reminder</a:t>
            </a:r>
            <a:r>
              <a:rPr lang="en-US" sz="1150" dirty="0">
                <a:ea typeface="Noto Sans Adlam" panose="020B0502040504020204" pitchFamily="34" charset="0"/>
                <a:cs typeface="Noto Sans Adlam" panose="020B0502040504020204" pitchFamily="34" charset="0"/>
              </a:rPr>
              <a:t>, the challenge will be divided into </a:t>
            </a:r>
            <a:r>
              <a:rPr lang="en-US" sz="1150" i="1" dirty="0">
                <a:ea typeface="Noto Sans Adlam" panose="020B0502040504020204" pitchFamily="34" charset="0"/>
                <a:cs typeface="Noto Sans Adlam" panose="020B0502040504020204" pitchFamily="34" charset="0"/>
              </a:rPr>
              <a:t>3 phases</a:t>
            </a:r>
            <a:r>
              <a:rPr lang="en-US" sz="1150" b="1" dirty="0">
                <a:ea typeface="Noto Sans Adlam" panose="020B0502040504020204" pitchFamily="34" charset="0"/>
                <a:cs typeface="Noto Sans Adlam" panose="020B0502040504020204" pitchFamily="34" charset="0"/>
              </a:rPr>
              <a:t>. </a:t>
            </a:r>
            <a:r>
              <a:rPr lang="en-US" sz="1150" i="1" dirty="0">
                <a:ea typeface="Noto Sans Adlam" panose="020B0502040504020204" pitchFamily="34" charset="0"/>
                <a:cs typeface="Noto Sans Adlam" panose="020B0502040504020204" pitchFamily="34" charset="0"/>
              </a:rPr>
              <a:t>Firstly</a:t>
            </a:r>
            <a:r>
              <a:rPr lang="en-US" sz="1150" dirty="0">
                <a:ea typeface="Noto Sans Adlam" panose="020B0502040504020204" pitchFamily="34" charset="0"/>
                <a:cs typeface="Noto Sans Adlam" panose="020B0502040504020204" pitchFamily="34" charset="0"/>
              </a:rPr>
              <a:t>, scouting the initial problems. </a:t>
            </a:r>
            <a:r>
              <a:rPr lang="en-US" sz="1150" i="1" dirty="0">
                <a:ea typeface="Noto Sans Adlam" panose="020B0502040504020204" pitchFamily="34" charset="0"/>
                <a:cs typeface="Noto Sans Adlam" panose="020B0502040504020204" pitchFamily="34" charset="0"/>
              </a:rPr>
              <a:t>After that</a:t>
            </a:r>
            <a:r>
              <a:rPr lang="en-US" sz="1150" dirty="0">
                <a:ea typeface="Noto Sans Adlam" panose="020B0502040504020204" pitchFamily="34" charset="0"/>
                <a:cs typeface="Noto Sans Adlam" panose="020B0502040504020204" pitchFamily="34" charset="0"/>
              </a:rPr>
              <a:t>, finding solutions to those problems. </a:t>
            </a:r>
            <a:r>
              <a:rPr lang="en-US" sz="1150" i="1" dirty="0">
                <a:ea typeface="Noto Sans Adlam" panose="020B0502040504020204" pitchFamily="34" charset="0"/>
                <a:cs typeface="Noto Sans Adlam" panose="020B0502040504020204" pitchFamily="34" charset="0"/>
              </a:rPr>
              <a:t>Finally</a:t>
            </a:r>
            <a:r>
              <a:rPr lang="en-US" sz="1150" dirty="0">
                <a:ea typeface="Noto Sans Adlam" panose="020B0502040504020204" pitchFamily="34" charset="0"/>
                <a:cs typeface="Noto Sans Adlam" panose="020B0502040504020204" pitchFamily="34" charset="0"/>
              </a:rPr>
              <a:t>, developing the most promising of those solutions.</a:t>
            </a:r>
            <a:endParaRPr lang="en-US" sz="1150" b="1" dirty="0">
              <a:ea typeface="Noto Sans Adlam" panose="020B0502040504020204" pitchFamily="34" charset="0"/>
              <a:cs typeface="Noto Sans Adlam" panose="020B0502040504020204" pitchFamily="34" charset="0"/>
            </a:endParaRPr>
          </a:p>
          <a:p>
            <a:pPr marL="0" indent="0">
              <a:buNone/>
            </a:pPr>
            <a:r>
              <a:rPr lang="en-US" sz="1150" dirty="0">
                <a:ea typeface="Noto Sans Adlam" panose="020B0502040504020204" pitchFamily="34" charset="0"/>
                <a:cs typeface="Noto Sans Adlam" panose="020B0502040504020204" pitchFamily="34" charset="0"/>
              </a:rPr>
              <a:t>Different tasks during the challenge will be divided between the </a:t>
            </a:r>
            <a:r>
              <a:rPr lang="en-US" sz="1150" i="1" dirty="0">
                <a:ea typeface="Noto Sans Adlam" panose="020B0502040504020204" pitchFamily="34" charset="0"/>
                <a:cs typeface="Noto Sans Adlam" panose="020B0502040504020204" pitchFamily="34" charset="0"/>
              </a:rPr>
              <a:t>organizing team</a:t>
            </a:r>
            <a:r>
              <a:rPr lang="en-US" sz="1150" dirty="0">
                <a:ea typeface="Noto Sans Adlam" panose="020B0502040504020204" pitchFamily="34" charset="0"/>
                <a:cs typeface="Noto Sans Adlam" panose="020B0502040504020204" pitchFamily="34" charset="0"/>
              </a:rPr>
              <a:t>, </a:t>
            </a:r>
            <a:r>
              <a:rPr lang="en-US" sz="1150" i="1" dirty="0">
                <a:ea typeface="Noto Sans Adlam" panose="020B0502040504020204" pitchFamily="34" charset="0"/>
                <a:cs typeface="Noto Sans Adlam" panose="020B0502040504020204" pitchFamily="34" charset="0"/>
              </a:rPr>
              <a:t>subject domain experts</a:t>
            </a:r>
            <a:r>
              <a:rPr lang="en-US" sz="1150" b="1" i="1" dirty="0">
                <a:ea typeface="Noto Sans Adlam" panose="020B0502040504020204" pitchFamily="34" charset="0"/>
                <a:cs typeface="Noto Sans Adlam" panose="020B0502040504020204" pitchFamily="34" charset="0"/>
              </a:rPr>
              <a:t> </a:t>
            </a:r>
            <a:r>
              <a:rPr lang="en-US" sz="1150" dirty="0">
                <a:ea typeface="Noto Sans Adlam" panose="020B0502040504020204" pitchFamily="34" charset="0"/>
                <a:cs typeface="Noto Sans Adlam" panose="020B0502040504020204" pitchFamily="34" charset="0"/>
              </a:rPr>
              <a:t>(category admin), and </a:t>
            </a:r>
            <a:r>
              <a:rPr lang="en-US" sz="1150" i="1" dirty="0">
                <a:ea typeface="Noto Sans Adlam" panose="020B0502040504020204" pitchFamily="34" charset="0"/>
                <a:cs typeface="Noto Sans Adlam" panose="020B0502040504020204" pitchFamily="34" charset="0"/>
              </a:rPr>
              <a:t>steering group</a:t>
            </a:r>
            <a:r>
              <a:rPr lang="en-US" sz="1150" dirty="0">
                <a:ea typeface="Noto Sans Adlam" panose="020B0502040504020204" pitchFamily="34" charset="0"/>
                <a:cs typeface="Noto Sans Adlam" panose="020B0502040504020204" pitchFamily="34" charset="0"/>
              </a:rPr>
              <a:t>.</a:t>
            </a:r>
          </a:p>
          <a:p>
            <a:pPr marL="0" indent="0">
              <a:buNone/>
            </a:pPr>
            <a:endParaRPr lang="en-US" sz="1150" dirty="0">
              <a:ea typeface="Noto Sans Adlam" panose="020B0502040504020204" pitchFamily="34" charset="0"/>
              <a:cs typeface="Noto Sans Adlam" panose="020B0502040504020204" pitchFamily="34" charset="0"/>
            </a:endParaRPr>
          </a:p>
          <a:p>
            <a:pPr marL="0" indent="0">
              <a:lnSpc>
                <a:spcPct val="100000"/>
              </a:lnSpc>
              <a:spcBef>
                <a:spcPts val="0"/>
              </a:spcBef>
              <a:buNone/>
            </a:pPr>
            <a:r>
              <a:rPr lang="en-US" sz="1150" b="1" dirty="0">
                <a:ea typeface="Noto Sans Adlam" panose="020B0502040504020204" pitchFamily="34" charset="0"/>
                <a:cs typeface="Noto Sans Adlam" panose="020B0502040504020204" pitchFamily="34" charset="0"/>
              </a:rPr>
              <a:t>  </a:t>
            </a:r>
            <a:r>
              <a:rPr lang="en-US" sz="1150" u="sng" dirty="0">
                <a:ea typeface="Noto Sans Adlam" panose="020B0502040504020204" pitchFamily="34" charset="0"/>
                <a:cs typeface="Noto Sans Adlam" panose="020B0502040504020204" pitchFamily="34" charset="0"/>
              </a:rPr>
              <a:t>The organizing team’s tasks include:</a:t>
            </a:r>
            <a:endParaRPr lang="en-US" sz="1150" dirty="0">
              <a:ea typeface="Noto Sans Adlam" panose="020B0502040504020204" pitchFamily="34" charset="0"/>
              <a:cs typeface="Noto Sans Adlam" panose="020B0502040504020204" pitchFamily="34" charset="0"/>
            </a:endParaRPr>
          </a:p>
          <a:p>
            <a:pPr marL="0">
              <a:lnSpc>
                <a:spcPct val="100000"/>
              </a:lnSpc>
              <a:spcBef>
                <a:spcPts val="0"/>
              </a:spcBef>
            </a:pPr>
            <a:r>
              <a:rPr lang="en-US" sz="1150" b="1" dirty="0">
                <a:ea typeface="Noto Sans Adlam" panose="020B0502040504020204" pitchFamily="34" charset="0"/>
                <a:cs typeface="Noto Sans Adlam" panose="020B0502040504020204" pitchFamily="34" charset="0"/>
              </a:rPr>
              <a:t>During phases 1 &amp; 2</a:t>
            </a:r>
            <a:r>
              <a:rPr lang="en-US" sz="1150" dirty="0">
                <a:ea typeface="Noto Sans Adlam" panose="020B0502040504020204" pitchFamily="34" charset="0"/>
                <a:cs typeface="Noto Sans Adlam" panose="020B0502040504020204" pitchFamily="34" charset="0"/>
              </a:rPr>
              <a:t>:</a:t>
            </a:r>
          </a:p>
          <a:p>
            <a:pPr marL="0">
              <a:lnSpc>
                <a:spcPct val="100000"/>
              </a:lnSpc>
              <a:spcBef>
                <a:spcPts val="0"/>
              </a:spcBef>
              <a:buFont typeface="Wingdings" pitchFamily="2" charset="2"/>
              <a:buChar char="Ø"/>
            </a:pPr>
            <a:r>
              <a:rPr lang="en-US" sz="1150" i="1" dirty="0">
                <a:ea typeface="Noto Sans Adlam" panose="020B0502040504020204" pitchFamily="34" charset="0"/>
                <a:cs typeface="Noto Sans Adlam" panose="020B0502040504020204" pitchFamily="34" charset="0"/>
              </a:rPr>
              <a:t>Helping users resolve challenge related issues</a:t>
            </a:r>
            <a:endParaRPr lang="en-US" sz="1150" dirty="0">
              <a:ea typeface="Noto Sans Adlam" panose="020B0502040504020204" pitchFamily="34" charset="0"/>
              <a:cs typeface="Noto Sans Adlam" panose="020B0502040504020204" pitchFamily="34" charset="0"/>
            </a:endParaRPr>
          </a:p>
          <a:p>
            <a:pPr marL="0">
              <a:lnSpc>
                <a:spcPct val="100000"/>
              </a:lnSpc>
              <a:spcBef>
                <a:spcPts val="0"/>
              </a:spcBef>
              <a:buFont typeface="Wingdings" pitchFamily="2" charset="2"/>
              <a:buChar char="Ø"/>
            </a:pPr>
            <a:r>
              <a:rPr lang="en-US" sz="1150" i="1" dirty="0">
                <a:ea typeface="Noto Sans Adlam" panose="020B0502040504020204" pitchFamily="34" charset="0"/>
                <a:cs typeface="Noto Sans Adlam" panose="020B0502040504020204" pitchFamily="34" charset="0"/>
              </a:rPr>
              <a:t>Encouraging participation</a:t>
            </a:r>
            <a:endParaRPr lang="en-US" sz="1150" b="1" dirty="0">
              <a:ea typeface="Noto Sans Adlam" panose="020B0502040504020204" pitchFamily="34" charset="0"/>
              <a:cs typeface="Noto Sans Adlam" panose="020B0502040504020204" pitchFamily="34" charset="0"/>
            </a:endParaRPr>
          </a:p>
          <a:p>
            <a:pPr marL="0">
              <a:lnSpc>
                <a:spcPct val="100000"/>
              </a:lnSpc>
              <a:spcBef>
                <a:spcPts val="0"/>
              </a:spcBef>
              <a:buFont typeface="Wingdings" pitchFamily="2" charset="2"/>
              <a:buChar char="Ø"/>
            </a:pPr>
            <a:r>
              <a:rPr lang="en-US" sz="1150" i="1" dirty="0">
                <a:ea typeface="Noto Sans Adlam" panose="020B0502040504020204" pitchFamily="34" charset="0"/>
                <a:cs typeface="Noto Sans Adlam" panose="020B0502040504020204" pitchFamily="34" charset="0"/>
              </a:rPr>
              <a:t>Sending reminders</a:t>
            </a:r>
          </a:p>
          <a:p>
            <a:pPr marL="0">
              <a:lnSpc>
                <a:spcPct val="100000"/>
              </a:lnSpc>
              <a:spcBef>
                <a:spcPts val="0"/>
              </a:spcBef>
            </a:pPr>
            <a:r>
              <a:rPr lang="en-US" sz="1150" b="1" dirty="0">
                <a:ea typeface="Noto Sans Adlam" panose="020B0502040504020204" pitchFamily="34" charset="0"/>
                <a:cs typeface="Noto Sans Adlam" panose="020B0502040504020204" pitchFamily="34" charset="0"/>
              </a:rPr>
              <a:t>Between phases 1 &amp; 2</a:t>
            </a:r>
            <a:r>
              <a:rPr lang="en-US" sz="1150" dirty="0">
                <a:ea typeface="Noto Sans Adlam" panose="020B0502040504020204" pitchFamily="34" charset="0"/>
                <a:cs typeface="Noto Sans Adlam" panose="020B0502040504020204" pitchFamily="34" charset="0"/>
              </a:rPr>
              <a:t>:</a:t>
            </a:r>
          </a:p>
          <a:p>
            <a:pPr marL="0">
              <a:lnSpc>
                <a:spcPct val="100000"/>
              </a:lnSpc>
              <a:spcBef>
                <a:spcPts val="0"/>
              </a:spcBef>
              <a:buFont typeface="Wingdings" pitchFamily="2" charset="2"/>
              <a:buChar char="Ø"/>
            </a:pPr>
            <a:r>
              <a:rPr lang="en-US" sz="1150" i="1" dirty="0">
                <a:ea typeface="Noto Sans Adlam" panose="020B0502040504020204" pitchFamily="34" charset="0"/>
                <a:cs typeface="Noto Sans Adlam" panose="020B0502040504020204" pitchFamily="34" charset="0"/>
              </a:rPr>
              <a:t>Reminding people to also take part in the second brainstorming period</a:t>
            </a:r>
            <a:endParaRPr lang="en-US" sz="1150" b="1" dirty="0">
              <a:ea typeface="Noto Sans Adlam" panose="020B0502040504020204" pitchFamily="34" charset="0"/>
              <a:cs typeface="Noto Sans Adlam" panose="020B0502040504020204" pitchFamily="34" charset="0"/>
            </a:endParaRP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25187" y="753682"/>
            <a:ext cx="9698181"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000" dirty="0">
                <a:solidFill>
                  <a:schemeClr val="tx2">
                    <a:lumMod val="75000"/>
                  </a:schemeClr>
                </a:solidFill>
                <a:latin typeface="+mn-lt"/>
                <a:ea typeface="Noto Sans Adlam" panose="020B0502040504020204" pitchFamily="34" charset="0"/>
                <a:cs typeface="Noto Sans Adlam" panose="020B0502040504020204" pitchFamily="34" charset="0"/>
              </a:rPr>
              <a:t>Email to team in charge of a problem-centric challenge</a:t>
            </a:r>
            <a:endParaRPr lang="fi-FI" sz="3000" dirty="0">
              <a:solidFill>
                <a:schemeClr val="tx2">
                  <a:lumMod val="75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12" name="Text Placeholder 3">
            <a:extLst>
              <a:ext uri="{FF2B5EF4-FFF2-40B4-BE49-F238E27FC236}">
                <a16:creationId xmlns:a16="http://schemas.microsoft.com/office/drawing/2014/main" id="{804523CC-6040-7046-BD89-04BDDFFDD73C}"/>
              </a:ext>
            </a:extLst>
          </p:cNvPr>
          <p:cNvSpPr txBox="1">
            <a:spLocks/>
          </p:cNvSpPr>
          <p:nvPr/>
        </p:nvSpPr>
        <p:spPr>
          <a:xfrm>
            <a:off x="5705678" y="2976448"/>
            <a:ext cx="5056920" cy="38484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US" sz="1000" b="1" dirty="0">
              <a:ea typeface="Noto Sans Adlam" panose="020B0502040504020204" pitchFamily="34" charset="0"/>
              <a:cs typeface="Noto Sans Adlam" panose="020B0502040504020204" pitchFamily="34" charset="0"/>
            </a:endParaRPr>
          </a:p>
        </p:txBody>
      </p:sp>
      <p:sp>
        <p:nvSpPr>
          <p:cNvPr id="13" name="Rectangle 12">
            <a:extLst>
              <a:ext uri="{FF2B5EF4-FFF2-40B4-BE49-F238E27FC236}">
                <a16:creationId xmlns:a16="http://schemas.microsoft.com/office/drawing/2014/main" id="{7AEF031C-1174-AF4F-9C1C-BB4FC65A5793}"/>
              </a:ext>
            </a:extLst>
          </p:cNvPr>
          <p:cNvSpPr/>
          <p:nvPr/>
        </p:nvSpPr>
        <p:spPr>
          <a:xfrm>
            <a:off x="6790962" y="1675572"/>
            <a:ext cx="4908436" cy="4162678"/>
          </a:xfrm>
          <a:prstGeom prst="rect">
            <a:avLst/>
          </a:prstGeom>
        </p:spPr>
        <p:txBody>
          <a:bodyPr wrap="square">
            <a:spAutoFit/>
          </a:bodyPr>
          <a:lstStyle/>
          <a:p>
            <a:pPr marL="171450" indent="-171450">
              <a:buFont typeface="Arial" panose="020B0604020202020204" pitchFamily="34" charset="0"/>
              <a:buChar char="•"/>
            </a:pPr>
            <a:r>
              <a:rPr lang="en-US" sz="1150" b="1" dirty="0">
                <a:ea typeface="Noto Sans Adlam" panose="020B0502040504020204" pitchFamily="34" charset="0"/>
                <a:cs typeface="Noto Sans Adlam" panose="020B0502040504020204" pitchFamily="34" charset="0"/>
              </a:rPr>
              <a:t>In phase 3</a:t>
            </a:r>
            <a:r>
              <a:rPr lang="en-US" sz="1150" dirty="0">
                <a:ea typeface="Noto Sans Adlam" panose="020B0502040504020204" pitchFamily="34" charset="0"/>
                <a:cs typeface="Noto Sans Adlam" panose="020B0502040504020204" pitchFamily="34" charset="0"/>
              </a:rPr>
              <a:t>:</a:t>
            </a:r>
            <a:endParaRPr lang="en-US" sz="1150" i="1" dirty="0">
              <a:ea typeface="Noto Sans Adlam" panose="020B0502040504020204" pitchFamily="34" charset="0"/>
              <a:cs typeface="Noto Sans Adlam" panose="020B0502040504020204" pitchFamily="34" charset="0"/>
            </a:endParaRPr>
          </a:p>
          <a:p>
            <a:pPr>
              <a:buFont typeface="Wingdings" pitchFamily="2" charset="2"/>
              <a:buChar char="Ø"/>
            </a:pPr>
            <a:r>
              <a:rPr lang="en-US" sz="1150" i="1" dirty="0">
                <a:ea typeface="Noto Sans Adlam" panose="020B0502040504020204" pitchFamily="34" charset="0"/>
                <a:cs typeface="Noto Sans Adlam" panose="020B0502040504020204" pitchFamily="34" charset="0"/>
              </a:rPr>
              <a:t>Doing follow up checks on the progress of ideas</a:t>
            </a:r>
            <a:endParaRPr lang="en-US" sz="1150" b="1" dirty="0">
              <a:ea typeface="Noto Sans Adlam" panose="020B0502040504020204" pitchFamily="34" charset="0"/>
              <a:cs typeface="Noto Sans Adlam" panose="020B0502040504020204" pitchFamily="34" charset="0"/>
            </a:endParaRPr>
          </a:p>
          <a:p>
            <a:pPr>
              <a:buFont typeface="Wingdings" pitchFamily="2" charset="2"/>
              <a:buChar char="Ø"/>
            </a:pPr>
            <a:r>
              <a:rPr lang="en-US" sz="1150" i="1" dirty="0">
                <a:ea typeface="Noto Sans Adlam" panose="020B0502040504020204" pitchFamily="34" charset="0"/>
                <a:cs typeface="Noto Sans Adlam" panose="020B0502040504020204" pitchFamily="34" charset="0"/>
              </a:rPr>
              <a:t>Communicating following steps to related users</a:t>
            </a:r>
            <a:endParaRPr lang="en-US" sz="1150" b="1" dirty="0">
              <a:ea typeface="Noto Sans Adlam" panose="020B0502040504020204" pitchFamily="34" charset="0"/>
              <a:cs typeface="Noto Sans Adlam" panose="020B0502040504020204" pitchFamily="34" charset="0"/>
            </a:endParaRPr>
          </a:p>
          <a:p>
            <a:pPr>
              <a:buFont typeface="Wingdings" pitchFamily="2" charset="2"/>
              <a:buChar char="Ø"/>
            </a:pPr>
            <a:r>
              <a:rPr lang="en-US" sz="1150" i="1" dirty="0">
                <a:ea typeface="Noto Sans Adlam" panose="020B0502040504020204" pitchFamily="34" charset="0"/>
                <a:cs typeface="Noto Sans Adlam" panose="020B0502040504020204" pitchFamily="34" charset="0"/>
              </a:rPr>
              <a:t>Sending reminders to responsible parties</a:t>
            </a:r>
          </a:p>
          <a:p>
            <a:endParaRPr lang="en-US" sz="1150" b="1" i="1" dirty="0">
              <a:ea typeface="Noto Sans Adlam" panose="020B0502040504020204" pitchFamily="34" charset="0"/>
              <a:cs typeface="Noto Sans Adlam" panose="020B0502040504020204" pitchFamily="34" charset="0"/>
            </a:endParaRPr>
          </a:p>
          <a:p>
            <a:r>
              <a:rPr lang="en-US" sz="1150" u="sng" dirty="0">
                <a:ea typeface="Noto Sans Adlam" panose="020B0502040504020204" pitchFamily="34" charset="0"/>
                <a:cs typeface="Noto Sans Adlam" panose="020B0502040504020204" pitchFamily="34" charset="0"/>
              </a:rPr>
              <a:t>Subject domain experts’ tasks include:</a:t>
            </a:r>
            <a:endParaRPr lang="en-US" sz="1150" dirty="0">
              <a:ea typeface="Noto Sans Adlam" panose="020B0502040504020204" pitchFamily="34" charset="0"/>
              <a:cs typeface="Noto Sans Adlam" panose="020B0502040504020204" pitchFamily="34" charset="0"/>
            </a:endParaRPr>
          </a:p>
          <a:p>
            <a:pPr marL="171450" indent="-171450">
              <a:buFont typeface="Arial" panose="020B0604020202020204" pitchFamily="34" charset="0"/>
              <a:buChar char="•"/>
            </a:pPr>
            <a:r>
              <a:rPr lang="en-US" sz="1150" b="1" dirty="0">
                <a:ea typeface="Noto Sans Adlam" panose="020B0502040504020204" pitchFamily="34" charset="0"/>
                <a:cs typeface="Noto Sans Adlam" panose="020B0502040504020204" pitchFamily="34" charset="0"/>
              </a:rPr>
              <a:t>During phases 1 &amp; 2</a:t>
            </a:r>
            <a:r>
              <a:rPr lang="en-US" sz="1150" dirty="0">
                <a:ea typeface="Noto Sans Adlam" panose="020B0502040504020204" pitchFamily="34" charset="0"/>
                <a:cs typeface="Noto Sans Adlam" panose="020B0502040504020204" pitchFamily="34" charset="0"/>
              </a:rPr>
              <a:t>:</a:t>
            </a:r>
          </a:p>
          <a:p>
            <a:pPr>
              <a:buFont typeface="Wingdings" pitchFamily="2" charset="2"/>
              <a:buChar char="Ø"/>
            </a:pPr>
            <a:r>
              <a:rPr lang="en-US" sz="1150" i="1" dirty="0">
                <a:ea typeface="Noto Sans Adlam" panose="020B0502040504020204" pitchFamily="34" charset="0"/>
                <a:cs typeface="Noto Sans Adlam" panose="020B0502040504020204" pitchFamily="34" charset="0"/>
              </a:rPr>
              <a:t>Giving constructive feedback on ideas</a:t>
            </a:r>
            <a:endParaRPr lang="en-US" sz="1150" b="1" dirty="0">
              <a:ea typeface="Noto Sans Adlam" panose="020B0502040504020204" pitchFamily="34" charset="0"/>
              <a:cs typeface="Noto Sans Adlam" panose="020B0502040504020204" pitchFamily="34" charset="0"/>
            </a:endParaRPr>
          </a:p>
          <a:p>
            <a:pPr>
              <a:buFont typeface="Wingdings" pitchFamily="2" charset="2"/>
              <a:buChar char="Ø"/>
            </a:pPr>
            <a:r>
              <a:rPr lang="en-US" sz="1150" i="1" dirty="0">
                <a:ea typeface="Noto Sans Adlam" panose="020B0502040504020204" pitchFamily="34" charset="0"/>
                <a:cs typeface="Noto Sans Adlam" panose="020B0502040504020204" pitchFamily="34" charset="0"/>
              </a:rPr>
              <a:t>Encouraging participation</a:t>
            </a:r>
            <a:endParaRPr lang="en-US" sz="1150" b="1" i="1" dirty="0">
              <a:ea typeface="Noto Sans Adlam" panose="020B0502040504020204" pitchFamily="34" charset="0"/>
              <a:cs typeface="Noto Sans Adlam" panose="020B0502040504020204" pitchFamily="34" charset="0"/>
            </a:endParaRPr>
          </a:p>
          <a:p>
            <a:pPr marL="171450" indent="-171450">
              <a:buFont typeface="Arial" panose="020B0604020202020204" pitchFamily="34" charset="0"/>
              <a:buChar char="•"/>
            </a:pPr>
            <a:r>
              <a:rPr lang="en-US" sz="1150" b="1" dirty="0">
                <a:ea typeface="Noto Sans Adlam" panose="020B0502040504020204" pitchFamily="34" charset="0"/>
                <a:cs typeface="Noto Sans Adlam" panose="020B0502040504020204" pitchFamily="34" charset="0"/>
              </a:rPr>
              <a:t>Between phases 1 &amp; 2</a:t>
            </a:r>
            <a:r>
              <a:rPr lang="en-US" sz="1150" dirty="0">
                <a:ea typeface="Noto Sans Adlam" panose="020B0502040504020204" pitchFamily="34" charset="0"/>
                <a:cs typeface="Noto Sans Adlam" panose="020B0502040504020204" pitchFamily="34" charset="0"/>
              </a:rPr>
              <a:t>:</a:t>
            </a:r>
          </a:p>
          <a:p>
            <a:pPr>
              <a:buFont typeface="Wingdings" pitchFamily="2" charset="2"/>
              <a:buChar char="Ø"/>
            </a:pPr>
            <a:r>
              <a:rPr lang="en-US" sz="1150" i="1" dirty="0">
                <a:ea typeface="Noto Sans Adlam" panose="020B0502040504020204" pitchFamily="34" charset="0"/>
                <a:cs typeface="Noto Sans Adlam" panose="020B0502040504020204" pitchFamily="34" charset="0"/>
              </a:rPr>
              <a:t>Prioritizing the problems found during the first brainstorming period</a:t>
            </a:r>
          </a:p>
          <a:p>
            <a:r>
              <a:rPr lang="en-US" sz="1150" b="1" dirty="0">
                <a:ea typeface="Noto Sans Adlam" panose="020B0502040504020204" pitchFamily="34" charset="0"/>
                <a:cs typeface="Noto Sans Adlam" panose="020B0502040504020204" pitchFamily="34" charset="0"/>
              </a:rPr>
              <a:t>In phase 3</a:t>
            </a:r>
            <a:r>
              <a:rPr lang="en-US" sz="1150" i="1" dirty="0">
                <a:ea typeface="Noto Sans Adlam" panose="020B0502040504020204" pitchFamily="34" charset="0"/>
                <a:cs typeface="Noto Sans Adlam" panose="020B0502040504020204" pitchFamily="34" charset="0"/>
              </a:rPr>
              <a:t>: </a:t>
            </a:r>
            <a:endParaRPr lang="en-US" sz="1150" dirty="0">
              <a:ea typeface="Noto Sans Adlam" panose="020B0502040504020204" pitchFamily="34" charset="0"/>
              <a:cs typeface="Noto Sans Adlam" panose="020B0502040504020204" pitchFamily="34" charset="0"/>
            </a:endParaRPr>
          </a:p>
          <a:p>
            <a:pPr>
              <a:buFont typeface="Wingdings" pitchFamily="2" charset="2"/>
              <a:buChar char="Ø"/>
            </a:pPr>
            <a:r>
              <a:rPr lang="en-US" sz="1150" i="1" dirty="0">
                <a:ea typeface="Noto Sans Adlam" panose="020B0502040504020204" pitchFamily="34" charset="0"/>
                <a:cs typeface="Noto Sans Adlam" panose="020B0502040504020204" pitchFamily="34" charset="0"/>
              </a:rPr>
              <a:t>Helping further development of ideas through iteration</a:t>
            </a:r>
          </a:p>
          <a:p>
            <a:endParaRPr lang="en-US" sz="1150" i="1" dirty="0">
              <a:ea typeface="Noto Sans Adlam" panose="020B0502040504020204" pitchFamily="34" charset="0"/>
              <a:cs typeface="Noto Sans Adlam" panose="020B0502040504020204" pitchFamily="34" charset="0"/>
            </a:endParaRPr>
          </a:p>
          <a:p>
            <a:r>
              <a:rPr lang="en-US" sz="1150" u="sng" dirty="0">
                <a:ea typeface="Noto Sans Adlam" panose="020B0502040504020204" pitchFamily="34" charset="0"/>
                <a:cs typeface="Noto Sans Adlam" panose="020B0502040504020204" pitchFamily="34" charset="0"/>
              </a:rPr>
              <a:t>Steering group’s tasks include:</a:t>
            </a:r>
            <a:endParaRPr lang="en-US" sz="1150" b="1" dirty="0">
              <a:ea typeface="Noto Sans Adlam" panose="020B0502040504020204" pitchFamily="34" charset="0"/>
              <a:cs typeface="Noto Sans Adlam" panose="020B0502040504020204" pitchFamily="34" charset="0"/>
            </a:endParaRPr>
          </a:p>
          <a:p>
            <a:r>
              <a:rPr lang="en-US" sz="1150" b="1" dirty="0">
                <a:ea typeface="Noto Sans Adlam" panose="020B0502040504020204" pitchFamily="34" charset="0"/>
                <a:cs typeface="Noto Sans Adlam" panose="020B0502040504020204" pitchFamily="34" charset="0"/>
              </a:rPr>
              <a:t>Between phases 1 &amp; 2</a:t>
            </a:r>
            <a:r>
              <a:rPr lang="en-US" sz="1150" dirty="0">
                <a:ea typeface="Noto Sans Adlam" panose="020B0502040504020204" pitchFamily="34" charset="0"/>
                <a:cs typeface="Noto Sans Adlam" panose="020B0502040504020204" pitchFamily="34" charset="0"/>
              </a:rPr>
              <a:t>:</a:t>
            </a:r>
            <a:endParaRPr lang="en-US" sz="1150" b="1" dirty="0">
              <a:ea typeface="Noto Sans Adlam" panose="020B0502040504020204" pitchFamily="34" charset="0"/>
              <a:cs typeface="Noto Sans Adlam" panose="020B0502040504020204" pitchFamily="34" charset="0"/>
            </a:endParaRPr>
          </a:p>
          <a:p>
            <a:pPr>
              <a:buFont typeface="Wingdings" pitchFamily="2" charset="2"/>
              <a:buChar char="Ø"/>
            </a:pPr>
            <a:r>
              <a:rPr lang="en-US" sz="1150" i="1" dirty="0">
                <a:ea typeface="Noto Sans Adlam" panose="020B0502040504020204" pitchFamily="34" charset="0"/>
                <a:cs typeface="Noto Sans Adlam" panose="020B0502040504020204" pitchFamily="34" charset="0"/>
              </a:rPr>
              <a:t>Choosing the most important of the problems for the second brainstorming period </a:t>
            </a:r>
          </a:p>
          <a:p>
            <a:r>
              <a:rPr lang="en-US" sz="1150" b="1" dirty="0">
                <a:ea typeface="Noto Sans Adlam" panose="020B0502040504020204" pitchFamily="34" charset="0"/>
                <a:cs typeface="Noto Sans Adlam" panose="020B0502040504020204" pitchFamily="34" charset="0"/>
              </a:rPr>
              <a:t>After phase 3:</a:t>
            </a:r>
          </a:p>
          <a:p>
            <a:pPr>
              <a:buFont typeface="Wingdings" pitchFamily="2" charset="2"/>
              <a:buChar char="Ø"/>
            </a:pPr>
            <a:r>
              <a:rPr lang="en-US" sz="1150" i="1" dirty="0">
                <a:ea typeface="Noto Sans Adlam" panose="020B0502040504020204" pitchFamily="34" charset="0"/>
                <a:cs typeface="Noto Sans Adlam" panose="020B0502040504020204" pitchFamily="34" charset="0"/>
              </a:rPr>
              <a:t>Choosing the best of the developed ideas for implementation</a:t>
            </a:r>
          </a:p>
          <a:p>
            <a:endParaRPr lang="en-US" sz="1150" dirty="0">
              <a:ea typeface="Noto Sans Adlam" panose="020B0502040504020204" pitchFamily="34" charset="0"/>
              <a:cs typeface="Noto Sans Adlam" panose="020B0502040504020204" pitchFamily="34" charset="0"/>
            </a:endParaRPr>
          </a:p>
          <a:p>
            <a:r>
              <a:rPr lang="en-US" sz="1150" dirty="0">
                <a:ea typeface="Noto Sans Adlam" panose="020B0502040504020204" pitchFamily="34" charset="0"/>
                <a:cs typeface="Noto Sans Adlam" panose="020B0502040504020204" pitchFamily="34" charset="0"/>
              </a:rPr>
              <a:t>The challenge will start in </a:t>
            </a:r>
            <a:r>
              <a:rPr lang="en-US" sz="1150" b="1" dirty="0">
                <a:ea typeface="Noto Sans Adlam" panose="020B0502040504020204" pitchFamily="34" charset="0"/>
                <a:cs typeface="Noto Sans Adlam" panose="020B0502040504020204" pitchFamily="34" charset="0"/>
              </a:rPr>
              <a:t>[</a:t>
            </a:r>
            <a:r>
              <a:rPr lang="en-US" sz="1150" b="1" i="1" dirty="0">
                <a:ea typeface="Noto Sans Adlam" panose="020B0502040504020204" pitchFamily="34" charset="0"/>
                <a:cs typeface="Noto Sans Adlam" panose="020B0502040504020204" pitchFamily="34" charset="0"/>
              </a:rPr>
              <a:t>time until challenge starts</a:t>
            </a:r>
            <a:r>
              <a:rPr lang="en-US" sz="1150" b="1" dirty="0">
                <a:ea typeface="Noto Sans Adlam" panose="020B0502040504020204" pitchFamily="34" charset="0"/>
                <a:cs typeface="Noto Sans Adlam" panose="020B0502040504020204" pitchFamily="34" charset="0"/>
              </a:rPr>
              <a:t>]</a:t>
            </a:r>
            <a:r>
              <a:rPr lang="en-US" sz="1150" dirty="0">
                <a:ea typeface="Noto Sans Adlam" panose="020B0502040504020204" pitchFamily="34" charset="0"/>
                <a:cs typeface="Noto Sans Adlam" panose="020B0502040504020204" pitchFamily="34" charset="0"/>
              </a:rPr>
              <a:t>. If you have any questions or don’t know what you should do, please </a:t>
            </a:r>
            <a:r>
              <a:rPr lang="en-US" sz="1150" b="1" dirty="0">
                <a:ea typeface="Noto Sans Adlam" panose="020B0502040504020204" pitchFamily="34" charset="0"/>
                <a:cs typeface="Noto Sans Adlam" panose="020B0502040504020204" pitchFamily="34" charset="0"/>
              </a:rPr>
              <a:t>contact us</a:t>
            </a:r>
            <a:r>
              <a:rPr lang="en-US" sz="1150" dirty="0">
                <a:ea typeface="Noto Sans Adlam" panose="020B0502040504020204" pitchFamily="34" charset="0"/>
                <a:cs typeface="Noto Sans Adlam" panose="020B0502040504020204" pitchFamily="34" charset="0"/>
              </a:rPr>
              <a:t>!</a:t>
            </a:r>
            <a:endParaRPr lang="en-US" sz="1150" i="1" dirty="0">
              <a:ea typeface="Noto Sans Adlam" panose="020B0502040504020204" pitchFamily="34" charset="0"/>
              <a:cs typeface="Noto Sans Adlam" panose="020B0502040504020204" pitchFamily="34" charset="0"/>
            </a:endParaRPr>
          </a:p>
        </p:txBody>
      </p:sp>
      <p:grpSp>
        <p:nvGrpSpPr>
          <p:cNvPr id="11" name="Group 10">
            <a:extLst>
              <a:ext uri="{FF2B5EF4-FFF2-40B4-BE49-F238E27FC236}">
                <a16:creationId xmlns:a16="http://schemas.microsoft.com/office/drawing/2014/main" id="{D51CACE0-3859-AC42-A297-23C9769D7FFF}"/>
              </a:ext>
            </a:extLst>
          </p:cNvPr>
          <p:cNvGrpSpPr/>
          <p:nvPr/>
        </p:nvGrpSpPr>
        <p:grpSpPr>
          <a:xfrm>
            <a:off x="1034930" y="908720"/>
            <a:ext cx="715875" cy="459112"/>
            <a:chOff x="595085" y="767380"/>
            <a:chExt cx="1016503" cy="651913"/>
          </a:xfrm>
        </p:grpSpPr>
        <p:sp>
          <p:nvSpPr>
            <p:cNvPr id="15" name="Chevron 14">
              <a:extLst>
                <a:ext uri="{FF2B5EF4-FFF2-40B4-BE49-F238E27FC236}">
                  <a16:creationId xmlns:a16="http://schemas.microsoft.com/office/drawing/2014/main" id="{44A15F22-B168-D947-86FD-32BFF49D3964}"/>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16" name="Chevron 15">
              <a:extLst>
                <a:ext uri="{FF2B5EF4-FFF2-40B4-BE49-F238E27FC236}">
                  <a16:creationId xmlns:a16="http://schemas.microsoft.com/office/drawing/2014/main" id="{9311C297-87D4-8B47-A8C5-DBB627998BFC}"/>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11442822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D4BF4D6-240A-A44D-AC6A-E97D9BFE17FD}"/>
              </a:ext>
            </a:extLst>
          </p:cNvPr>
          <p:cNvSpPr/>
          <p:nvPr/>
        </p:nvSpPr>
        <p:spPr>
          <a:xfrm>
            <a:off x="1158421" y="1711576"/>
            <a:ext cx="10364947" cy="4392742"/>
          </a:xfrm>
          <a:prstGeom prst="roundRect">
            <a:avLst>
              <a:gd name="adj" fmla="val 238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1465347" y="1970193"/>
            <a:ext cx="4801437" cy="41067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600"/>
              </a:spcBef>
              <a:buNone/>
            </a:pPr>
            <a:r>
              <a:rPr lang="en-US" sz="1300" dirty="0">
                <a:ea typeface="Noto Sans Adlam" panose="020B0502040504020204" pitchFamily="34" charset="0"/>
                <a:cs typeface="Noto Sans Adlam" panose="020B0502040504020204" pitchFamily="34" charset="0"/>
              </a:rPr>
              <a:t>Hello team,</a:t>
            </a:r>
          </a:p>
          <a:p>
            <a:pPr marL="0" indent="0" algn="just">
              <a:spcBef>
                <a:spcPts val="600"/>
              </a:spcBef>
              <a:buNone/>
            </a:pPr>
            <a:r>
              <a:rPr lang="en-US" sz="1300" dirty="0">
                <a:ea typeface="Noto Sans Adlam" panose="020B0502040504020204" pitchFamily="34" charset="0"/>
                <a:cs typeface="Noto Sans Adlam" panose="020B0502040504020204" pitchFamily="34" charset="0"/>
              </a:rPr>
              <a:t>We’re very excited to have you as a part of our team responsible for organizing an idea challenge.</a:t>
            </a:r>
          </a:p>
          <a:p>
            <a:pPr marL="0" indent="0" algn="just">
              <a:spcBef>
                <a:spcPts val="600"/>
              </a:spcBef>
              <a:buNone/>
            </a:pPr>
            <a:r>
              <a:rPr lang="en-US" sz="1300" dirty="0">
                <a:ea typeface="Noto Sans Adlam" panose="020B0502040504020204" pitchFamily="34" charset="0"/>
                <a:cs typeface="Noto Sans Adlam" panose="020B0502040504020204" pitchFamily="34" charset="0"/>
              </a:rPr>
              <a:t>As all of you know, the theme</a:t>
            </a:r>
            <a:r>
              <a:rPr lang="en-US" sz="1300" b="1" dirty="0">
                <a:ea typeface="Noto Sans Adlam" panose="020B0502040504020204" pitchFamily="34" charset="0"/>
                <a:cs typeface="Noto Sans Adlam" panose="020B0502040504020204" pitchFamily="34" charset="0"/>
              </a:rPr>
              <a:t> </a:t>
            </a:r>
            <a:r>
              <a:rPr lang="en-US" sz="1300" dirty="0">
                <a:ea typeface="Noto Sans Adlam" panose="020B0502040504020204" pitchFamily="34" charset="0"/>
                <a:cs typeface="Noto Sans Adlam" panose="020B0502040504020204" pitchFamily="34" charset="0"/>
              </a:rPr>
              <a:t>of the challenge is to find new solutions to </a:t>
            </a:r>
            <a:r>
              <a:rPr lang="en-US" sz="1300" b="1" dirty="0">
                <a:ea typeface="Noto Sans Adlam" panose="020B0502040504020204" pitchFamily="34" charset="0"/>
                <a:cs typeface="Noto Sans Adlam" panose="020B0502040504020204" pitchFamily="34" charset="0"/>
              </a:rPr>
              <a:t>[</a:t>
            </a:r>
            <a:r>
              <a:rPr lang="en-US" sz="1300" b="1" i="1" dirty="0">
                <a:ea typeface="Noto Sans Adlam" panose="020B0502040504020204" pitchFamily="34" charset="0"/>
                <a:cs typeface="Noto Sans Adlam" panose="020B0502040504020204" pitchFamily="34" charset="0"/>
              </a:rPr>
              <a:t>problem</a:t>
            </a:r>
            <a:r>
              <a:rPr lang="en-US" sz="1300" b="1" dirty="0">
                <a:ea typeface="Noto Sans Adlam" panose="020B0502040504020204" pitchFamily="34" charset="0"/>
                <a:cs typeface="Noto Sans Adlam" panose="020B0502040504020204" pitchFamily="34" charset="0"/>
              </a:rPr>
              <a:t>]</a:t>
            </a:r>
            <a:r>
              <a:rPr lang="en-US" sz="1300" i="1" dirty="0">
                <a:ea typeface="Noto Sans Adlam" panose="020B0502040504020204" pitchFamily="34" charset="0"/>
                <a:cs typeface="Noto Sans Adlam" panose="020B0502040504020204" pitchFamily="34" charset="0"/>
              </a:rPr>
              <a:t>.</a:t>
            </a:r>
            <a:r>
              <a:rPr lang="en-US" sz="1300" dirty="0">
                <a:ea typeface="Noto Sans Adlam" panose="020B0502040504020204" pitchFamily="34" charset="0"/>
                <a:cs typeface="Noto Sans Adlam" panose="020B0502040504020204" pitchFamily="34" charset="0"/>
              </a:rPr>
              <a:t> Your role as a member of this team is to be the rallying force behind the venture. Together, we can make this challenge a success!</a:t>
            </a:r>
          </a:p>
          <a:p>
            <a:pPr marL="0" indent="0" algn="just">
              <a:spcBef>
                <a:spcPts val="600"/>
              </a:spcBef>
              <a:buNone/>
            </a:pPr>
            <a:r>
              <a:rPr lang="en-US" sz="1300" i="1" dirty="0">
                <a:ea typeface="Noto Sans Adlam" panose="020B0502040504020204" pitchFamily="34" charset="0"/>
                <a:cs typeface="Noto Sans Adlam" panose="020B0502040504020204" pitchFamily="34" charset="0"/>
              </a:rPr>
              <a:t>As a reminder</a:t>
            </a:r>
            <a:r>
              <a:rPr lang="en-US" sz="1300" dirty="0">
                <a:ea typeface="Noto Sans Adlam" panose="020B0502040504020204" pitchFamily="34" charset="0"/>
                <a:cs typeface="Noto Sans Adlam" panose="020B0502040504020204" pitchFamily="34" charset="0"/>
              </a:rPr>
              <a:t>, the challenge will be divided into </a:t>
            </a:r>
            <a:r>
              <a:rPr lang="en-US" sz="1300" i="1" dirty="0">
                <a:ea typeface="Noto Sans Adlam" panose="020B0502040504020204" pitchFamily="34" charset="0"/>
                <a:cs typeface="Noto Sans Adlam" panose="020B0502040504020204" pitchFamily="34" charset="0"/>
              </a:rPr>
              <a:t>2 phases</a:t>
            </a:r>
            <a:r>
              <a:rPr lang="en-US" sz="1300" b="1" dirty="0">
                <a:ea typeface="Noto Sans Adlam" panose="020B0502040504020204" pitchFamily="34" charset="0"/>
                <a:cs typeface="Noto Sans Adlam" panose="020B0502040504020204" pitchFamily="34" charset="0"/>
              </a:rPr>
              <a:t>. </a:t>
            </a:r>
            <a:r>
              <a:rPr lang="en-US" sz="1300" i="1" dirty="0">
                <a:ea typeface="Noto Sans Adlam" panose="020B0502040504020204" pitchFamily="34" charset="0"/>
                <a:cs typeface="Noto Sans Adlam" panose="020B0502040504020204" pitchFamily="34" charset="0"/>
              </a:rPr>
              <a:t>Firstly</a:t>
            </a:r>
            <a:r>
              <a:rPr lang="en-US" sz="1300" dirty="0">
                <a:ea typeface="Noto Sans Adlam" panose="020B0502040504020204" pitchFamily="34" charset="0"/>
                <a:cs typeface="Noto Sans Adlam" panose="020B0502040504020204" pitchFamily="34" charset="0"/>
              </a:rPr>
              <a:t>, coming up with ideas. </a:t>
            </a:r>
            <a:r>
              <a:rPr lang="en-US" sz="1300" i="1" dirty="0">
                <a:ea typeface="Noto Sans Adlam" panose="020B0502040504020204" pitchFamily="34" charset="0"/>
                <a:cs typeface="Noto Sans Adlam" panose="020B0502040504020204" pitchFamily="34" charset="0"/>
              </a:rPr>
              <a:t>After that</a:t>
            </a:r>
            <a:r>
              <a:rPr lang="en-US" sz="1300" dirty="0">
                <a:ea typeface="Noto Sans Adlam" panose="020B0502040504020204" pitchFamily="34" charset="0"/>
                <a:cs typeface="Noto Sans Adlam" panose="020B0502040504020204" pitchFamily="34" charset="0"/>
              </a:rPr>
              <a:t>, further developing the most promising of those ideas.</a:t>
            </a:r>
            <a:endParaRPr lang="en-US" sz="1300" b="1" dirty="0">
              <a:ea typeface="Noto Sans Adlam" panose="020B0502040504020204" pitchFamily="34" charset="0"/>
              <a:cs typeface="Noto Sans Adlam" panose="020B0502040504020204" pitchFamily="34" charset="0"/>
            </a:endParaRPr>
          </a:p>
          <a:p>
            <a:pPr marL="0" indent="0" algn="just">
              <a:spcBef>
                <a:spcPts val="600"/>
              </a:spcBef>
              <a:buNone/>
            </a:pPr>
            <a:r>
              <a:rPr lang="en-US" sz="1300" dirty="0">
                <a:ea typeface="Noto Sans Adlam" panose="020B0502040504020204" pitchFamily="34" charset="0"/>
                <a:cs typeface="Noto Sans Adlam" panose="020B0502040504020204" pitchFamily="34" charset="0"/>
              </a:rPr>
              <a:t>Different tasks during the challenge will be divided between the </a:t>
            </a:r>
            <a:r>
              <a:rPr lang="en-US" sz="1300" i="1" dirty="0">
                <a:ea typeface="Noto Sans Adlam" panose="020B0502040504020204" pitchFamily="34" charset="0"/>
                <a:cs typeface="Noto Sans Adlam" panose="020B0502040504020204" pitchFamily="34" charset="0"/>
              </a:rPr>
              <a:t>organizing team</a:t>
            </a:r>
            <a:r>
              <a:rPr lang="en-US" sz="1300" dirty="0">
                <a:ea typeface="Noto Sans Adlam" panose="020B0502040504020204" pitchFamily="34" charset="0"/>
                <a:cs typeface="Noto Sans Adlam" panose="020B0502040504020204" pitchFamily="34" charset="0"/>
              </a:rPr>
              <a:t>, </a:t>
            </a:r>
            <a:r>
              <a:rPr lang="en-US" sz="1300" i="1" dirty="0">
                <a:ea typeface="Noto Sans Adlam" panose="020B0502040504020204" pitchFamily="34" charset="0"/>
                <a:cs typeface="Noto Sans Adlam" panose="020B0502040504020204" pitchFamily="34" charset="0"/>
              </a:rPr>
              <a:t>subject domain experts</a:t>
            </a:r>
            <a:r>
              <a:rPr lang="en-US" sz="1300" b="1" i="1" dirty="0">
                <a:ea typeface="Noto Sans Adlam" panose="020B0502040504020204" pitchFamily="34" charset="0"/>
                <a:cs typeface="Noto Sans Adlam" panose="020B0502040504020204" pitchFamily="34" charset="0"/>
              </a:rPr>
              <a:t> </a:t>
            </a:r>
            <a:r>
              <a:rPr lang="en-US" sz="1300" dirty="0">
                <a:ea typeface="Noto Sans Adlam" panose="020B0502040504020204" pitchFamily="34" charset="0"/>
                <a:cs typeface="Noto Sans Adlam" panose="020B0502040504020204" pitchFamily="34" charset="0"/>
              </a:rPr>
              <a:t>(category admin), and </a:t>
            </a:r>
            <a:r>
              <a:rPr lang="en-US" sz="1300" i="1" dirty="0">
                <a:ea typeface="Noto Sans Adlam" panose="020B0502040504020204" pitchFamily="34" charset="0"/>
                <a:cs typeface="Noto Sans Adlam" panose="020B0502040504020204" pitchFamily="34" charset="0"/>
              </a:rPr>
              <a:t>steering group</a:t>
            </a:r>
            <a:r>
              <a:rPr lang="en-US" sz="1300" dirty="0">
                <a:ea typeface="Noto Sans Adlam" panose="020B0502040504020204" pitchFamily="34" charset="0"/>
                <a:cs typeface="Noto Sans Adlam" panose="020B0502040504020204" pitchFamily="34" charset="0"/>
              </a:rPr>
              <a:t>.</a:t>
            </a:r>
            <a:endParaRPr lang="en-US" sz="1300" b="1" dirty="0">
              <a:ea typeface="Noto Sans Adlam" panose="020B0502040504020204" pitchFamily="34" charset="0"/>
              <a:cs typeface="Noto Sans Adlam" panose="020B0502040504020204" pitchFamily="34" charset="0"/>
            </a:endParaRPr>
          </a:p>
          <a:p>
            <a:pPr marL="0" indent="0" algn="just">
              <a:spcBef>
                <a:spcPts val="600"/>
              </a:spcBef>
              <a:buNone/>
            </a:pPr>
            <a:r>
              <a:rPr lang="en-US" sz="1300" u="sng" dirty="0">
                <a:ea typeface="Noto Sans Adlam" panose="020B0502040504020204" pitchFamily="34" charset="0"/>
                <a:cs typeface="Noto Sans Adlam" panose="020B0502040504020204" pitchFamily="34" charset="0"/>
              </a:rPr>
              <a:t>The organizing team’s tasks include:</a:t>
            </a:r>
            <a:endParaRPr lang="en-US" sz="1300" dirty="0">
              <a:ea typeface="Noto Sans Adlam" panose="020B0502040504020204" pitchFamily="34" charset="0"/>
              <a:cs typeface="Noto Sans Adlam" panose="020B0502040504020204" pitchFamily="34" charset="0"/>
            </a:endParaRPr>
          </a:p>
          <a:p>
            <a:pPr marL="0" indent="0" algn="just">
              <a:spcBef>
                <a:spcPts val="600"/>
              </a:spcBef>
              <a:buNone/>
            </a:pPr>
            <a:r>
              <a:rPr lang="en-US" sz="1300" b="1" dirty="0">
                <a:ea typeface="Noto Sans Adlam" panose="020B0502040504020204" pitchFamily="34" charset="0"/>
                <a:cs typeface="Noto Sans Adlam" panose="020B0502040504020204" pitchFamily="34" charset="0"/>
              </a:rPr>
              <a:t>In phase 1</a:t>
            </a:r>
            <a:r>
              <a:rPr lang="en-US" sz="1300" dirty="0">
                <a:ea typeface="Noto Sans Adlam" panose="020B0502040504020204" pitchFamily="34" charset="0"/>
                <a:cs typeface="Noto Sans Adlam" panose="020B0502040504020204" pitchFamily="34" charset="0"/>
              </a:rPr>
              <a:t>:</a:t>
            </a:r>
          </a:p>
          <a:p>
            <a:pPr marL="0" indent="0" algn="just">
              <a:spcBef>
                <a:spcPts val="600"/>
              </a:spcBef>
              <a:buNone/>
            </a:pPr>
            <a:r>
              <a:rPr lang="en-US" sz="1300" i="1" dirty="0">
                <a:ea typeface="Noto Sans Adlam" panose="020B0502040504020204" pitchFamily="34" charset="0"/>
                <a:cs typeface="Noto Sans Adlam" panose="020B0502040504020204" pitchFamily="34" charset="0"/>
              </a:rPr>
              <a:t>Helping users resolve challenge related issues</a:t>
            </a:r>
            <a:endParaRPr lang="en-US" sz="1300" dirty="0">
              <a:ea typeface="Noto Sans Adlam" panose="020B0502040504020204" pitchFamily="34" charset="0"/>
              <a:cs typeface="Noto Sans Adlam" panose="020B0502040504020204" pitchFamily="34" charset="0"/>
            </a:endParaRPr>
          </a:p>
          <a:p>
            <a:pPr marL="0" indent="0" algn="just">
              <a:spcBef>
                <a:spcPts val="600"/>
              </a:spcBef>
              <a:buNone/>
            </a:pPr>
            <a:r>
              <a:rPr lang="en-US" sz="1300" i="1" dirty="0">
                <a:ea typeface="Noto Sans Adlam" panose="020B0502040504020204" pitchFamily="34" charset="0"/>
                <a:cs typeface="Noto Sans Adlam" panose="020B0502040504020204" pitchFamily="34" charset="0"/>
              </a:rPr>
              <a:t>Encouraging participation</a:t>
            </a:r>
            <a:endParaRPr lang="en-US" sz="1300" b="1" dirty="0">
              <a:ea typeface="Noto Sans Adlam" panose="020B0502040504020204" pitchFamily="34" charset="0"/>
              <a:cs typeface="Noto Sans Adlam" panose="020B0502040504020204" pitchFamily="34" charset="0"/>
            </a:endParaRPr>
          </a:p>
          <a:p>
            <a:pPr marL="0" indent="0" algn="just">
              <a:spcBef>
                <a:spcPts val="600"/>
              </a:spcBef>
              <a:buNone/>
            </a:pPr>
            <a:r>
              <a:rPr lang="en-US" sz="1300" i="1" dirty="0">
                <a:ea typeface="Noto Sans Adlam" panose="020B0502040504020204" pitchFamily="34" charset="0"/>
                <a:cs typeface="Noto Sans Adlam" panose="020B0502040504020204" pitchFamily="34" charset="0"/>
              </a:rPr>
              <a:t>Sending reminders</a:t>
            </a: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25187" y="753682"/>
            <a:ext cx="9698181"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000" dirty="0">
                <a:solidFill>
                  <a:schemeClr val="tx2">
                    <a:lumMod val="75000"/>
                  </a:schemeClr>
                </a:solidFill>
                <a:latin typeface="+mn-lt"/>
                <a:ea typeface="Noto Sans Adlam" panose="020B0502040504020204" pitchFamily="34" charset="0"/>
                <a:cs typeface="Noto Sans Adlam" panose="020B0502040504020204" pitchFamily="34" charset="0"/>
              </a:rPr>
              <a:t>Email to team in charge of a solution-centric challenge</a:t>
            </a:r>
            <a:endParaRPr lang="fi-FI" sz="3000" dirty="0">
              <a:solidFill>
                <a:schemeClr val="tx2">
                  <a:lumMod val="75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12" name="Text Placeholder 3">
            <a:extLst>
              <a:ext uri="{FF2B5EF4-FFF2-40B4-BE49-F238E27FC236}">
                <a16:creationId xmlns:a16="http://schemas.microsoft.com/office/drawing/2014/main" id="{EEC6DBFB-AD22-8E40-B14E-C279E5AB584C}"/>
              </a:ext>
            </a:extLst>
          </p:cNvPr>
          <p:cNvSpPr txBox="1">
            <a:spLocks/>
          </p:cNvSpPr>
          <p:nvPr/>
        </p:nvSpPr>
        <p:spPr>
          <a:xfrm>
            <a:off x="6539663" y="1970193"/>
            <a:ext cx="4801437" cy="41067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None/>
            </a:pPr>
            <a:r>
              <a:rPr lang="en-US" sz="1300" b="1" dirty="0">
                <a:ea typeface="Noto Sans Adlam" panose="020B0502040504020204" pitchFamily="34" charset="0"/>
                <a:cs typeface="Noto Sans Adlam" panose="020B0502040504020204" pitchFamily="34" charset="0"/>
              </a:rPr>
              <a:t>In phase 2</a:t>
            </a:r>
            <a:r>
              <a:rPr lang="en-US" sz="1300" dirty="0">
                <a:ea typeface="Noto Sans Adlam" panose="020B0502040504020204" pitchFamily="34" charset="0"/>
                <a:cs typeface="Noto Sans Adlam" panose="020B0502040504020204" pitchFamily="34" charset="0"/>
              </a:rPr>
              <a:t>:</a:t>
            </a:r>
            <a:endParaRPr lang="en-US" sz="1300" i="1" dirty="0">
              <a:ea typeface="Noto Sans Adlam" panose="020B0502040504020204" pitchFamily="34" charset="0"/>
              <a:cs typeface="Noto Sans Adlam" panose="020B0502040504020204" pitchFamily="34" charset="0"/>
            </a:endParaRPr>
          </a:p>
          <a:p>
            <a:pPr marL="0" indent="0" algn="just">
              <a:lnSpc>
                <a:spcPct val="100000"/>
              </a:lnSpc>
              <a:spcBef>
                <a:spcPts val="0"/>
              </a:spcBef>
              <a:buNone/>
            </a:pPr>
            <a:r>
              <a:rPr lang="en-US" sz="1300" i="1" dirty="0">
                <a:ea typeface="Noto Sans Adlam" panose="020B0502040504020204" pitchFamily="34" charset="0"/>
                <a:cs typeface="Noto Sans Adlam" panose="020B0502040504020204" pitchFamily="34" charset="0"/>
              </a:rPr>
              <a:t>Doing follow up checks on the progress of ideas</a:t>
            </a:r>
            <a:endParaRPr lang="en-US" sz="1300" b="1" dirty="0">
              <a:ea typeface="Noto Sans Adlam" panose="020B0502040504020204" pitchFamily="34" charset="0"/>
              <a:cs typeface="Noto Sans Adlam" panose="020B0502040504020204" pitchFamily="34" charset="0"/>
            </a:endParaRPr>
          </a:p>
          <a:p>
            <a:pPr marL="0" indent="0" algn="just">
              <a:lnSpc>
                <a:spcPct val="100000"/>
              </a:lnSpc>
              <a:spcBef>
                <a:spcPts val="0"/>
              </a:spcBef>
              <a:buNone/>
            </a:pPr>
            <a:r>
              <a:rPr lang="en-US" sz="1300" i="1" dirty="0">
                <a:ea typeface="Noto Sans Adlam" panose="020B0502040504020204" pitchFamily="34" charset="0"/>
                <a:cs typeface="Noto Sans Adlam" panose="020B0502040504020204" pitchFamily="34" charset="0"/>
              </a:rPr>
              <a:t>Communicating following steps to related users</a:t>
            </a:r>
            <a:endParaRPr lang="en-US" sz="1300" b="1" dirty="0">
              <a:ea typeface="Noto Sans Adlam" panose="020B0502040504020204" pitchFamily="34" charset="0"/>
              <a:cs typeface="Noto Sans Adlam" panose="020B0502040504020204" pitchFamily="34" charset="0"/>
            </a:endParaRPr>
          </a:p>
          <a:p>
            <a:pPr marL="0" indent="0" algn="just">
              <a:lnSpc>
                <a:spcPct val="100000"/>
              </a:lnSpc>
              <a:spcBef>
                <a:spcPts val="0"/>
              </a:spcBef>
              <a:buNone/>
            </a:pPr>
            <a:r>
              <a:rPr lang="en-US" sz="1300" i="1" dirty="0">
                <a:ea typeface="Noto Sans Adlam" panose="020B0502040504020204" pitchFamily="34" charset="0"/>
                <a:cs typeface="Noto Sans Adlam" panose="020B0502040504020204" pitchFamily="34" charset="0"/>
              </a:rPr>
              <a:t>Sending reminders to responsible parties</a:t>
            </a:r>
            <a:endParaRPr lang="en-US" sz="1300" u="sng" dirty="0">
              <a:ea typeface="Noto Sans Adlam" panose="020B0502040504020204" pitchFamily="34" charset="0"/>
              <a:cs typeface="Noto Sans Adlam" panose="020B0502040504020204" pitchFamily="34" charset="0"/>
            </a:endParaRPr>
          </a:p>
          <a:p>
            <a:pPr marL="0" indent="0" algn="just">
              <a:lnSpc>
                <a:spcPct val="100000"/>
              </a:lnSpc>
              <a:spcBef>
                <a:spcPts val="0"/>
              </a:spcBef>
              <a:buNone/>
            </a:pPr>
            <a:r>
              <a:rPr lang="en-US" sz="1300" u="sng" dirty="0">
                <a:ea typeface="Noto Sans Adlam" panose="020B0502040504020204" pitchFamily="34" charset="0"/>
                <a:cs typeface="Noto Sans Adlam" panose="020B0502040504020204" pitchFamily="34" charset="0"/>
              </a:rPr>
              <a:t>Subject domain experts’ tasks include:</a:t>
            </a:r>
            <a:endParaRPr lang="en-US" sz="1300" dirty="0">
              <a:ea typeface="Noto Sans Adlam" panose="020B0502040504020204" pitchFamily="34" charset="0"/>
              <a:cs typeface="Noto Sans Adlam" panose="020B0502040504020204" pitchFamily="34" charset="0"/>
            </a:endParaRPr>
          </a:p>
          <a:p>
            <a:pPr marL="0" indent="0" algn="just">
              <a:lnSpc>
                <a:spcPct val="100000"/>
              </a:lnSpc>
              <a:spcBef>
                <a:spcPts val="0"/>
              </a:spcBef>
              <a:buNone/>
            </a:pPr>
            <a:r>
              <a:rPr lang="en-US" sz="1300" b="1" dirty="0">
                <a:ea typeface="Noto Sans Adlam" panose="020B0502040504020204" pitchFamily="34" charset="0"/>
                <a:cs typeface="Noto Sans Adlam" panose="020B0502040504020204" pitchFamily="34" charset="0"/>
              </a:rPr>
              <a:t>In phase 1</a:t>
            </a:r>
            <a:r>
              <a:rPr lang="en-US" sz="1300" dirty="0">
                <a:ea typeface="Noto Sans Adlam" panose="020B0502040504020204" pitchFamily="34" charset="0"/>
                <a:cs typeface="Noto Sans Adlam" panose="020B0502040504020204" pitchFamily="34" charset="0"/>
              </a:rPr>
              <a:t>:</a:t>
            </a:r>
          </a:p>
          <a:p>
            <a:pPr marL="0" indent="0" algn="just">
              <a:lnSpc>
                <a:spcPct val="100000"/>
              </a:lnSpc>
              <a:spcBef>
                <a:spcPts val="0"/>
              </a:spcBef>
              <a:buNone/>
            </a:pPr>
            <a:r>
              <a:rPr lang="en-US" sz="1300" i="1" dirty="0">
                <a:ea typeface="Noto Sans Adlam" panose="020B0502040504020204" pitchFamily="34" charset="0"/>
                <a:cs typeface="Noto Sans Adlam" panose="020B0502040504020204" pitchFamily="34" charset="0"/>
              </a:rPr>
              <a:t>Giving constructive feedback on ideas</a:t>
            </a:r>
            <a:endParaRPr lang="en-US" sz="1300" b="1" dirty="0">
              <a:ea typeface="Noto Sans Adlam" panose="020B0502040504020204" pitchFamily="34" charset="0"/>
              <a:cs typeface="Noto Sans Adlam" panose="020B0502040504020204" pitchFamily="34" charset="0"/>
            </a:endParaRPr>
          </a:p>
          <a:p>
            <a:pPr marL="0" indent="0" algn="just">
              <a:lnSpc>
                <a:spcPct val="100000"/>
              </a:lnSpc>
              <a:spcBef>
                <a:spcPts val="0"/>
              </a:spcBef>
              <a:buNone/>
            </a:pPr>
            <a:r>
              <a:rPr lang="en-US" sz="1300" i="1" dirty="0">
                <a:ea typeface="Noto Sans Adlam" panose="020B0502040504020204" pitchFamily="34" charset="0"/>
                <a:cs typeface="Noto Sans Adlam" panose="020B0502040504020204" pitchFamily="34" charset="0"/>
              </a:rPr>
              <a:t>Encouraging participation</a:t>
            </a:r>
          </a:p>
          <a:p>
            <a:pPr marL="0" indent="0" algn="just">
              <a:lnSpc>
                <a:spcPct val="100000"/>
              </a:lnSpc>
              <a:spcBef>
                <a:spcPts val="0"/>
              </a:spcBef>
              <a:buNone/>
            </a:pPr>
            <a:r>
              <a:rPr lang="en-US" sz="1300" b="1" dirty="0">
                <a:ea typeface="Noto Sans Adlam" panose="020B0502040504020204" pitchFamily="34" charset="0"/>
                <a:cs typeface="Noto Sans Adlam" panose="020B0502040504020204" pitchFamily="34" charset="0"/>
              </a:rPr>
              <a:t>In phase 2</a:t>
            </a:r>
            <a:r>
              <a:rPr lang="en-US" sz="1300" i="1" dirty="0">
                <a:ea typeface="Noto Sans Adlam" panose="020B0502040504020204" pitchFamily="34" charset="0"/>
                <a:cs typeface="Noto Sans Adlam" panose="020B0502040504020204" pitchFamily="34" charset="0"/>
              </a:rPr>
              <a:t>: </a:t>
            </a:r>
            <a:endParaRPr lang="en-US" sz="1300" dirty="0">
              <a:ea typeface="Noto Sans Adlam" panose="020B0502040504020204" pitchFamily="34" charset="0"/>
              <a:cs typeface="Noto Sans Adlam" panose="020B0502040504020204" pitchFamily="34" charset="0"/>
            </a:endParaRPr>
          </a:p>
          <a:p>
            <a:pPr marL="0" indent="0" algn="just">
              <a:lnSpc>
                <a:spcPct val="100000"/>
              </a:lnSpc>
              <a:spcBef>
                <a:spcPts val="0"/>
              </a:spcBef>
              <a:buNone/>
            </a:pPr>
            <a:r>
              <a:rPr lang="en-US" sz="1300" i="1" dirty="0">
                <a:ea typeface="Noto Sans Adlam" panose="020B0502040504020204" pitchFamily="34" charset="0"/>
                <a:cs typeface="Noto Sans Adlam" panose="020B0502040504020204" pitchFamily="34" charset="0"/>
              </a:rPr>
              <a:t>Helping further development of ideas through iteration</a:t>
            </a:r>
          </a:p>
          <a:p>
            <a:pPr marL="0" indent="0" algn="just">
              <a:lnSpc>
                <a:spcPct val="100000"/>
              </a:lnSpc>
              <a:spcBef>
                <a:spcPts val="0"/>
              </a:spcBef>
              <a:buNone/>
            </a:pPr>
            <a:endParaRPr lang="en-US" sz="1300" i="1" dirty="0">
              <a:ea typeface="Noto Sans Adlam" panose="020B0502040504020204" pitchFamily="34" charset="0"/>
              <a:cs typeface="Noto Sans Adlam" panose="020B0502040504020204" pitchFamily="34" charset="0"/>
            </a:endParaRPr>
          </a:p>
          <a:p>
            <a:pPr marL="0" indent="0" algn="just">
              <a:lnSpc>
                <a:spcPct val="100000"/>
              </a:lnSpc>
              <a:spcBef>
                <a:spcPts val="0"/>
              </a:spcBef>
              <a:buNone/>
            </a:pPr>
            <a:r>
              <a:rPr lang="en-US" sz="1300" u="sng" dirty="0">
                <a:ea typeface="Noto Sans Adlam" panose="020B0502040504020204" pitchFamily="34" charset="0"/>
                <a:cs typeface="Noto Sans Adlam" panose="020B0502040504020204" pitchFamily="34" charset="0"/>
              </a:rPr>
              <a:t>Steering group’s tasks include:</a:t>
            </a:r>
          </a:p>
          <a:p>
            <a:pPr marL="0" indent="0" algn="just">
              <a:lnSpc>
                <a:spcPct val="100000"/>
              </a:lnSpc>
              <a:spcBef>
                <a:spcPts val="0"/>
              </a:spcBef>
              <a:buNone/>
            </a:pPr>
            <a:endParaRPr lang="en-US" sz="1300" i="1" dirty="0">
              <a:ea typeface="Noto Sans Adlam" panose="020B0502040504020204" pitchFamily="34" charset="0"/>
              <a:cs typeface="Noto Sans Adlam" panose="020B0502040504020204" pitchFamily="34" charset="0"/>
            </a:endParaRPr>
          </a:p>
          <a:p>
            <a:pPr marL="0" indent="0" algn="just">
              <a:lnSpc>
                <a:spcPct val="100000"/>
              </a:lnSpc>
              <a:spcBef>
                <a:spcPts val="0"/>
              </a:spcBef>
              <a:buNone/>
            </a:pPr>
            <a:r>
              <a:rPr lang="en-US" sz="1300" b="1" dirty="0">
                <a:ea typeface="Noto Sans Adlam" panose="020B0502040504020204" pitchFamily="34" charset="0"/>
                <a:cs typeface="Noto Sans Adlam" panose="020B0502040504020204" pitchFamily="34" charset="0"/>
              </a:rPr>
              <a:t>After phase 2</a:t>
            </a:r>
            <a:r>
              <a:rPr lang="en-US" sz="1300" i="1" dirty="0">
                <a:ea typeface="Noto Sans Adlam" panose="020B0502040504020204" pitchFamily="34" charset="0"/>
                <a:cs typeface="Noto Sans Adlam" panose="020B0502040504020204" pitchFamily="34" charset="0"/>
              </a:rPr>
              <a:t>: </a:t>
            </a:r>
            <a:endParaRPr lang="en-US" sz="1300" dirty="0">
              <a:ea typeface="Noto Sans Adlam" panose="020B0502040504020204" pitchFamily="34" charset="0"/>
              <a:cs typeface="Noto Sans Adlam" panose="020B0502040504020204" pitchFamily="34" charset="0"/>
            </a:endParaRPr>
          </a:p>
          <a:p>
            <a:pPr marL="0" indent="0" algn="just">
              <a:lnSpc>
                <a:spcPct val="100000"/>
              </a:lnSpc>
              <a:spcBef>
                <a:spcPts val="0"/>
              </a:spcBef>
              <a:buNone/>
            </a:pPr>
            <a:r>
              <a:rPr lang="en-US" sz="1300" i="1" dirty="0">
                <a:ea typeface="Noto Sans Adlam" panose="020B0502040504020204" pitchFamily="34" charset="0"/>
                <a:cs typeface="Noto Sans Adlam" panose="020B0502040504020204" pitchFamily="34" charset="0"/>
              </a:rPr>
              <a:t>Choosing the best of the developed ideas for implementation</a:t>
            </a:r>
          </a:p>
          <a:p>
            <a:pPr marL="0" indent="0" algn="just">
              <a:lnSpc>
                <a:spcPct val="100000"/>
              </a:lnSpc>
              <a:spcBef>
                <a:spcPts val="0"/>
              </a:spcBef>
              <a:buNone/>
            </a:pPr>
            <a:endParaRPr lang="en-US" sz="1300" i="1" dirty="0">
              <a:ea typeface="Noto Sans Adlam" panose="020B0502040504020204" pitchFamily="34" charset="0"/>
              <a:cs typeface="Noto Sans Adlam" panose="020B0502040504020204" pitchFamily="34" charset="0"/>
            </a:endParaRPr>
          </a:p>
          <a:p>
            <a:pPr marL="0" indent="0" algn="just">
              <a:lnSpc>
                <a:spcPct val="100000"/>
              </a:lnSpc>
              <a:spcBef>
                <a:spcPts val="0"/>
              </a:spcBef>
              <a:buNone/>
            </a:pPr>
            <a:r>
              <a:rPr lang="en-US" sz="1300" dirty="0">
                <a:ea typeface="Noto Sans Adlam" panose="020B0502040504020204" pitchFamily="34" charset="0"/>
                <a:cs typeface="Noto Sans Adlam" panose="020B0502040504020204" pitchFamily="34" charset="0"/>
              </a:rPr>
              <a:t>The challenge will start in </a:t>
            </a:r>
            <a:r>
              <a:rPr lang="en-US" sz="1300" b="1" dirty="0">
                <a:ea typeface="Noto Sans Adlam" panose="020B0502040504020204" pitchFamily="34" charset="0"/>
                <a:cs typeface="Noto Sans Adlam" panose="020B0502040504020204" pitchFamily="34" charset="0"/>
              </a:rPr>
              <a:t>[</a:t>
            </a:r>
            <a:r>
              <a:rPr lang="en-US" sz="1300" b="1" i="1" dirty="0">
                <a:ea typeface="Noto Sans Adlam" panose="020B0502040504020204" pitchFamily="34" charset="0"/>
                <a:cs typeface="Noto Sans Adlam" panose="020B0502040504020204" pitchFamily="34" charset="0"/>
              </a:rPr>
              <a:t>time until challenge starts</a:t>
            </a:r>
            <a:r>
              <a:rPr lang="en-US" sz="1300" b="1" dirty="0">
                <a:ea typeface="Noto Sans Adlam" panose="020B0502040504020204" pitchFamily="34" charset="0"/>
                <a:cs typeface="Noto Sans Adlam" panose="020B0502040504020204" pitchFamily="34" charset="0"/>
              </a:rPr>
              <a:t>]</a:t>
            </a:r>
            <a:r>
              <a:rPr lang="en-US" sz="1300" dirty="0">
                <a:ea typeface="Noto Sans Adlam" panose="020B0502040504020204" pitchFamily="34" charset="0"/>
                <a:cs typeface="Noto Sans Adlam" panose="020B0502040504020204" pitchFamily="34" charset="0"/>
              </a:rPr>
              <a:t>. If you have any questions or don’t know what you should do, please </a:t>
            </a:r>
            <a:r>
              <a:rPr lang="en-US" sz="1300" b="1" dirty="0">
                <a:ea typeface="Noto Sans Adlam" panose="020B0502040504020204" pitchFamily="34" charset="0"/>
                <a:cs typeface="Noto Sans Adlam" panose="020B0502040504020204" pitchFamily="34" charset="0"/>
              </a:rPr>
              <a:t>contact us</a:t>
            </a:r>
            <a:r>
              <a:rPr lang="en-US" sz="1300" dirty="0">
                <a:ea typeface="Noto Sans Adlam" panose="020B0502040504020204" pitchFamily="34" charset="0"/>
                <a:cs typeface="Noto Sans Adlam" panose="020B0502040504020204" pitchFamily="34" charset="0"/>
              </a:rPr>
              <a:t>!</a:t>
            </a:r>
            <a:endParaRPr lang="en-US" sz="1300" i="1" dirty="0">
              <a:ea typeface="Noto Sans Adlam" panose="020B0502040504020204" pitchFamily="34" charset="0"/>
              <a:cs typeface="Noto Sans Adlam" panose="020B0502040504020204" pitchFamily="34" charset="0"/>
            </a:endParaRPr>
          </a:p>
        </p:txBody>
      </p:sp>
      <p:grpSp>
        <p:nvGrpSpPr>
          <p:cNvPr id="11" name="Group 10">
            <a:extLst>
              <a:ext uri="{FF2B5EF4-FFF2-40B4-BE49-F238E27FC236}">
                <a16:creationId xmlns:a16="http://schemas.microsoft.com/office/drawing/2014/main" id="{4CAB75BA-A2C8-574B-B28A-2A363C654638}"/>
              </a:ext>
            </a:extLst>
          </p:cNvPr>
          <p:cNvGrpSpPr/>
          <p:nvPr/>
        </p:nvGrpSpPr>
        <p:grpSpPr>
          <a:xfrm>
            <a:off x="1059645" y="908720"/>
            <a:ext cx="715875" cy="459112"/>
            <a:chOff x="595085" y="767380"/>
            <a:chExt cx="1016503" cy="651913"/>
          </a:xfrm>
        </p:grpSpPr>
        <p:sp>
          <p:nvSpPr>
            <p:cNvPr id="13" name="Chevron 12">
              <a:extLst>
                <a:ext uri="{FF2B5EF4-FFF2-40B4-BE49-F238E27FC236}">
                  <a16:creationId xmlns:a16="http://schemas.microsoft.com/office/drawing/2014/main" id="{910F22F3-5F90-0044-B241-E0127C69EA94}"/>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14" name="Chevron 13">
              <a:extLst>
                <a:ext uri="{FF2B5EF4-FFF2-40B4-BE49-F238E27FC236}">
                  <a16:creationId xmlns:a16="http://schemas.microsoft.com/office/drawing/2014/main" id="{C5A01F8A-1AB9-734E-8C27-379A75ABF61F}"/>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27711760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D4BF4D6-240A-A44D-AC6A-E97D9BFE17FD}"/>
              </a:ext>
            </a:extLst>
          </p:cNvPr>
          <p:cNvSpPr/>
          <p:nvPr/>
        </p:nvSpPr>
        <p:spPr>
          <a:xfrm>
            <a:off x="590785" y="1971878"/>
            <a:ext cx="5354475" cy="4211961"/>
          </a:xfrm>
          <a:prstGeom prst="roundRect">
            <a:avLst>
              <a:gd name="adj" fmla="val 238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909353" y="2631368"/>
            <a:ext cx="4840903" cy="34749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1200" dirty="0">
                <a:ea typeface="Noto Sans Adlam" panose="020B0502040504020204" pitchFamily="34" charset="0"/>
                <a:cs typeface="Noto Sans Adlam" panose="020B0502040504020204" pitchFamily="34" charset="0"/>
              </a:rPr>
              <a:t>Greetings everyone,</a:t>
            </a:r>
          </a:p>
          <a:p>
            <a:pPr marL="0" indent="0" algn="just">
              <a:buNone/>
            </a:pPr>
            <a:r>
              <a:rPr lang="en-US" sz="1200" dirty="0">
                <a:ea typeface="Noto Sans Adlam" panose="020B0502040504020204" pitchFamily="34" charset="0"/>
                <a:cs typeface="Noto Sans Adlam" panose="020B0502040504020204" pitchFamily="34" charset="0"/>
              </a:rPr>
              <a:t>It’s almost here!</a:t>
            </a:r>
          </a:p>
          <a:p>
            <a:pPr marL="0" indent="0" algn="just">
              <a:buNone/>
            </a:pPr>
            <a:r>
              <a:rPr lang="en-US" sz="1200" dirty="0">
                <a:ea typeface="Noto Sans Adlam" panose="020B0502040504020204" pitchFamily="34" charset="0"/>
                <a:cs typeface="Noto Sans Adlam" panose="020B0502040504020204" pitchFamily="34" charset="0"/>
              </a:rPr>
              <a:t>As most of you know, in </a:t>
            </a:r>
            <a:r>
              <a:rPr lang="en-US" sz="1200" b="1" dirty="0">
                <a:ea typeface="Noto Sans Adlam" panose="020B0502040504020204" pitchFamily="34" charset="0"/>
                <a:cs typeface="Noto Sans Adlam" panose="020B0502040504020204" pitchFamily="34" charset="0"/>
              </a:rPr>
              <a:t>[</a:t>
            </a:r>
            <a:r>
              <a:rPr lang="en-US" sz="1200" b="1" i="1" dirty="0">
                <a:ea typeface="Noto Sans Adlam" panose="020B0502040504020204" pitchFamily="34" charset="0"/>
                <a:cs typeface="Noto Sans Adlam" panose="020B0502040504020204" pitchFamily="34" charset="0"/>
              </a:rPr>
              <a:t>time until challenge starts</a:t>
            </a:r>
            <a:r>
              <a:rPr lang="en-US" sz="1200" b="1" dirty="0">
                <a:ea typeface="Noto Sans Adlam" panose="020B0502040504020204" pitchFamily="34" charset="0"/>
                <a:cs typeface="Noto Sans Adlam" panose="020B0502040504020204" pitchFamily="34" charset="0"/>
              </a:rPr>
              <a:t>]</a:t>
            </a:r>
            <a:r>
              <a:rPr lang="en-US" sz="1200" dirty="0">
                <a:ea typeface="Noto Sans Adlam" panose="020B0502040504020204" pitchFamily="34" charset="0"/>
                <a:cs typeface="Noto Sans Adlam" panose="020B0502040504020204" pitchFamily="34" charset="0"/>
              </a:rPr>
              <a:t> we will launch an idea challenge in the hopes of getting your valued insights and solutions on </a:t>
            </a:r>
            <a:r>
              <a:rPr lang="en-US" sz="1200" b="1" dirty="0">
                <a:ea typeface="Noto Sans Adlam" panose="020B0502040504020204" pitchFamily="34" charset="0"/>
                <a:cs typeface="Noto Sans Adlam" panose="020B0502040504020204" pitchFamily="34" charset="0"/>
              </a:rPr>
              <a:t>[</a:t>
            </a:r>
            <a:r>
              <a:rPr lang="en-US" sz="1200" b="1" i="1" dirty="0">
                <a:ea typeface="Noto Sans Adlam" panose="020B0502040504020204" pitchFamily="34" charset="0"/>
                <a:cs typeface="Noto Sans Adlam" panose="020B0502040504020204" pitchFamily="34" charset="0"/>
              </a:rPr>
              <a:t>area of problem scouting</a:t>
            </a:r>
            <a:r>
              <a:rPr lang="en-US" sz="1200" b="1" dirty="0">
                <a:ea typeface="Noto Sans Adlam" panose="020B0502040504020204" pitchFamily="34" charset="0"/>
                <a:cs typeface="Noto Sans Adlam" panose="020B0502040504020204" pitchFamily="34" charset="0"/>
              </a:rPr>
              <a:t>]</a:t>
            </a:r>
            <a:r>
              <a:rPr lang="en-US" sz="1200" i="1" dirty="0">
                <a:ea typeface="Noto Sans Adlam" panose="020B0502040504020204" pitchFamily="34" charset="0"/>
                <a:cs typeface="Noto Sans Adlam" panose="020B0502040504020204" pitchFamily="34" charset="0"/>
              </a:rPr>
              <a:t>.</a:t>
            </a:r>
          </a:p>
          <a:p>
            <a:pPr marL="0" indent="0" algn="just">
              <a:buNone/>
            </a:pPr>
            <a:r>
              <a:rPr lang="en-US" sz="1200" i="1" dirty="0">
                <a:ea typeface="Noto Sans Adlam" panose="020B0502040504020204" pitchFamily="34" charset="0"/>
                <a:cs typeface="Noto Sans Adlam" panose="020B0502040504020204" pitchFamily="34" charset="0"/>
              </a:rPr>
              <a:t>As a reminder</a:t>
            </a:r>
            <a:r>
              <a:rPr lang="en-US" sz="1200" dirty="0">
                <a:ea typeface="Noto Sans Adlam" panose="020B0502040504020204" pitchFamily="34" charset="0"/>
                <a:cs typeface="Noto Sans Adlam" panose="020B0502040504020204" pitchFamily="34" charset="0"/>
              </a:rPr>
              <a:t>, the challenge will happen in </a:t>
            </a:r>
            <a:r>
              <a:rPr lang="en-US" sz="1200" i="1" dirty="0">
                <a:ea typeface="Noto Sans Adlam" panose="020B0502040504020204" pitchFamily="34" charset="0"/>
                <a:cs typeface="Noto Sans Adlam" panose="020B0502040504020204" pitchFamily="34" charset="0"/>
              </a:rPr>
              <a:t>three phases</a:t>
            </a:r>
            <a:r>
              <a:rPr lang="en-US" sz="1200" dirty="0">
                <a:ea typeface="Noto Sans Adlam" panose="020B0502040504020204" pitchFamily="34" charset="0"/>
                <a:cs typeface="Noto Sans Adlam" panose="020B0502040504020204" pitchFamily="34" charset="0"/>
              </a:rPr>
              <a:t>. </a:t>
            </a:r>
            <a:r>
              <a:rPr lang="en-US" sz="1200" i="1" dirty="0">
                <a:ea typeface="Noto Sans Adlam" panose="020B0502040504020204" pitchFamily="34" charset="0"/>
                <a:cs typeface="Noto Sans Adlam" panose="020B0502040504020204" pitchFamily="34" charset="0"/>
              </a:rPr>
              <a:t>First</a:t>
            </a:r>
            <a:r>
              <a:rPr lang="en-US" sz="1200" dirty="0">
                <a:ea typeface="Noto Sans Adlam" panose="020B0502040504020204" pitchFamily="34" charset="0"/>
                <a:cs typeface="Noto Sans Adlam" panose="020B0502040504020204" pitchFamily="34" charset="0"/>
              </a:rPr>
              <a:t>, we will gather ideas on </a:t>
            </a:r>
            <a:r>
              <a:rPr lang="en-US" sz="1200" b="1" dirty="0">
                <a:ea typeface="Noto Sans Adlam" panose="020B0502040504020204" pitchFamily="34" charset="0"/>
                <a:cs typeface="Noto Sans Adlam" panose="020B0502040504020204" pitchFamily="34" charset="0"/>
              </a:rPr>
              <a:t>[</a:t>
            </a:r>
            <a:r>
              <a:rPr lang="en-US" sz="1200" b="1" i="1" dirty="0">
                <a:ea typeface="Noto Sans Adlam" panose="020B0502040504020204" pitchFamily="34" charset="0"/>
                <a:cs typeface="Noto Sans Adlam" panose="020B0502040504020204" pitchFamily="34" charset="0"/>
              </a:rPr>
              <a:t>area of problem scouting</a:t>
            </a:r>
            <a:r>
              <a:rPr lang="en-US" sz="1200" b="1" dirty="0">
                <a:ea typeface="Noto Sans Adlam" panose="020B0502040504020204" pitchFamily="34" charset="0"/>
                <a:cs typeface="Noto Sans Adlam" panose="020B0502040504020204" pitchFamily="34" charset="0"/>
              </a:rPr>
              <a:t>]</a:t>
            </a:r>
            <a:r>
              <a:rPr lang="en-US" sz="1200" dirty="0">
                <a:ea typeface="Noto Sans Adlam" panose="020B0502040504020204" pitchFamily="34" charset="0"/>
                <a:cs typeface="Noto Sans Adlam" panose="020B0502040504020204" pitchFamily="34" charset="0"/>
              </a:rPr>
              <a:t>. </a:t>
            </a:r>
            <a:r>
              <a:rPr lang="en-US" sz="1200" i="1" dirty="0">
                <a:ea typeface="Noto Sans Adlam" panose="020B0502040504020204" pitchFamily="34" charset="0"/>
                <a:cs typeface="Noto Sans Adlam" panose="020B0502040504020204" pitchFamily="34" charset="0"/>
              </a:rPr>
              <a:t>Then</a:t>
            </a:r>
            <a:r>
              <a:rPr lang="en-US" sz="1200" dirty="0">
                <a:ea typeface="Noto Sans Adlam" panose="020B0502040504020204" pitchFamily="34" charset="0"/>
                <a:cs typeface="Noto Sans Adlam" panose="020B0502040504020204" pitchFamily="34" charset="0"/>
              </a:rPr>
              <a:t>, we will focus on finding solutions to the arisen problems. </a:t>
            </a:r>
            <a:r>
              <a:rPr lang="en-US" sz="1200" i="1" dirty="0">
                <a:ea typeface="Noto Sans Adlam" panose="020B0502040504020204" pitchFamily="34" charset="0"/>
                <a:cs typeface="Noto Sans Adlam" panose="020B0502040504020204" pitchFamily="34" charset="0"/>
              </a:rPr>
              <a:t>Finally</a:t>
            </a:r>
            <a:r>
              <a:rPr lang="en-US" sz="1200" dirty="0">
                <a:ea typeface="Noto Sans Adlam" panose="020B0502040504020204" pitchFamily="34" charset="0"/>
                <a:cs typeface="Noto Sans Adlam" panose="020B0502040504020204" pitchFamily="34" charset="0"/>
              </a:rPr>
              <a:t>, we will further develop the most promising of those solutions.</a:t>
            </a:r>
            <a:endParaRPr lang="en-US" sz="1200" i="1" dirty="0">
              <a:ea typeface="Noto Sans Adlam" panose="020B0502040504020204" pitchFamily="34" charset="0"/>
              <a:cs typeface="Noto Sans Adlam" panose="020B0502040504020204" pitchFamily="34" charset="0"/>
            </a:endParaRPr>
          </a:p>
          <a:p>
            <a:pPr marL="0" indent="0" algn="just">
              <a:buNone/>
            </a:pPr>
            <a:r>
              <a:rPr lang="en-US" sz="1200" dirty="0">
                <a:ea typeface="Noto Sans Adlam" panose="020B0502040504020204" pitchFamily="34" charset="0"/>
                <a:cs typeface="Noto Sans Adlam" panose="020B0502040504020204" pitchFamily="34" charset="0"/>
              </a:rPr>
              <a:t>So, are you ready to put your creative minds to the ultimate test? Will it be you, who comes up with a game changing idea?</a:t>
            </a:r>
          </a:p>
          <a:p>
            <a:pPr marL="0" indent="0" algn="just">
              <a:buNone/>
            </a:pPr>
            <a:r>
              <a:rPr lang="en-US" sz="1200" dirty="0">
                <a:ea typeface="Noto Sans Adlam" panose="020B0502040504020204" pitchFamily="34" charset="0"/>
                <a:cs typeface="Noto Sans Adlam" panose="020B0502040504020204" pitchFamily="34" charset="0"/>
              </a:rPr>
              <a:t>Get familiar with the challenge in advance: </a:t>
            </a:r>
            <a:endParaRPr lang="en-US" sz="1200" b="1" dirty="0">
              <a:ea typeface="Noto Sans Adlam" panose="020B0502040504020204" pitchFamily="34" charset="0"/>
              <a:cs typeface="Noto Sans Adlam" panose="020B0502040504020204" pitchFamily="34" charset="0"/>
            </a:endParaRPr>
          </a:p>
          <a:p>
            <a:pPr marL="0" indent="0">
              <a:buNone/>
            </a:pPr>
            <a:r>
              <a:rPr lang="en-US" sz="1200" b="1" dirty="0">
                <a:ea typeface="Noto Sans Adlam" panose="020B0502040504020204" pitchFamily="34" charset="0"/>
                <a:cs typeface="Noto Sans Adlam" panose="020B0502040504020204" pitchFamily="34" charset="0"/>
              </a:rPr>
              <a:t>(</a:t>
            </a:r>
            <a:r>
              <a:rPr lang="en-US" sz="1200" b="1" i="1" dirty="0">
                <a:ea typeface="Noto Sans Adlam" panose="020B0502040504020204" pitchFamily="34" charset="0"/>
                <a:cs typeface="Noto Sans Adlam" panose="020B0502040504020204" pitchFamily="34" charset="0"/>
              </a:rPr>
              <a:t>Link to online platform, e.g. https://</a:t>
            </a:r>
            <a:r>
              <a:rPr lang="en-US" sz="1200" b="1" i="1" dirty="0" err="1">
                <a:ea typeface="Noto Sans Adlam" panose="020B0502040504020204" pitchFamily="34" charset="0"/>
                <a:cs typeface="Noto Sans Adlam" panose="020B0502040504020204" pitchFamily="34" charset="0"/>
              </a:rPr>
              <a:t>app.viima.com</a:t>
            </a:r>
            <a:r>
              <a:rPr lang="en-US" sz="1200" b="1" dirty="0">
                <a:ea typeface="Noto Sans Adlam" panose="020B0502040504020204" pitchFamily="34" charset="0"/>
                <a:cs typeface="Noto Sans Adlam" panose="020B0502040504020204" pitchFamily="34" charset="0"/>
              </a:rPr>
              <a:t>)</a:t>
            </a:r>
            <a:endParaRPr lang="en-US" sz="1200" dirty="0">
              <a:ea typeface="Noto Sans Adlam" panose="020B0502040504020204" pitchFamily="34" charset="0"/>
              <a:cs typeface="Noto Sans Adlam" panose="020B0502040504020204" pitchFamily="34" charset="0"/>
            </a:endParaRP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837185" y="800770"/>
            <a:ext cx="788487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4000" dirty="0">
                <a:solidFill>
                  <a:schemeClr val="tx2">
                    <a:lumMod val="50000"/>
                  </a:schemeClr>
                </a:solidFill>
                <a:latin typeface="+mn-lt"/>
                <a:ea typeface="Noto Sans Adlam" panose="020B0502040504020204" pitchFamily="34" charset="0"/>
                <a:cs typeface="Noto Sans Adlam" panose="020B0502040504020204" pitchFamily="34" charset="0"/>
              </a:rPr>
              <a:t>Participation reminders</a:t>
            </a:r>
            <a:endParaRPr lang="fi-FI" sz="400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grpSp>
        <p:nvGrpSpPr>
          <p:cNvPr id="20" name="Group 19">
            <a:extLst>
              <a:ext uri="{FF2B5EF4-FFF2-40B4-BE49-F238E27FC236}">
                <a16:creationId xmlns:a16="http://schemas.microsoft.com/office/drawing/2014/main" id="{26AFA544-CE89-CC4A-BC28-B395B66381AD}"/>
              </a:ext>
            </a:extLst>
          </p:cNvPr>
          <p:cNvGrpSpPr/>
          <p:nvPr/>
        </p:nvGrpSpPr>
        <p:grpSpPr>
          <a:xfrm>
            <a:off x="1034930" y="953664"/>
            <a:ext cx="715875" cy="459112"/>
            <a:chOff x="595085" y="767380"/>
            <a:chExt cx="1016503" cy="651913"/>
          </a:xfrm>
        </p:grpSpPr>
        <p:sp>
          <p:nvSpPr>
            <p:cNvPr id="21" name="Chevron 20">
              <a:extLst>
                <a:ext uri="{FF2B5EF4-FFF2-40B4-BE49-F238E27FC236}">
                  <a16:creationId xmlns:a16="http://schemas.microsoft.com/office/drawing/2014/main" id="{6EBC5A3E-A5EB-1248-A4FB-3A03A7B6EB83}"/>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22" name="Chevron 21">
              <a:extLst>
                <a:ext uri="{FF2B5EF4-FFF2-40B4-BE49-F238E27FC236}">
                  <a16:creationId xmlns:a16="http://schemas.microsoft.com/office/drawing/2014/main" id="{EC45909E-DDC8-E844-B71B-F70313012F6D}"/>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23" name="Rounded Rectangle 22">
            <a:extLst>
              <a:ext uri="{FF2B5EF4-FFF2-40B4-BE49-F238E27FC236}">
                <a16:creationId xmlns:a16="http://schemas.microsoft.com/office/drawing/2014/main" id="{02E84A7D-CCA6-8E4D-B61C-BD0AC4AFD47D}"/>
              </a:ext>
            </a:extLst>
          </p:cNvPr>
          <p:cNvSpPr/>
          <p:nvPr/>
        </p:nvSpPr>
        <p:spPr>
          <a:xfrm>
            <a:off x="6481285" y="1971878"/>
            <a:ext cx="5354475" cy="4211961"/>
          </a:xfrm>
          <a:prstGeom prst="roundRect">
            <a:avLst>
              <a:gd name="adj" fmla="val 238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5" name="Text Placeholder 3">
            <a:extLst>
              <a:ext uri="{FF2B5EF4-FFF2-40B4-BE49-F238E27FC236}">
                <a16:creationId xmlns:a16="http://schemas.microsoft.com/office/drawing/2014/main" id="{FEE682F5-2E11-6547-BC7C-766DD6BE40FC}"/>
              </a:ext>
            </a:extLst>
          </p:cNvPr>
          <p:cNvSpPr txBox="1">
            <a:spLocks/>
          </p:cNvSpPr>
          <p:nvPr/>
        </p:nvSpPr>
        <p:spPr>
          <a:xfrm>
            <a:off x="6760312" y="2708920"/>
            <a:ext cx="4840903" cy="34749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1200" dirty="0">
                <a:ea typeface="Noto Sans Adlam" panose="020B0502040504020204" pitchFamily="34" charset="0"/>
                <a:cs typeface="Noto Sans Adlam" panose="020B0502040504020204" pitchFamily="34" charset="0"/>
              </a:rPr>
              <a:t>Greetings everyone,</a:t>
            </a:r>
          </a:p>
          <a:p>
            <a:pPr marL="0" indent="0" algn="just">
              <a:buNone/>
            </a:pPr>
            <a:r>
              <a:rPr lang="en-US" sz="1200" dirty="0">
                <a:ea typeface="Noto Sans Adlam" panose="020B0502040504020204" pitchFamily="34" charset="0"/>
                <a:cs typeface="Noto Sans Adlam" panose="020B0502040504020204" pitchFamily="34" charset="0"/>
              </a:rPr>
              <a:t>It’s almost here!</a:t>
            </a:r>
          </a:p>
          <a:p>
            <a:pPr marL="0" indent="0" algn="just">
              <a:buNone/>
            </a:pPr>
            <a:r>
              <a:rPr lang="en-US" sz="1200" dirty="0">
                <a:ea typeface="Noto Sans Adlam" panose="020B0502040504020204" pitchFamily="34" charset="0"/>
                <a:cs typeface="Noto Sans Adlam" panose="020B0502040504020204" pitchFamily="34" charset="0"/>
              </a:rPr>
              <a:t>As most of you know, in </a:t>
            </a:r>
            <a:r>
              <a:rPr lang="en-US" sz="1200" b="1" dirty="0">
                <a:ea typeface="Noto Sans Adlam" panose="020B0502040504020204" pitchFamily="34" charset="0"/>
                <a:cs typeface="Noto Sans Adlam" panose="020B0502040504020204" pitchFamily="34" charset="0"/>
              </a:rPr>
              <a:t>[</a:t>
            </a:r>
            <a:r>
              <a:rPr lang="en-US" sz="1200" b="1" i="1" dirty="0">
                <a:ea typeface="Noto Sans Adlam" panose="020B0502040504020204" pitchFamily="34" charset="0"/>
                <a:cs typeface="Noto Sans Adlam" panose="020B0502040504020204" pitchFamily="34" charset="0"/>
              </a:rPr>
              <a:t>time until challenge starts</a:t>
            </a:r>
            <a:r>
              <a:rPr lang="en-US" sz="1200" b="1" dirty="0">
                <a:ea typeface="Noto Sans Adlam" panose="020B0502040504020204" pitchFamily="34" charset="0"/>
                <a:cs typeface="Noto Sans Adlam" panose="020B0502040504020204" pitchFamily="34" charset="0"/>
              </a:rPr>
              <a:t>]</a:t>
            </a:r>
            <a:r>
              <a:rPr lang="en-US" sz="1200" dirty="0">
                <a:ea typeface="Noto Sans Adlam" panose="020B0502040504020204" pitchFamily="34" charset="0"/>
                <a:cs typeface="Noto Sans Adlam" panose="020B0502040504020204" pitchFamily="34" charset="0"/>
              </a:rPr>
              <a:t> weeks we will launch an idea challenge in the hopes of getting your valued thoughts on </a:t>
            </a:r>
            <a:r>
              <a:rPr lang="en-US" sz="1200" b="1" dirty="0">
                <a:ea typeface="Noto Sans Adlam" panose="020B0502040504020204" pitchFamily="34" charset="0"/>
                <a:cs typeface="Noto Sans Adlam" panose="020B0502040504020204" pitchFamily="34" charset="0"/>
              </a:rPr>
              <a:t>[</a:t>
            </a:r>
            <a:r>
              <a:rPr lang="en-US" sz="1200" b="1" i="1" dirty="0">
                <a:ea typeface="Noto Sans Adlam" panose="020B0502040504020204" pitchFamily="34" charset="0"/>
                <a:cs typeface="Noto Sans Adlam" panose="020B0502040504020204" pitchFamily="34" charset="0"/>
              </a:rPr>
              <a:t>problem</a:t>
            </a:r>
            <a:r>
              <a:rPr lang="en-US" sz="1200" b="1" dirty="0">
                <a:ea typeface="Noto Sans Adlam" panose="020B0502040504020204" pitchFamily="34" charset="0"/>
                <a:cs typeface="Noto Sans Adlam" panose="020B0502040504020204" pitchFamily="34" charset="0"/>
              </a:rPr>
              <a:t>]</a:t>
            </a:r>
            <a:r>
              <a:rPr lang="en-US" sz="1200" dirty="0">
                <a:ea typeface="Noto Sans Adlam" panose="020B0502040504020204" pitchFamily="34" charset="0"/>
                <a:cs typeface="Noto Sans Adlam" panose="020B0502040504020204" pitchFamily="34" charset="0"/>
              </a:rPr>
              <a:t>.</a:t>
            </a:r>
          </a:p>
          <a:p>
            <a:pPr marL="0" indent="0" algn="just">
              <a:buNone/>
            </a:pPr>
            <a:r>
              <a:rPr lang="en-US" sz="1200" i="1" dirty="0">
                <a:ea typeface="Noto Sans Adlam" panose="020B0502040504020204" pitchFamily="34" charset="0"/>
                <a:cs typeface="Noto Sans Adlam" panose="020B0502040504020204" pitchFamily="34" charset="0"/>
              </a:rPr>
              <a:t>As a reminder</a:t>
            </a:r>
            <a:r>
              <a:rPr lang="en-US" sz="1200" dirty="0">
                <a:ea typeface="Noto Sans Adlam" panose="020B0502040504020204" pitchFamily="34" charset="0"/>
                <a:cs typeface="Noto Sans Adlam" panose="020B0502040504020204" pitchFamily="34" charset="0"/>
              </a:rPr>
              <a:t>, the challenge will happen in </a:t>
            </a:r>
            <a:r>
              <a:rPr lang="en-US" sz="1200" i="1" dirty="0">
                <a:ea typeface="Noto Sans Adlam" panose="020B0502040504020204" pitchFamily="34" charset="0"/>
                <a:cs typeface="Noto Sans Adlam" panose="020B0502040504020204" pitchFamily="34" charset="0"/>
              </a:rPr>
              <a:t>two phases</a:t>
            </a:r>
            <a:r>
              <a:rPr lang="en-US" sz="1200" dirty="0">
                <a:ea typeface="Noto Sans Adlam" panose="020B0502040504020204" pitchFamily="34" charset="0"/>
                <a:cs typeface="Noto Sans Adlam" panose="020B0502040504020204" pitchFamily="34" charset="0"/>
              </a:rPr>
              <a:t>. </a:t>
            </a:r>
            <a:r>
              <a:rPr lang="en-US" sz="1200" i="1" dirty="0">
                <a:ea typeface="Noto Sans Adlam" panose="020B0502040504020204" pitchFamily="34" charset="0"/>
                <a:cs typeface="Noto Sans Adlam" panose="020B0502040504020204" pitchFamily="34" charset="0"/>
              </a:rPr>
              <a:t>First</a:t>
            </a:r>
            <a:r>
              <a:rPr lang="en-US" sz="1200" dirty="0">
                <a:ea typeface="Noto Sans Adlam" panose="020B0502040504020204" pitchFamily="34" charset="0"/>
                <a:cs typeface="Noto Sans Adlam" panose="020B0502040504020204" pitchFamily="34" charset="0"/>
              </a:rPr>
              <a:t>, we will gather ideas on how to fix </a:t>
            </a:r>
            <a:r>
              <a:rPr lang="en-US" sz="1200" b="1" dirty="0">
                <a:ea typeface="Noto Sans Adlam" panose="020B0502040504020204" pitchFamily="34" charset="0"/>
                <a:cs typeface="Noto Sans Adlam" panose="020B0502040504020204" pitchFamily="34" charset="0"/>
              </a:rPr>
              <a:t>[</a:t>
            </a:r>
            <a:r>
              <a:rPr lang="en-US" sz="1200" b="1" i="1" dirty="0">
                <a:ea typeface="Noto Sans Adlam" panose="020B0502040504020204" pitchFamily="34" charset="0"/>
                <a:cs typeface="Noto Sans Adlam" panose="020B0502040504020204" pitchFamily="34" charset="0"/>
              </a:rPr>
              <a:t>problem</a:t>
            </a:r>
            <a:r>
              <a:rPr lang="en-US" sz="1200" b="1" dirty="0">
                <a:ea typeface="Noto Sans Adlam" panose="020B0502040504020204" pitchFamily="34" charset="0"/>
                <a:cs typeface="Noto Sans Adlam" panose="020B0502040504020204" pitchFamily="34" charset="0"/>
              </a:rPr>
              <a:t>]</a:t>
            </a:r>
            <a:r>
              <a:rPr lang="en-US" sz="1200" dirty="0">
                <a:ea typeface="Noto Sans Adlam" panose="020B0502040504020204" pitchFamily="34" charset="0"/>
                <a:cs typeface="Noto Sans Adlam" panose="020B0502040504020204" pitchFamily="34" charset="0"/>
              </a:rPr>
              <a:t>. </a:t>
            </a:r>
            <a:r>
              <a:rPr lang="en-US" sz="1200" i="1" dirty="0">
                <a:ea typeface="Noto Sans Adlam" panose="020B0502040504020204" pitchFamily="34" charset="0"/>
                <a:cs typeface="Noto Sans Adlam" panose="020B0502040504020204" pitchFamily="34" charset="0"/>
              </a:rPr>
              <a:t>Then</a:t>
            </a:r>
            <a:r>
              <a:rPr lang="en-US" sz="1200" dirty="0">
                <a:ea typeface="Noto Sans Adlam" panose="020B0502040504020204" pitchFamily="34" charset="0"/>
                <a:cs typeface="Noto Sans Adlam" panose="020B0502040504020204" pitchFamily="34" charset="0"/>
              </a:rPr>
              <a:t>, we will further develop the most promising of those solutions.</a:t>
            </a:r>
            <a:endParaRPr lang="en-US" sz="1200" i="1" dirty="0">
              <a:ea typeface="Noto Sans Adlam" panose="020B0502040504020204" pitchFamily="34" charset="0"/>
              <a:cs typeface="Noto Sans Adlam" panose="020B0502040504020204" pitchFamily="34" charset="0"/>
            </a:endParaRPr>
          </a:p>
          <a:p>
            <a:pPr marL="0" indent="0" algn="just">
              <a:buNone/>
            </a:pPr>
            <a:r>
              <a:rPr lang="en-US" sz="1200" dirty="0">
                <a:ea typeface="Noto Sans Adlam" panose="020B0502040504020204" pitchFamily="34" charset="0"/>
                <a:cs typeface="Noto Sans Adlam" panose="020B0502040504020204" pitchFamily="34" charset="0"/>
              </a:rPr>
              <a:t>So, are you ready to put your creative minds to the ultimate test? Will it be you, who comes up with a game changing idea?</a:t>
            </a:r>
          </a:p>
          <a:p>
            <a:pPr marL="0" indent="0" algn="just">
              <a:buNone/>
            </a:pPr>
            <a:r>
              <a:rPr lang="en-US" sz="1200" dirty="0">
                <a:ea typeface="Noto Sans Adlam" panose="020B0502040504020204" pitchFamily="34" charset="0"/>
                <a:cs typeface="Noto Sans Adlam" panose="020B0502040504020204" pitchFamily="34" charset="0"/>
              </a:rPr>
              <a:t>Get familiar with the challenge in advance:</a:t>
            </a:r>
          </a:p>
          <a:p>
            <a:pPr marL="0" indent="0">
              <a:buNone/>
            </a:pPr>
            <a:r>
              <a:rPr lang="en-US" sz="1200" b="1" dirty="0">
                <a:ea typeface="Noto Sans Adlam" panose="020B0502040504020204" pitchFamily="34" charset="0"/>
                <a:cs typeface="Noto Sans Adlam" panose="020B0502040504020204" pitchFamily="34" charset="0"/>
              </a:rPr>
              <a:t>(</a:t>
            </a:r>
            <a:r>
              <a:rPr lang="en-US" sz="1200" b="1" i="1" dirty="0">
                <a:ea typeface="Noto Sans Adlam" panose="020B0502040504020204" pitchFamily="34" charset="0"/>
                <a:cs typeface="Noto Sans Adlam" panose="020B0502040504020204" pitchFamily="34" charset="0"/>
              </a:rPr>
              <a:t>Link to online platform, e.g. https://</a:t>
            </a:r>
            <a:r>
              <a:rPr lang="en-US" sz="1200" b="1" i="1" dirty="0" err="1">
                <a:ea typeface="Noto Sans Adlam" panose="020B0502040504020204" pitchFamily="34" charset="0"/>
                <a:cs typeface="Noto Sans Adlam" panose="020B0502040504020204" pitchFamily="34" charset="0"/>
              </a:rPr>
              <a:t>app.viima.com</a:t>
            </a:r>
            <a:r>
              <a:rPr lang="en-US" sz="1200" b="1" dirty="0">
                <a:ea typeface="Noto Sans Adlam" panose="020B0502040504020204" pitchFamily="34" charset="0"/>
                <a:cs typeface="Noto Sans Adlam" panose="020B0502040504020204" pitchFamily="34" charset="0"/>
              </a:rPr>
              <a:t>)</a:t>
            </a:r>
          </a:p>
        </p:txBody>
      </p:sp>
      <p:sp>
        <p:nvSpPr>
          <p:cNvPr id="2" name="Pentagon 1">
            <a:extLst>
              <a:ext uri="{FF2B5EF4-FFF2-40B4-BE49-F238E27FC236}">
                <a16:creationId xmlns:a16="http://schemas.microsoft.com/office/drawing/2014/main" id="{E3A7F720-0BF0-EC45-8F5F-54748C705E79}"/>
              </a:ext>
            </a:extLst>
          </p:cNvPr>
          <p:cNvSpPr/>
          <p:nvPr/>
        </p:nvSpPr>
        <p:spPr>
          <a:xfrm>
            <a:off x="590785" y="1956593"/>
            <a:ext cx="2107262" cy="60120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dirty="0">
                <a:ea typeface="Noto Sans Adlam" panose="020B0502040504020204" pitchFamily="34" charset="0"/>
                <a:cs typeface="Noto Sans Adlam" panose="020B0502040504020204" pitchFamily="34" charset="0"/>
              </a:rPr>
              <a:t>Problem-centric</a:t>
            </a:r>
          </a:p>
        </p:txBody>
      </p:sp>
      <p:sp>
        <p:nvSpPr>
          <p:cNvPr id="31" name="Pentagon 30">
            <a:extLst>
              <a:ext uri="{FF2B5EF4-FFF2-40B4-BE49-F238E27FC236}">
                <a16:creationId xmlns:a16="http://schemas.microsoft.com/office/drawing/2014/main" id="{1302D5F7-E0C1-2441-82C2-748C0F5A5D52}"/>
              </a:ext>
            </a:extLst>
          </p:cNvPr>
          <p:cNvSpPr/>
          <p:nvPr/>
        </p:nvSpPr>
        <p:spPr>
          <a:xfrm>
            <a:off x="6481285" y="1971878"/>
            <a:ext cx="2107262" cy="60120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dirty="0">
                <a:ea typeface="Noto Sans Adlam" panose="020B0502040504020204" pitchFamily="34" charset="0"/>
                <a:cs typeface="Noto Sans Adlam" panose="020B0502040504020204" pitchFamily="34" charset="0"/>
              </a:rPr>
              <a:t>Solution-centric</a:t>
            </a:r>
          </a:p>
        </p:txBody>
      </p:sp>
    </p:spTree>
    <p:extLst>
      <p:ext uri="{BB962C8B-B14F-4D97-AF65-F5344CB8AC3E}">
        <p14:creationId xmlns:p14="http://schemas.microsoft.com/office/powerpoint/2010/main" val="13129255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plant in a glass vase&#10;&#10;Description automatically generated with medium confidence">
            <a:extLst>
              <a:ext uri="{FF2B5EF4-FFF2-40B4-BE49-F238E27FC236}">
                <a16:creationId xmlns:a16="http://schemas.microsoft.com/office/drawing/2014/main" id="{F971D5C5-0B90-7A41-A3EB-52EC1EDB58F7}"/>
              </a:ext>
            </a:extLst>
          </p:cNvPr>
          <p:cNvPicPr>
            <a:picLocks noChangeAspect="1"/>
          </p:cNvPicPr>
          <p:nvPr/>
        </p:nvPicPr>
        <p:blipFill rotWithShape="1">
          <a:blip r:embed="rId2">
            <a:alphaModFix amt="84000"/>
          </a:blip>
          <a:srcRect l="1" t="14667" r="-757" b="3151"/>
          <a:stretch/>
        </p:blipFill>
        <p:spPr>
          <a:xfrm>
            <a:off x="-60581" y="0"/>
            <a:ext cx="12349269" cy="6858000"/>
          </a:xfrm>
          <a:prstGeom prst="rect">
            <a:avLst/>
          </a:prstGeom>
        </p:spPr>
      </p:pic>
      <p:sp>
        <p:nvSpPr>
          <p:cNvPr id="16" name="Oval 15">
            <a:extLst>
              <a:ext uri="{FF2B5EF4-FFF2-40B4-BE49-F238E27FC236}">
                <a16:creationId xmlns:a16="http://schemas.microsoft.com/office/drawing/2014/main" id="{4B404ACE-9EE7-F547-A88B-26C6FB905F9B}"/>
              </a:ext>
            </a:extLst>
          </p:cNvPr>
          <p:cNvSpPr/>
          <p:nvPr/>
        </p:nvSpPr>
        <p:spPr>
          <a:xfrm>
            <a:off x="3359696" y="620688"/>
            <a:ext cx="5852155" cy="5852155"/>
          </a:xfrm>
          <a:prstGeom prst="ellipse">
            <a:avLst/>
          </a:prstGeom>
          <a:solidFill>
            <a:schemeClr val="bg1">
              <a:alpha val="6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19" name="Text Placeholder 1">
            <a:extLst>
              <a:ext uri="{FF2B5EF4-FFF2-40B4-BE49-F238E27FC236}">
                <a16:creationId xmlns:a16="http://schemas.microsoft.com/office/drawing/2014/main" id="{ED757FCC-3B96-1249-8990-7B82F960920C}"/>
              </a:ext>
            </a:extLst>
          </p:cNvPr>
          <p:cNvSpPr txBox="1">
            <a:spLocks/>
          </p:cNvSpPr>
          <p:nvPr/>
        </p:nvSpPr>
        <p:spPr>
          <a:xfrm>
            <a:off x="3359696" y="2599368"/>
            <a:ext cx="5852156" cy="1861799"/>
          </a:xfrm>
          <a:prstGeom prst="rect">
            <a:avLst/>
          </a:prstGeom>
        </p:spPr>
        <p:txBody>
          <a:bodyPr vert="horz" lIns="91440" tIns="45720" rIns="91440" bIns="45720" rtlCol="0" anchor="ctr"/>
          <a:lstStyle>
            <a:defPPr>
              <a:defRPr lang="en-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bg2">
                    <a:lumMod val="25000"/>
                  </a:schemeClr>
                </a:solidFill>
                <a:ea typeface="Noto Sans Adlam" panose="020B0502040504020204" pitchFamily="34" charset="0"/>
                <a:cs typeface="Noto Sans Adlam" panose="020B0502040504020204" pitchFamily="34" charset="0"/>
              </a:rPr>
              <a:t>Challenge Canvas</a:t>
            </a:r>
          </a:p>
        </p:txBody>
      </p:sp>
    </p:spTree>
    <p:extLst>
      <p:ext uri="{BB962C8B-B14F-4D97-AF65-F5344CB8AC3E}">
        <p14:creationId xmlns:p14="http://schemas.microsoft.com/office/powerpoint/2010/main" val="34079235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076A1B7F-6226-463B-B92C-37024D31E255}"/>
              </a:ext>
            </a:extLst>
          </p:cNvPr>
          <p:cNvSpPr/>
          <p:nvPr/>
        </p:nvSpPr>
        <p:spPr>
          <a:xfrm>
            <a:off x="9148153" y="16541"/>
            <a:ext cx="3044952" cy="6822863"/>
          </a:xfrm>
          <a:prstGeom prst="rect">
            <a:avLst/>
          </a:prstGeom>
          <a:solidFill>
            <a:schemeClr val="accent2">
              <a:alpha val="30000"/>
            </a:schemeClr>
          </a:solidFill>
          <a:ln>
            <a:solidFill>
              <a:schemeClr val="accent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a:extLst>
              <a:ext uri="{FF2B5EF4-FFF2-40B4-BE49-F238E27FC236}">
                <a16:creationId xmlns:a16="http://schemas.microsoft.com/office/drawing/2014/main" id="{E138E6C1-6538-43AE-B93E-2225FAAB9B96}"/>
              </a:ext>
            </a:extLst>
          </p:cNvPr>
          <p:cNvSpPr/>
          <p:nvPr/>
        </p:nvSpPr>
        <p:spPr>
          <a:xfrm>
            <a:off x="6096055" y="1"/>
            <a:ext cx="3044952" cy="6829428"/>
          </a:xfrm>
          <a:prstGeom prst="rect">
            <a:avLst/>
          </a:prstGeom>
          <a:solidFill>
            <a:schemeClr val="accent5">
              <a:alpha val="3000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a:extLst>
              <a:ext uri="{FF2B5EF4-FFF2-40B4-BE49-F238E27FC236}">
                <a16:creationId xmlns:a16="http://schemas.microsoft.com/office/drawing/2014/main" id="{06822F91-410E-48AC-A00D-560F409E4F5D}"/>
              </a:ext>
            </a:extLst>
          </p:cNvPr>
          <p:cNvSpPr/>
          <p:nvPr/>
        </p:nvSpPr>
        <p:spPr>
          <a:xfrm>
            <a:off x="-1" y="3400615"/>
            <a:ext cx="3044952" cy="3417739"/>
          </a:xfrm>
          <a:prstGeom prst="rect">
            <a:avLst/>
          </a:prstGeom>
          <a:solidFill>
            <a:srgbClr val="7030A0">
              <a:alpha val="30000"/>
            </a:srgbClr>
          </a:solidFill>
          <a:ln>
            <a:solidFill>
              <a:schemeClr val="tx1">
                <a:lumMod val="60000"/>
                <a:lumOff val="4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373191BB-4D9D-43A4-9D9A-26988DB8E682}"/>
              </a:ext>
            </a:extLst>
          </p:cNvPr>
          <p:cNvSpPr/>
          <p:nvPr/>
        </p:nvSpPr>
        <p:spPr>
          <a:xfrm>
            <a:off x="3048819" y="13395"/>
            <a:ext cx="3044952" cy="3399331"/>
          </a:xfrm>
          <a:prstGeom prst="rect">
            <a:avLst/>
          </a:prstGeom>
          <a:solidFill>
            <a:schemeClr val="accent6">
              <a:alpha val="30000"/>
            </a:schemeClr>
          </a:solidFill>
          <a:ln>
            <a:solidFill>
              <a:schemeClr val="accent6">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a:extLst>
              <a:ext uri="{FF2B5EF4-FFF2-40B4-BE49-F238E27FC236}">
                <a16:creationId xmlns:a16="http://schemas.microsoft.com/office/drawing/2014/main" id="{A0485251-A570-4C0F-A0C7-9558E0CEBAB5}"/>
              </a:ext>
            </a:extLst>
          </p:cNvPr>
          <p:cNvSpPr/>
          <p:nvPr/>
        </p:nvSpPr>
        <p:spPr>
          <a:xfrm>
            <a:off x="3046562" y="3407964"/>
            <a:ext cx="3044952" cy="3405717"/>
          </a:xfrm>
          <a:prstGeom prst="rect">
            <a:avLst/>
          </a:prstGeom>
          <a:solidFill>
            <a:schemeClr val="accent3">
              <a:alpha val="3000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962A193A-A848-4548-A785-260B9BE0DD63}"/>
              </a:ext>
            </a:extLst>
          </p:cNvPr>
          <p:cNvSpPr/>
          <p:nvPr/>
        </p:nvSpPr>
        <p:spPr>
          <a:xfrm>
            <a:off x="477" y="13380"/>
            <a:ext cx="3044952" cy="3387235"/>
          </a:xfrm>
          <a:prstGeom prst="rect">
            <a:avLst/>
          </a:prstGeom>
          <a:solidFill>
            <a:schemeClr val="accent1">
              <a:alpha val="3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Rounded Corners 55">
            <a:extLst>
              <a:ext uri="{FF2B5EF4-FFF2-40B4-BE49-F238E27FC236}">
                <a16:creationId xmlns:a16="http://schemas.microsoft.com/office/drawing/2014/main" id="{8FFA8AF5-CCCA-4307-9C95-5C4EF0A93E73}"/>
              </a:ext>
            </a:extLst>
          </p:cNvPr>
          <p:cNvSpPr/>
          <p:nvPr/>
        </p:nvSpPr>
        <p:spPr>
          <a:xfrm>
            <a:off x="9397029" y="680559"/>
            <a:ext cx="2545034" cy="5049034"/>
          </a:xfrm>
          <a:prstGeom prst="roundRect">
            <a:avLst/>
          </a:prstGeom>
          <a:solidFill>
            <a:schemeClr val="tx1">
              <a:alpha val="0"/>
            </a:schemeClr>
          </a:solidFill>
          <a:ln w="25400">
            <a:solidFill>
              <a:schemeClr val="tx1"/>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2"/>
              </a:solidFill>
            </a:endParaRPr>
          </a:p>
        </p:txBody>
      </p:sp>
      <p:pic>
        <p:nvPicPr>
          <p:cNvPr id="57" name="Graphic 56" descr="Trophy">
            <a:extLst>
              <a:ext uri="{FF2B5EF4-FFF2-40B4-BE49-F238E27FC236}">
                <a16:creationId xmlns:a16="http://schemas.microsoft.com/office/drawing/2014/main" id="{36894038-1661-430D-8D24-D47CFAC1536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75517" y="3578085"/>
            <a:ext cx="365760" cy="365760"/>
          </a:xfrm>
          <a:prstGeom prst="rect">
            <a:avLst/>
          </a:prstGeom>
        </p:spPr>
      </p:pic>
      <p:sp>
        <p:nvSpPr>
          <p:cNvPr id="58" name="TextBox 57">
            <a:extLst>
              <a:ext uri="{FF2B5EF4-FFF2-40B4-BE49-F238E27FC236}">
                <a16:creationId xmlns:a16="http://schemas.microsoft.com/office/drawing/2014/main" id="{35A9771C-A017-472F-984E-87FE4A758D5C}"/>
              </a:ext>
            </a:extLst>
          </p:cNvPr>
          <p:cNvSpPr txBox="1"/>
          <p:nvPr/>
        </p:nvSpPr>
        <p:spPr>
          <a:xfrm>
            <a:off x="918548" y="204020"/>
            <a:ext cx="813043" cy="307777"/>
          </a:xfrm>
          <a:prstGeom prst="rect">
            <a:avLst/>
          </a:prstGeom>
          <a:noFill/>
        </p:spPr>
        <p:txBody>
          <a:bodyPr wrap="none" rtlCol="0">
            <a:spAutoFit/>
          </a:bodyPr>
          <a:lstStyle/>
          <a:p>
            <a:r>
              <a:rPr lang="en-US" sz="1400" b="1" dirty="0"/>
              <a:t>THEME</a:t>
            </a:r>
          </a:p>
        </p:txBody>
      </p:sp>
      <p:sp>
        <p:nvSpPr>
          <p:cNvPr id="59" name="TextBox 58">
            <a:extLst>
              <a:ext uri="{FF2B5EF4-FFF2-40B4-BE49-F238E27FC236}">
                <a16:creationId xmlns:a16="http://schemas.microsoft.com/office/drawing/2014/main" id="{424B2FCA-1DC6-4C49-B653-364C75E7D54E}"/>
              </a:ext>
            </a:extLst>
          </p:cNvPr>
          <p:cNvSpPr txBox="1"/>
          <p:nvPr/>
        </p:nvSpPr>
        <p:spPr>
          <a:xfrm>
            <a:off x="918548" y="3613399"/>
            <a:ext cx="780983" cy="307777"/>
          </a:xfrm>
          <a:prstGeom prst="rect">
            <a:avLst/>
          </a:prstGeom>
          <a:noFill/>
        </p:spPr>
        <p:txBody>
          <a:bodyPr wrap="none" rtlCol="0">
            <a:spAutoFit/>
          </a:bodyPr>
          <a:lstStyle/>
          <a:p>
            <a:r>
              <a:rPr lang="en-US" sz="1400" b="1" dirty="0"/>
              <a:t>GOALS</a:t>
            </a:r>
          </a:p>
        </p:txBody>
      </p:sp>
      <p:pic>
        <p:nvPicPr>
          <p:cNvPr id="60" name="Graphic 59" descr="Meeting">
            <a:extLst>
              <a:ext uri="{FF2B5EF4-FFF2-40B4-BE49-F238E27FC236}">
                <a16:creationId xmlns:a16="http://schemas.microsoft.com/office/drawing/2014/main" id="{D66FAD03-03DD-405F-B6B6-8F06CD93CD0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60247" y="115834"/>
            <a:ext cx="457200" cy="457200"/>
          </a:xfrm>
          <a:prstGeom prst="rect">
            <a:avLst/>
          </a:prstGeom>
        </p:spPr>
      </p:pic>
      <p:sp>
        <p:nvSpPr>
          <p:cNvPr id="61" name="TextBox 60">
            <a:extLst>
              <a:ext uri="{FF2B5EF4-FFF2-40B4-BE49-F238E27FC236}">
                <a16:creationId xmlns:a16="http://schemas.microsoft.com/office/drawing/2014/main" id="{99F7D90F-56B0-423A-B340-255E8D9CFE22}"/>
              </a:ext>
            </a:extLst>
          </p:cNvPr>
          <p:cNvSpPr txBox="1"/>
          <p:nvPr/>
        </p:nvSpPr>
        <p:spPr>
          <a:xfrm>
            <a:off x="459940" y="2556321"/>
            <a:ext cx="2876991" cy="261610"/>
          </a:xfrm>
          <a:prstGeom prst="rect">
            <a:avLst/>
          </a:prstGeom>
          <a:noFill/>
        </p:spPr>
        <p:txBody>
          <a:bodyPr wrap="square" rtlCol="0">
            <a:spAutoFit/>
          </a:bodyPr>
          <a:lstStyle/>
          <a:p>
            <a:r>
              <a:rPr lang="en-US" sz="1050" dirty="0"/>
              <a:t>Write down your top priority agendas</a:t>
            </a:r>
          </a:p>
        </p:txBody>
      </p:sp>
      <p:sp>
        <p:nvSpPr>
          <p:cNvPr id="62" name="TextBox 61">
            <a:extLst>
              <a:ext uri="{FF2B5EF4-FFF2-40B4-BE49-F238E27FC236}">
                <a16:creationId xmlns:a16="http://schemas.microsoft.com/office/drawing/2014/main" id="{614310D1-930D-41D5-9E2D-66D0678EBCD6}"/>
              </a:ext>
            </a:extLst>
          </p:cNvPr>
          <p:cNvSpPr txBox="1"/>
          <p:nvPr/>
        </p:nvSpPr>
        <p:spPr>
          <a:xfrm>
            <a:off x="459940" y="2894558"/>
            <a:ext cx="2576746" cy="430887"/>
          </a:xfrm>
          <a:prstGeom prst="rect">
            <a:avLst/>
          </a:prstGeom>
          <a:noFill/>
        </p:spPr>
        <p:txBody>
          <a:bodyPr wrap="square" rtlCol="0">
            <a:spAutoFit/>
          </a:bodyPr>
          <a:lstStyle/>
          <a:p>
            <a:r>
              <a:rPr lang="en-US" sz="1050" dirty="0"/>
              <a:t>Can you find a key theme based on those agendas?</a:t>
            </a:r>
          </a:p>
        </p:txBody>
      </p:sp>
      <p:sp>
        <p:nvSpPr>
          <p:cNvPr id="63" name="TextBox 62">
            <a:extLst>
              <a:ext uri="{FF2B5EF4-FFF2-40B4-BE49-F238E27FC236}">
                <a16:creationId xmlns:a16="http://schemas.microsoft.com/office/drawing/2014/main" id="{5C06D548-2EAF-4196-92E9-FA8F19D0BB39}"/>
              </a:ext>
            </a:extLst>
          </p:cNvPr>
          <p:cNvSpPr txBox="1"/>
          <p:nvPr/>
        </p:nvSpPr>
        <p:spPr>
          <a:xfrm>
            <a:off x="459940" y="5883097"/>
            <a:ext cx="2876991" cy="430887"/>
          </a:xfrm>
          <a:prstGeom prst="rect">
            <a:avLst/>
          </a:prstGeom>
          <a:noFill/>
        </p:spPr>
        <p:txBody>
          <a:bodyPr wrap="square" rtlCol="0">
            <a:spAutoFit/>
          </a:bodyPr>
          <a:lstStyle/>
          <a:p>
            <a:r>
              <a:rPr lang="en-US" sz="1050" dirty="0"/>
              <a:t>Build a quantifiable goal</a:t>
            </a:r>
          </a:p>
          <a:p>
            <a:r>
              <a:rPr lang="en-US" sz="1050" dirty="0"/>
              <a:t>around your chosen theme</a:t>
            </a:r>
          </a:p>
        </p:txBody>
      </p:sp>
      <p:sp>
        <p:nvSpPr>
          <p:cNvPr id="64" name="TextBox 63">
            <a:extLst>
              <a:ext uri="{FF2B5EF4-FFF2-40B4-BE49-F238E27FC236}">
                <a16:creationId xmlns:a16="http://schemas.microsoft.com/office/drawing/2014/main" id="{71078F70-9F00-47A3-A4B4-572C884BE7C1}"/>
              </a:ext>
            </a:extLst>
          </p:cNvPr>
          <p:cNvSpPr txBox="1"/>
          <p:nvPr/>
        </p:nvSpPr>
        <p:spPr>
          <a:xfrm>
            <a:off x="459940" y="6315534"/>
            <a:ext cx="2876991" cy="430887"/>
          </a:xfrm>
          <a:prstGeom prst="rect">
            <a:avLst/>
          </a:prstGeom>
          <a:noFill/>
        </p:spPr>
        <p:txBody>
          <a:bodyPr wrap="square" rtlCol="0">
            <a:spAutoFit/>
          </a:bodyPr>
          <a:lstStyle/>
          <a:p>
            <a:r>
              <a:rPr lang="en-US" sz="1050" dirty="0"/>
              <a:t>Are you satisfied with that goal or </a:t>
            </a:r>
          </a:p>
          <a:p>
            <a:r>
              <a:rPr lang="en-US" sz="1050" dirty="0"/>
              <a:t>should you repeat the earlier steps?</a:t>
            </a:r>
          </a:p>
        </p:txBody>
      </p:sp>
      <p:sp>
        <p:nvSpPr>
          <p:cNvPr id="65" name="TextBox 64">
            <a:extLst>
              <a:ext uri="{FF2B5EF4-FFF2-40B4-BE49-F238E27FC236}">
                <a16:creationId xmlns:a16="http://schemas.microsoft.com/office/drawing/2014/main" id="{B752C2B0-40AD-40A7-84E5-CD339B15890B}"/>
              </a:ext>
            </a:extLst>
          </p:cNvPr>
          <p:cNvSpPr txBox="1"/>
          <p:nvPr/>
        </p:nvSpPr>
        <p:spPr>
          <a:xfrm>
            <a:off x="6443251" y="202605"/>
            <a:ext cx="1851789" cy="307777"/>
          </a:xfrm>
          <a:prstGeom prst="rect">
            <a:avLst/>
          </a:prstGeom>
          <a:noFill/>
        </p:spPr>
        <p:txBody>
          <a:bodyPr wrap="none" rtlCol="0">
            <a:spAutoFit/>
          </a:bodyPr>
          <a:lstStyle/>
          <a:p>
            <a:r>
              <a:rPr lang="en-US" sz="1400" b="1" dirty="0"/>
              <a:t>RESPONSIBILITIES</a:t>
            </a:r>
          </a:p>
        </p:txBody>
      </p:sp>
      <p:sp>
        <p:nvSpPr>
          <p:cNvPr id="66" name="TextBox 65">
            <a:extLst>
              <a:ext uri="{FF2B5EF4-FFF2-40B4-BE49-F238E27FC236}">
                <a16:creationId xmlns:a16="http://schemas.microsoft.com/office/drawing/2014/main" id="{16476CFB-A207-4C53-B9AE-2BE7DE8215E0}"/>
              </a:ext>
            </a:extLst>
          </p:cNvPr>
          <p:cNvSpPr txBox="1"/>
          <p:nvPr/>
        </p:nvSpPr>
        <p:spPr>
          <a:xfrm>
            <a:off x="3818571" y="193926"/>
            <a:ext cx="1124026" cy="307777"/>
          </a:xfrm>
          <a:prstGeom prst="rect">
            <a:avLst/>
          </a:prstGeom>
          <a:noFill/>
        </p:spPr>
        <p:txBody>
          <a:bodyPr wrap="none" rtlCol="0">
            <a:spAutoFit/>
          </a:bodyPr>
          <a:lstStyle/>
          <a:p>
            <a:r>
              <a:rPr lang="en-US" sz="1400" b="1" dirty="0"/>
              <a:t>AUDIENCE</a:t>
            </a:r>
          </a:p>
        </p:txBody>
      </p:sp>
      <p:sp>
        <p:nvSpPr>
          <p:cNvPr id="67" name="TextBox 66">
            <a:extLst>
              <a:ext uri="{FF2B5EF4-FFF2-40B4-BE49-F238E27FC236}">
                <a16:creationId xmlns:a16="http://schemas.microsoft.com/office/drawing/2014/main" id="{7DFCC8E5-97B4-46B5-B829-10F778BE200E}"/>
              </a:ext>
            </a:extLst>
          </p:cNvPr>
          <p:cNvSpPr txBox="1"/>
          <p:nvPr/>
        </p:nvSpPr>
        <p:spPr>
          <a:xfrm>
            <a:off x="3998870" y="3607076"/>
            <a:ext cx="630301" cy="307777"/>
          </a:xfrm>
          <a:prstGeom prst="rect">
            <a:avLst/>
          </a:prstGeom>
          <a:noFill/>
        </p:spPr>
        <p:txBody>
          <a:bodyPr wrap="none" rtlCol="0">
            <a:spAutoFit/>
          </a:bodyPr>
          <a:lstStyle/>
          <a:p>
            <a:r>
              <a:rPr lang="en-US" sz="1400" b="1" dirty="0"/>
              <a:t>TIME</a:t>
            </a:r>
          </a:p>
        </p:txBody>
      </p:sp>
      <p:cxnSp>
        <p:nvCxnSpPr>
          <p:cNvPr id="68" name="Straight Connector 67">
            <a:extLst>
              <a:ext uri="{FF2B5EF4-FFF2-40B4-BE49-F238E27FC236}">
                <a16:creationId xmlns:a16="http://schemas.microsoft.com/office/drawing/2014/main" id="{B7E7F3EB-F19C-43C3-81D7-667A4B555D4E}"/>
              </a:ext>
            </a:extLst>
          </p:cNvPr>
          <p:cNvCxnSpPr>
            <a:cxnSpLocks/>
          </p:cNvCxnSpPr>
          <p:nvPr/>
        </p:nvCxnSpPr>
        <p:spPr>
          <a:xfrm>
            <a:off x="3045429" y="3405900"/>
            <a:ext cx="1985" cy="342116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21500FC3-0CFC-4D48-AD39-48BECAAA3560}"/>
              </a:ext>
            </a:extLst>
          </p:cNvPr>
          <p:cNvCxnSpPr>
            <a:cxnSpLocks/>
          </p:cNvCxnSpPr>
          <p:nvPr/>
        </p:nvCxnSpPr>
        <p:spPr>
          <a:xfrm flipH="1">
            <a:off x="6100802" y="3403837"/>
            <a:ext cx="3396" cy="342560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70" name="Graphic 69" descr="Pencil">
            <a:extLst>
              <a:ext uri="{FF2B5EF4-FFF2-40B4-BE49-F238E27FC236}">
                <a16:creationId xmlns:a16="http://schemas.microsoft.com/office/drawing/2014/main" id="{767C10E2-B395-40CA-8C2D-351E0595F90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3729" y="2552483"/>
            <a:ext cx="266522" cy="266522"/>
          </a:xfrm>
          <a:prstGeom prst="rect">
            <a:avLst/>
          </a:prstGeom>
        </p:spPr>
      </p:pic>
      <p:pic>
        <p:nvPicPr>
          <p:cNvPr id="71" name="Graphic 70" descr="Help">
            <a:extLst>
              <a:ext uri="{FF2B5EF4-FFF2-40B4-BE49-F238E27FC236}">
                <a16:creationId xmlns:a16="http://schemas.microsoft.com/office/drawing/2014/main" id="{50BBF67D-F9FC-4AD1-821F-9807F7759D0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3729" y="2969864"/>
            <a:ext cx="265176" cy="265176"/>
          </a:xfrm>
          <a:prstGeom prst="rect">
            <a:avLst/>
          </a:prstGeom>
        </p:spPr>
      </p:pic>
      <p:pic>
        <p:nvPicPr>
          <p:cNvPr id="72" name="Graphic 71" descr="Palette">
            <a:extLst>
              <a:ext uri="{FF2B5EF4-FFF2-40B4-BE49-F238E27FC236}">
                <a16:creationId xmlns:a16="http://schemas.microsoft.com/office/drawing/2014/main" id="{0103261E-EFA8-4448-9B85-FB8DFBD8E2F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744248" y="125359"/>
            <a:ext cx="457200" cy="457200"/>
          </a:xfrm>
          <a:prstGeom prst="rect">
            <a:avLst/>
          </a:prstGeom>
        </p:spPr>
      </p:pic>
      <p:pic>
        <p:nvPicPr>
          <p:cNvPr id="73" name="Graphic 72" descr="Pencil">
            <a:extLst>
              <a:ext uri="{FF2B5EF4-FFF2-40B4-BE49-F238E27FC236}">
                <a16:creationId xmlns:a16="http://schemas.microsoft.com/office/drawing/2014/main" id="{499C4D54-0A8A-42FA-9EC5-B5F389A62F3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3729" y="5969937"/>
            <a:ext cx="266522" cy="266522"/>
          </a:xfrm>
          <a:prstGeom prst="rect">
            <a:avLst/>
          </a:prstGeom>
        </p:spPr>
      </p:pic>
      <p:pic>
        <p:nvPicPr>
          <p:cNvPr id="74" name="Graphic 73" descr="Help">
            <a:extLst>
              <a:ext uri="{FF2B5EF4-FFF2-40B4-BE49-F238E27FC236}">
                <a16:creationId xmlns:a16="http://schemas.microsoft.com/office/drawing/2014/main" id="{BF6C0B96-1BB8-48A2-B0C3-AF5D0D21180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3729" y="6387318"/>
            <a:ext cx="265176" cy="265176"/>
          </a:xfrm>
          <a:prstGeom prst="rect">
            <a:avLst/>
          </a:prstGeom>
        </p:spPr>
      </p:pic>
      <p:sp>
        <p:nvSpPr>
          <p:cNvPr id="75" name="TextBox 74">
            <a:extLst>
              <a:ext uri="{FF2B5EF4-FFF2-40B4-BE49-F238E27FC236}">
                <a16:creationId xmlns:a16="http://schemas.microsoft.com/office/drawing/2014/main" id="{376C01EC-E6DF-4C54-A1D4-48A5786314F6}"/>
              </a:ext>
            </a:extLst>
          </p:cNvPr>
          <p:cNvSpPr txBox="1"/>
          <p:nvPr/>
        </p:nvSpPr>
        <p:spPr>
          <a:xfrm>
            <a:off x="3509671" y="2508806"/>
            <a:ext cx="2561193" cy="430887"/>
          </a:xfrm>
          <a:prstGeom prst="rect">
            <a:avLst/>
          </a:prstGeom>
          <a:noFill/>
        </p:spPr>
        <p:txBody>
          <a:bodyPr wrap="square" rtlCol="0">
            <a:spAutoFit/>
          </a:bodyPr>
          <a:lstStyle/>
          <a:p>
            <a:r>
              <a:rPr lang="en-US" sz="1050" dirty="0"/>
              <a:t>Write down the factors that limit your audience size</a:t>
            </a:r>
          </a:p>
        </p:txBody>
      </p:sp>
      <p:sp>
        <p:nvSpPr>
          <p:cNvPr id="76" name="TextBox 75">
            <a:extLst>
              <a:ext uri="{FF2B5EF4-FFF2-40B4-BE49-F238E27FC236}">
                <a16:creationId xmlns:a16="http://schemas.microsoft.com/office/drawing/2014/main" id="{0BEBFF6B-891B-4916-A2CC-BD3902EA74B9}"/>
              </a:ext>
            </a:extLst>
          </p:cNvPr>
          <p:cNvSpPr txBox="1"/>
          <p:nvPr/>
        </p:nvSpPr>
        <p:spPr>
          <a:xfrm>
            <a:off x="3509671" y="2921507"/>
            <a:ext cx="2576746" cy="430887"/>
          </a:xfrm>
          <a:prstGeom prst="rect">
            <a:avLst/>
          </a:prstGeom>
          <a:noFill/>
        </p:spPr>
        <p:txBody>
          <a:bodyPr wrap="square" rtlCol="0">
            <a:spAutoFit/>
          </a:bodyPr>
          <a:lstStyle/>
          <a:p>
            <a:r>
              <a:rPr lang="en-US" sz="1050" dirty="0"/>
              <a:t>What defines the most relevant stakeholder group for you?</a:t>
            </a:r>
          </a:p>
        </p:txBody>
      </p:sp>
      <p:pic>
        <p:nvPicPr>
          <p:cNvPr id="77" name="Graphic 76" descr="Pencil">
            <a:extLst>
              <a:ext uri="{FF2B5EF4-FFF2-40B4-BE49-F238E27FC236}">
                <a16:creationId xmlns:a16="http://schemas.microsoft.com/office/drawing/2014/main" id="{63F790E1-FD68-4D8E-B8E6-174771E7184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83460" y="2552483"/>
            <a:ext cx="266522" cy="266522"/>
          </a:xfrm>
          <a:prstGeom prst="rect">
            <a:avLst/>
          </a:prstGeom>
        </p:spPr>
      </p:pic>
      <p:pic>
        <p:nvPicPr>
          <p:cNvPr id="78" name="Graphic 77" descr="Help">
            <a:extLst>
              <a:ext uri="{FF2B5EF4-FFF2-40B4-BE49-F238E27FC236}">
                <a16:creationId xmlns:a16="http://schemas.microsoft.com/office/drawing/2014/main" id="{7B13538F-B866-4D7F-A919-F858FAC9CB2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83460" y="2969864"/>
            <a:ext cx="265176" cy="265176"/>
          </a:xfrm>
          <a:prstGeom prst="rect">
            <a:avLst/>
          </a:prstGeom>
        </p:spPr>
      </p:pic>
      <p:pic>
        <p:nvPicPr>
          <p:cNvPr id="79" name="Graphic 78" descr="Stopwatch">
            <a:extLst>
              <a:ext uri="{FF2B5EF4-FFF2-40B4-BE49-F238E27FC236}">
                <a16:creationId xmlns:a16="http://schemas.microsoft.com/office/drawing/2014/main" id="{79CCD289-9E8F-4B3F-B40A-A2759013F07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647972" y="3524793"/>
            <a:ext cx="457200" cy="457200"/>
          </a:xfrm>
          <a:prstGeom prst="rect">
            <a:avLst/>
          </a:prstGeom>
        </p:spPr>
      </p:pic>
      <p:sp>
        <p:nvSpPr>
          <p:cNvPr id="80" name="TextBox 79">
            <a:extLst>
              <a:ext uri="{FF2B5EF4-FFF2-40B4-BE49-F238E27FC236}">
                <a16:creationId xmlns:a16="http://schemas.microsoft.com/office/drawing/2014/main" id="{3A6B92B6-43C3-4020-81C0-5AEDE20A6CDB}"/>
              </a:ext>
            </a:extLst>
          </p:cNvPr>
          <p:cNvSpPr txBox="1"/>
          <p:nvPr/>
        </p:nvSpPr>
        <p:spPr>
          <a:xfrm>
            <a:off x="3444285" y="5883097"/>
            <a:ext cx="2876991" cy="430887"/>
          </a:xfrm>
          <a:prstGeom prst="rect">
            <a:avLst/>
          </a:prstGeom>
          <a:noFill/>
        </p:spPr>
        <p:txBody>
          <a:bodyPr wrap="square" rtlCol="0">
            <a:spAutoFit/>
          </a:bodyPr>
          <a:lstStyle/>
          <a:p>
            <a:r>
              <a:rPr lang="en-US" sz="1050" dirty="0"/>
              <a:t>Write down what you feel is an optimal</a:t>
            </a:r>
          </a:p>
          <a:p>
            <a:r>
              <a:rPr lang="en-US" sz="1050" dirty="0"/>
              <a:t>length for gathering ideas</a:t>
            </a:r>
            <a:r>
              <a:rPr lang="en-US" sz="1100" dirty="0"/>
              <a:t>.</a:t>
            </a:r>
          </a:p>
        </p:txBody>
      </p:sp>
      <p:sp>
        <p:nvSpPr>
          <p:cNvPr id="81" name="TextBox 80">
            <a:extLst>
              <a:ext uri="{FF2B5EF4-FFF2-40B4-BE49-F238E27FC236}">
                <a16:creationId xmlns:a16="http://schemas.microsoft.com/office/drawing/2014/main" id="{49624E9E-A087-489C-B57B-55F3654BA1E0}"/>
              </a:ext>
            </a:extLst>
          </p:cNvPr>
          <p:cNvSpPr txBox="1"/>
          <p:nvPr/>
        </p:nvSpPr>
        <p:spPr>
          <a:xfrm>
            <a:off x="3473779" y="6269544"/>
            <a:ext cx="2668548" cy="577081"/>
          </a:xfrm>
          <a:prstGeom prst="rect">
            <a:avLst/>
          </a:prstGeom>
          <a:noFill/>
        </p:spPr>
        <p:txBody>
          <a:bodyPr wrap="square" rtlCol="0">
            <a:spAutoFit/>
          </a:bodyPr>
          <a:lstStyle/>
          <a:p>
            <a:r>
              <a:rPr lang="en-US" sz="1050" dirty="0"/>
              <a:t>What disruptive factors should you avoid from overlapping with your launch?</a:t>
            </a:r>
          </a:p>
        </p:txBody>
      </p:sp>
      <p:pic>
        <p:nvPicPr>
          <p:cNvPr id="82" name="Graphic 81" descr="Pencil">
            <a:extLst>
              <a:ext uri="{FF2B5EF4-FFF2-40B4-BE49-F238E27FC236}">
                <a16:creationId xmlns:a16="http://schemas.microsoft.com/office/drawing/2014/main" id="{5F6E0472-12A9-451A-8BDA-FDAE1979E83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43241" y="5969937"/>
            <a:ext cx="266522" cy="266522"/>
          </a:xfrm>
          <a:prstGeom prst="rect">
            <a:avLst/>
          </a:prstGeom>
        </p:spPr>
      </p:pic>
      <p:pic>
        <p:nvPicPr>
          <p:cNvPr id="83" name="Graphic 82" descr="Help">
            <a:extLst>
              <a:ext uri="{FF2B5EF4-FFF2-40B4-BE49-F238E27FC236}">
                <a16:creationId xmlns:a16="http://schemas.microsoft.com/office/drawing/2014/main" id="{2EA1FB78-D378-492F-B947-925E047DA92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51630" y="6387318"/>
            <a:ext cx="265176" cy="265176"/>
          </a:xfrm>
          <a:prstGeom prst="rect">
            <a:avLst/>
          </a:prstGeom>
        </p:spPr>
      </p:pic>
      <p:sp>
        <p:nvSpPr>
          <p:cNvPr id="84" name="Rectangle: Rounded Corners 83">
            <a:extLst>
              <a:ext uri="{FF2B5EF4-FFF2-40B4-BE49-F238E27FC236}">
                <a16:creationId xmlns:a16="http://schemas.microsoft.com/office/drawing/2014/main" id="{B6DC4058-0246-4385-8C9F-A85AE75DBCF3}"/>
              </a:ext>
            </a:extLst>
          </p:cNvPr>
          <p:cNvSpPr/>
          <p:nvPr/>
        </p:nvSpPr>
        <p:spPr>
          <a:xfrm>
            <a:off x="254593" y="4094704"/>
            <a:ext cx="2545034" cy="1726472"/>
          </a:xfrm>
          <a:prstGeom prst="roundRect">
            <a:avLst/>
          </a:prstGeom>
          <a:solidFill>
            <a:schemeClr val="accent1">
              <a:alpha val="0"/>
            </a:schemeClr>
          </a:solidFill>
          <a:ln w="254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bg2"/>
              </a:solidFill>
            </a:endParaRPr>
          </a:p>
        </p:txBody>
      </p:sp>
      <p:sp>
        <p:nvSpPr>
          <p:cNvPr id="85" name="Rectangle: Rounded Corners 84">
            <a:extLst>
              <a:ext uri="{FF2B5EF4-FFF2-40B4-BE49-F238E27FC236}">
                <a16:creationId xmlns:a16="http://schemas.microsoft.com/office/drawing/2014/main" id="{4877D422-911C-469D-AF59-88BF116A8345}"/>
              </a:ext>
            </a:extLst>
          </p:cNvPr>
          <p:cNvSpPr/>
          <p:nvPr/>
        </p:nvSpPr>
        <p:spPr>
          <a:xfrm>
            <a:off x="3316638" y="4094704"/>
            <a:ext cx="2545034" cy="1720961"/>
          </a:xfrm>
          <a:prstGeom prst="roundRect">
            <a:avLst/>
          </a:prstGeom>
          <a:solidFill>
            <a:schemeClr val="accent1">
              <a:alpha val="0"/>
            </a:schemeClr>
          </a:solidFill>
          <a:ln w="254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bg2"/>
              </a:solidFill>
            </a:endParaRPr>
          </a:p>
        </p:txBody>
      </p:sp>
      <p:sp>
        <p:nvSpPr>
          <p:cNvPr id="86" name="Rectangle: Rounded Corners 85">
            <a:extLst>
              <a:ext uri="{FF2B5EF4-FFF2-40B4-BE49-F238E27FC236}">
                <a16:creationId xmlns:a16="http://schemas.microsoft.com/office/drawing/2014/main" id="{88A943E7-E627-4C12-9C74-AABCB61A86FB}"/>
              </a:ext>
            </a:extLst>
          </p:cNvPr>
          <p:cNvSpPr/>
          <p:nvPr/>
        </p:nvSpPr>
        <p:spPr>
          <a:xfrm>
            <a:off x="6350086" y="680559"/>
            <a:ext cx="2545034" cy="5043969"/>
          </a:xfrm>
          <a:prstGeom prst="roundRect">
            <a:avLst/>
          </a:prstGeom>
          <a:solidFill>
            <a:schemeClr val="accent1">
              <a:alpha val="0"/>
            </a:schemeClr>
          </a:solidFill>
          <a:ln w="25400">
            <a:solidFill>
              <a:schemeClr val="tx1"/>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2"/>
              </a:solidFill>
            </a:endParaRPr>
          </a:p>
        </p:txBody>
      </p:sp>
      <p:sp>
        <p:nvSpPr>
          <p:cNvPr id="87" name="TextBox 86">
            <a:extLst>
              <a:ext uri="{FF2B5EF4-FFF2-40B4-BE49-F238E27FC236}">
                <a16:creationId xmlns:a16="http://schemas.microsoft.com/office/drawing/2014/main" id="{4C79CE44-0251-4E81-94EF-5583DA3A3ABE}"/>
              </a:ext>
            </a:extLst>
          </p:cNvPr>
          <p:cNvSpPr txBox="1"/>
          <p:nvPr/>
        </p:nvSpPr>
        <p:spPr>
          <a:xfrm>
            <a:off x="6642680" y="5883097"/>
            <a:ext cx="2586927" cy="430887"/>
          </a:xfrm>
          <a:prstGeom prst="rect">
            <a:avLst/>
          </a:prstGeom>
          <a:noFill/>
        </p:spPr>
        <p:txBody>
          <a:bodyPr wrap="square" rtlCol="0">
            <a:spAutoFit/>
          </a:bodyPr>
          <a:lstStyle/>
          <a:p>
            <a:r>
              <a:rPr lang="en-US" sz="1050" dirty="0"/>
              <a:t>Write down various tasks regarding the challenge and assign them</a:t>
            </a:r>
          </a:p>
        </p:txBody>
      </p:sp>
      <p:sp>
        <p:nvSpPr>
          <p:cNvPr id="88" name="TextBox 87">
            <a:extLst>
              <a:ext uri="{FF2B5EF4-FFF2-40B4-BE49-F238E27FC236}">
                <a16:creationId xmlns:a16="http://schemas.microsoft.com/office/drawing/2014/main" id="{EDB8CA5C-1899-457C-9918-E009E7ED3E91}"/>
              </a:ext>
            </a:extLst>
          </p:cNvPr>
          <p:cNvSpPr txBox="1"/>
          <p:nvPr/>
        </p:nvSpPr>
        <p:spPr>
          <a:xfrm>
            <a:off x="6670246" y="6315534"/>
            <a:ext cx="2252440" cy="430887"/>
          </a:xfrm>
          <a:prstGeom prst="rect">
            <a:avLst/>
          </a:prstGeom>
          <a:noFill/>
        </p:spPr>
        <p:txBody>
          <a:bodyPr wrap="square" rtlCol="0">
            <a:spAutoFit/>
          </a:bodyPr>
          <a:lstStyle/>
          <a:p>
            <a:r>
              <a:rPr lang="en-US" sz="1050" dirty="0"/>
              <a:t>How do you choose the right people for the positions?</a:t>
            </a:r>
          </a:p>
        </p:txBody>
      </p:sp>
      <p:pic>
        <p:nvPicPr>
          <p:cNvPr id="89" name="Graphic 88" descr="Pencil">
            <a:extLst>
              <a:ext uri="{FF2B5EF4-FFF2-40B4-BE49-F238E27FC236}">
                <a16:creationId xmlns:a16="http://schemas.microsoft.com/office/drawing/2014/main" id="{6F3436CE-A883-493A-8B2A-B3E8791E60E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16469" y="5969937"/>
            <a:ext cx="266522" cy="266522"/>
          </a:xfrm>
          <a:prstGeom prst="rect">
            <a:avLst/>
          </a:prstGeom>
        </p:spPr>
      </p:pic>
      <p:pic>
        <p:nvPicPr>
          <p:cNvPr id="90" name="Graphic 89" descr="Help">
            <a:extLst>
              <a:ext uri="{FF2B5EF4-FFF2-40B4-BE49-F238E27FC236}">
                <a16:creationId xmlns:a16="http://schemas.microsoft.com/office/drawing/2014/main" id="{5E3DF157-9937-4997-9558-954C299D4FF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16469" y="6387318"/>
            <a:ext cx="265176" cy="265176"/>
          </a:xfrm>
          <a:prstGeom prst="rect">
            <a:avLst/>
          </a:prstGeom>
        </p:spPr>
      </p:pic>
      <p:pic>
        <p:nvPicPr>
          <p:cNvPr id="91" name="Graphic 90" descr="Handshake">
            <a:extLst>
              <a:ext uri="{FF2B5EF4-FFF2-40B4-BE49-F238E27FC236}">
                <a16:creationId xmlns:a16="http://schemas.microsoft.com/office/drawing/2014/main" id="{74557A51-4222-44DD-B033-712B58092B0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8332264" y="137419"/>
            <a:ext cx="457200" cy="457200"/>
          </a:xfrm>
          <a:prstGeom prst="rect">
            <a:avLst/>
          </a:prstGeom>
        </p:spPr>
      </p:pic>
      <p:sp>
        <p:nvSpPr>
          <p:cNvPr id="92" name="TextBox 91">
            <a:extLst>
              <a:ext uri="{FF2B5EF4-FFF2-40B4-BE49-F238E27FC236}">
                <a16:creationId xmlns:a16="http://schemas.microsoft.com/office/drawing/2014/main" id="{EDA2BB6E-8F66-4385-967D-B8DA81785BAF}"/>
              </a:ext>
            </a:extLst>
          </p:cNvPr>
          <p:cNvSpPr txBox="1"/>
          <p:nvPr/>
        </p:nvSpPr>
        <p:spPr>
          <a:xfrm>
            <a:off x="6437827" y="4505159"/>
            <a:ext cx="2434598" cy="461665"/>
          </a:xfrm>
          <a:prstGeom prst="rect">
            <a:avLst/>
          </a:prstGeom>
          <a:noFill/>
        </p:spPr>
        <p:txBody>
          <a:bodyPr wrap="square" rtlCol="0">
            <a:spAutoFit/>
          </a:bodyPr>
          <a:lstStyle/>
          <a:p>
            <a:r>
              <a:rPr lang="en-US" sz="1200" b="1" u="sng" dirty="0"/>
              <a:t>Organizing team:</a:t>
            </a:r>
          </a:p>
          <a:p>
            <a:pPr marL="171450" indent="-171450">
              <a:buFont typeface="Arial" panose="020B0604020202020204" pitchFamily="34" charset="0"/>
              <a:buChar char="•"/>
            </a:pPr>
            <a:endParaRPr lang="en-US" sz="1200" b="1" dirty="0">
              <a:solidFill>
                <a:srgbClr val="7030A0"/>
              </a:solidFill>
            </a:endParaRPr>
          </a:p>
        </p:txBody>
      </p:sp>
      <p:sp>
        <p:nvSpPr>
          <p:cNvPr id="93" name="TextBox 92">
            <a:extLst>
              <a:ext uri="{FF2B5EF4-FFF2-40B4-BE49-F238E27FC236}">
                <a16:creationId xmlns:a16="http://schemas.microsoft.com/office/drawing/2014/main" id="{90FB3F38-5495-40D2-AC30-1144F87DEA9E}"/>
              </a:ext>
            </a:extLst>
          </p:cNvPr>
          <p:cNvSpPr txBox="1"/>
          <p:nvPr/>
        </p:nvSpPr>
        <p:spPr>
          <a:xfrm>
            <a:off x="6407823" y="3406186"/>
            <a:ext cx="2482772" cy="615553"/>
          </a:xfrm>
          <a:prstGeom prst="rect">
            <a:avLst/>
          </a:prstGeom>
          <a:noFill/>
        </p:spPr>
        <p:txBody>
          <a:bodyPr wrap="square" rtlCol="0">
            <a:spAutoFit/>
          </a:bodyPr>
          <a:lstStyle/>
          <a:p>
            <a:r>
              <a:rPr lang="en-US" sz="1200" b="1" u="sng" dirty="0"/>
              <a:t>Subject domain experts:</a:t>
            </a:r>
          </a:p>
          <a:p>
            <a:r>
              <a:rPr lang="en-US" sz="1000" i="1" dirty="0"/>
              <a:t>(category admins)</a:t>
            </a:r>
          </a:p>
          <a:p>
            <a:pPr marL="171450" indent="-171450">
              <a:buFont typeface="Arial" panose="020B0604020202020204" pitchFamily="34" charset="0"/>
              <a:buChar char="•"/>
            </a:pPr>
            <a:endParaRPr lang="en-US" sz="1200" b="1" dirty="0">
              <a:solidFill>
                <a:srgbClr val="7030A0"/>
              </a:solidFill>
            </a:endParaRPr>
          </a:p>
        </p:txBody>
      </p:sp>
      <p:sp>
        <p:nvSpPr>
          <p:cNvPr id="94" name="TextBox 93">
            <a:extLst>
              <a:ext uri="{FF2B5EF4-FFF2-40B4-BE49-F238E27FC236}">
                <a16:creationId xmlns:a16="http://schemas.microsoft.com/office/drawing/2014/main" id="{53927824-F1E9-43A2-B943-83355AE192F9}"/>
              </a:ext>
            </a:extLst>
          </p:cNvPr>
          <p:cNvSpPr txBox="1"/>
          <p:nvPr/>
        </p:nvSpPr>
        <p:spPr>
          <a:xfrm>
            <a:off x="6384873" y="2499399"/>
            <a:ext cx="2505722" cy="461665"/>
          </a:xfrm>
          <a:prstGeom prst="rect">
            <a:avLst/>
          </a:prstGeom>
          <a:noFill/>
        </p:spPr>
        <p:txBody>
          <a:bodyPr wrap="square" rtlCol="0">
            <a:spAutoFit/>
          </a:bodyPr>
          <a:lstStyle/>
          <a:p>
            <a:r>
              <a:rPr lang="en-US" sz="1200" b="1" u="sng" dirty="0"/>
              <a:t>Decision makers:</a:t>
            </a:r>
          </a:p>
          <a:p>
            <a:pPr marL="171450" indent="-171450">
              <a:buFont typeface="Arial" panose="020B0604020202020204" pitchFamily="34" charset="0"/>
              <a:buChar char="•"/>
            </a:pPr>
            <a:endParaRPr lang="en-US" sz="1200" b="1" dirty="0">
              <a:solidFill>
                <a:srgbClr val="7030A0"/>
              </a:solidFill>
            </a:endParaRPr>
          </a:p>
        </p:txBody>
      </p:sp>
      <p:sp>
        <p:nvSpPr>
          <p:cNvPr id="95" name="TextBox 94">
            <a:extLst>
              <a:ext uri="{FF2B5EF4-FFF2-40B4-BE49-F238E27FC236}">
                <a16:creationId xmlns:a16="http://schemas.microsoft.com/office/drawing/2014/main" id="{6BE2B79C-57BC-4259-ACDC-06E69569F823}"/>
              </a:ext>
            </a:extLst>
          </p:cNvPr>
          <p:cNvSpPr txBox="1"/>
          <p:nvPr/>
        </p:nvSpPr>
        <p:spPr>
          <a:xfrm>
            <a:off x="9499697" y="748927"/>
            <a:ext cx="2334494" cy="4937760"/>
          </a:xfrm>
          <a:prstGeom prst="rect">
            <a:avLst/>
          </a:prstGeom>
          <a:noFill/>
        </p:spPr>
        <p:txBody>
          <a:bodyPr wrap="square" rtlCol="0">
            <a:spAutoFit/>
          </a:bodyPr>
          <a:lstStyle/>
          <a:p>
            <a:pPr algn="ctr"/>
            <a:r>
              <a:rPr lang="en-US" sz="1100" b="1" dirty="0"/>
              <a:t>(post-challenge)</a:t>
            </a:r>
          </a:p>
          <a:p>
            <a:endParaRPr lang="en-US" sz="1100" b="1" dirty="0"/>
          </a:p>
          <a:p>
            <a:pPr marL="171450" indent="-171450">
              <a:buFont typeface="Arial" panose="020B0604020202020204" pitchFamily="34" charset="0"/>
              <a:buChar char="•"/>
            </a:pPr>
            <a:endParaRPr lang="en-US" sz="1200" b="1" dirty="0">
              <a:solidFill>
                <a:srgbClr val="002060"/>
              </a:solidFill>
            </a:endParaRPr>
          </a:p>
        </p:txBody>
      </p:sp>
      <p:pic>
        <p:nvPicPr>
          <p:cNvPr id="96" name="Graphic 95" descr="Checklist">
            <a:extLst>
              <a:ext uri="{FF2B5EF4-FFF2-40B4-BE49-F238E27FC236}">
                <a16:creationId xmlns:a16="http://schemas.microsoft.com/office/drawing/2014/main" id="{03B68F49-798E-427C-AEC0-EE5262DB221B}"/>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1070732" y="129729"/>
            <a:ext cx="457200" cy="457200"/>
          </a:xfrm>
          <a:prstGeom prst="rect">
            <a:avLst/>
          </a:prstGeom>
        </p:spPr>
      </p:pic>
      <p:sp>
        <p:nvSpPr>
          <p:cNvPr id="97" name="TextBox 96">
            <a:extLst>
              <a:ext uri="{FF2B5EF4-FFF2-40B4-BE49-F238E27FC236}">
                <a16:creationId xmlns:a16="http://schemas.microsoft.com/office/drawing/2014/main" id="{AFEF0F30-CC14-4535-83D3-C9377DB24DEF}"/>
              </a:ext>
            </a:extLst>
          </p:cNvPr>
          <p:cNvSpPr txBox="1"/>
          <p:nvPr/>
        </p:nvSpPr>
        <p:spPr>
          <a:xfrm>
            <a:off x="9707270" y="5850706"/>
            <a:ext cx="2329114" cy="415498"/>
          </a:xfrm>
          <a:prstGeom prst="rect">
            <a:avLst/>
          </a:prstGeom>
          <a:noFill/>
        </p:spPr>
        <p:txBody>
          <a:bodyPr wrap="square" rtlCol="0">
            <a:spAutoFit/>
          </a:bodyPr>
          <a:lstStyle/>
          <a:p>
            <a:r>
              <a:rPr lang="en-US" sz="1050" dirty="0"/>
              <a:t>Gather results from the challenge and plan future steps for ideas</a:t>
            </a:r>
          </a:p>
        </p:txBody>
      </p:sp>
      <p:sp>
        <p:nvSpPr>
          <p:cNvPr id="98" name="TextBox 97">
            <a:extLst>
              <a:ext uri="{FF2B5EF4-FFF2-40B4-BE49-F238E27FC236}">
                <a16:creationId xmlns:a16="http://schemas.microsoft.com/office/drawing/2014/main" id="{46873036-CBD2-4FC2-A49F-AB0F093C5DA1}"/>
              </a:ext>
            </a:extLst>
          </p:cNvPr>
          <p:cNvSpPr txBox="1"/>
          <p:nvPr/>
        </p:nvSpPr>
        <p:spPr>
          <a:xfrm>
            <a:off x="9707270" y="6315534"/>
            <a:ext cx="2252440" cy="430887"/>
          </a:xfrm>
          <a:prstGeom prst="rect">
            <a:avLst/>
          </a:prstGeom>
          <a:noFill/>
        </p:spPr>
        <p:txBody>
          <a:bodyPr wrap="square" rtlCol="0">
            <a:spAutoFit/>
          </a:bodyPr>
          <a:lstStyle/>
          <a:p>
            <a:r>
              <a:rPr lang="en-US" sz="1050" dirty="0"/>
              <a:t>What did you learn from your successes and shortcomings?</a:t>
            </a:r>
          </a:p>
        </p:txBody>
      </p:sp>
      <p:pic>
        <p:nvPicPr>
          <p:cNvPr id="99" name="Graphic 98" descr="Pencil">
            <a:extLst>
              <a:ext uri="{FF2B5EF4-FFF2-40B4-BE49-F238E27FC236}">
                <a16:creationId xmlns:a16="http://schemas.microsoft.com/office/drawing/2014/main" id="{2819EC69-7EB8-447F-A134-57167A5C8CE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363519" y="5969937"/>
            <a:ext cx="266522" cy="266522"/>
          </a:xfrm>
          <a:prstGeom prst="rect">
            <a:avLst/>
          </a:prstGeom>
        </p:spPr>
      </p:pic>
      <p:pic>
        <p:nvPicPr>
          <p:cNvPr id="100" name="Graphic 99" descr="Help">
            <a:extLst>
              <a:ext uri="{FF2B5EF4-FFF2-40B4-BE49-F238E27FC236}">
                <a16:creationId xmlns:a16="http://schemas.microsoft.com/office/drawing/2014/main" id="{0F966116-FE25-40F1-A6B8-F49E5A4906D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363519" y="6387318"/>
            <a:ext cx="265176" cy="265176"/>
          </a:xfrm>
          <a:prstGeom prst="rect">
            <a:avLst/>
          </a:prstGeom>
        </p:spPr>
      </p:pic>
      <p:sp>
        <p:nvSpPr>
          <p:cNvPr id="101" name="Rectangle: Rounded Corners 100">
            <a:extLst>
              <a:ext uri="{FF2B5EF4-FFF2-40B4-BE49-F238E27FC236}">
                <a16:creationId xmlns:a16="http://schemas.microsoft.com/office/drawing/2014/main" id="{214CB74A-1975-460A-B21B-9556C94D1F64}"/>
              </a:ext>
            </a:extLst>
          </p:cNvPr>
          <p:cNvSpPr/>
          <p:nvPr/>
        </p:nvSpPr>
        <p:spPr>
          <a:xfrm>
            <a:off x="275969" y="666102"/>
            <a:ext cx="2545034" cy="1726472"/>
          </a:xfrm>
          <a:prstGeom prst="roundRect">
            <a:avLst/>
          </a:prstGeom>
          <a:solidFill>
            <a:schemeClr val="accent1">
              <a:alpha val="0"/>
            </a:schemeClr>
          </a:solidFill>
          <a:ln w="254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bg2"/>
              </a:solidFill>
            </a:endParaRPr>
          </a:p>
        </p:txBody>
      </p:sp>
      <p:sp>
        <p:nvSpPr>
          <p:cNvPr id="102" name="Rectangle: Rounded Corners 101">
            <a:extLst>
              <a:ext uri="{FF2B5EF4-FFF2-40B4-BE49-F238E27FC236}">
                <a16:creationId xmlns:a16="http://schemas.microsoft.com/office/drawing/2014/main" id="{E6125AB0-BD72-4D7C-97BE-DFC365BD8BEB}"/>
              </a:ext>
            </a:extLst>
          </p:cNvPr>
          <p:cNvSpPr/>
          <p:nvPr/>
        </p:nvSpPr>
        <p:spPr>
          <a:xfrm>
            <a:off x="3314909" y="666102"/>
            <a:ext cx="2545034" cy="1726472"/>
          </a:xfrm>
          <a:prstGeom prst="roundRect">
            <a:avLst/>
          </a:prstGeom>
          <a:solidFill>
            <a:schemeClr val="accent1">
              <a:alpha val="0"/>
            </a:schemeClr>
          </a:solidFill>
          <a:ln w="254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lang="en-US" sz="1200" dirty="0">
              <a:solidFill>
                <a:schemeClr val="bg2"/>
              </a:solidFill>
            </a:endParaRPr>
          </a:p>
        </p:txBody>
      </p:sp>
      <p:sp>
        <p:nvSpPr>
          <p:cNvPr id="103" name="TextBox 102">
            <a:extLst>
              <a:ext uri="{FF2B5EF4-FFF2-40B4-BE49-F238E27FC236}">
                <a16:creationId xmlns:a16="http://schemas.microsoft.com/office/drawing/2014/main" id="{C822911E-7A9A-4485-B46D-673A2E3EE245}"/>
              </a:ext>
            </a:extLst>
          </p:cNvPr>
          <p:cNvSpPr txBox="1"/>
          <p:nvPr/>
        </p:nvSpPr>
        <p:spPr>
          <a:xfrm>
            <a:off x="6496999" y="827370"/>
            <a:ext cx="2395132" cy="477054"/>
          </a:xfrm>
          <a:prstGeom prst="rect">
            <a:avLst/>
          </a:prstGeom>
          <a:noFill/>
        </p:spPr>
        <p:txBody>
          <a:bodyPr wrap="square" rtlCol="0">
            <a:spAutoFit/>
          </a:bodyPr>
          <a:lstStyle/>
          <a:p>
            <a:r>
              <a:rPr lang="en-US" sz="1100" b="1" u="sng" dirty="0"/>
              <a:t>TASKS</a:t>
            </a:r>
          </a:p>
          <a:p>
            <a:pPr marL="285750" indent="-285750">
              <a:buFont typeface="Arial" panose="020B0604020202020204" pitchFamily="34" charset="0"/>
              <a:buChar char="•"/>
            </a:pPr>
            <a:endParaRPr lang="en-US" sz="1400" b="1" dirty="0">
              <a:solidFill>
                <a:srgbClr val="002060"/>
              </a:solidFill>
            </a:endParaRPr>
          </a:p>
        </p:txBody>
      </p:sp>
      <p:cxnSp>
        <p:nvCxnSpPr>
          <p:cNvPr id="104" name="Straight Connector 103">
            <a:extLst>
              <a:ext uri="{FF2B5EF4-FFF2-40B4-BE49-F238E27FC236}">
                <a16:creationId xmlns:a16="http://schemas.microsoft.com/office/drawing/2014/main" id="{1575EC69-84AB-4B47-8F66-2B382684BB82}"/>
              </a:ext>
            </a:extLst>
          </p:cNvPr>
          <p:cNvCxnSpPr>
            <a:cxnSpLocks/>
          </p:cNvCxnSpPr>
          <p:nvPr/>
        </p:nvCxnSpPr>
        <p:spPr>
          <a:xfrm>
            <a:off x="17255" y="3394451"/>
            <a:ext cx="6078800" cy="2026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Rectangle 104">
            <a:extLst>
              <a:ext uri="{FF2B5EF4-FFF2-40B4-BE49-F238E27FC236}">
                <a16:creationId xmlns:a16="http://schemas.microsoft.com/office/drawing/2014/main" id="{2DED3D63-991B-4135-88EC-D4A52A3712F1}"/>
              </a:ext>
            </a:extLst>
          </p:cNvPr>
          <p:cNvSpPr/>
          <p:nvPr/>
        </p:nvSpPr>
        <p:spPr>
          <a:xfrm>
            <a:off x="23257" y="22918"/>
            <a:ext cx="12143232" cy="6812280"/>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TextBox 107">
            <a:extLst>
              <a:ext uri="{FF2B5EF4-FFF2-40B4-BE49-F238E27FC236}">
                <a16:creationId xmlns:a16="http://schemas.microsoft.com/office/drawing/2014/main" id="{86FD26A7-B4A7-4C51-A761-6F4DF026008E}"/>
              </a:ext>
            </a:extLst>
          </p:cNvPr>
          <p:cNvSpPr txBox="1"/>
          <p:nvPr/>
        </p:nvSpPr>
        <p:spPr>
          <a:xfrm>
            <a:off x="9762949" y="87317"/>
            <a:ext cx="1266309" cy="523220"/>
          </a:xfrm>
          <a:prstGeom prst="rect">
            <a:avLst/>
          </a:prstGeom>
          <a:noFill/>
        </p:spPr>
        <p:txBody>
          <a:bodyPr wrap="none" rtlCol="0">
            <a:spAutoFit/>
          </a:bodyPr>
          <a:lstStyle/>
          <a:p>
            <a:r>
              <a:rPr lang="en-US" sz="1400" b="1" dirty="0"/>
              <a:t>RESULTS &amp;</a:t>
            </a:r>
          </a:p>
          <a:p>
            <a:r>
              <a:rPr lang="en-US" sz="1400" b="1" dirty="0"/>
              <a:t>FOLLOW-UP</a:t>
            </a:r>
          </a:p>
        </p:txBody>
      </p:sp>
    </p:spTree>
    <p:extLst>
      <p:ext uri="{BB962C8B-B14F-4D97-AF65-F5344CB8AC3E}">
        <p14:creationId xmlns:p14="http://schemas.microsoft.com/office/powerpoint/2010/main" val="10077704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4" name="Picture 13" descr="Logo, company name&#10;&#10;Description automatically generated">
            <a:extLst>
              <a:ext uri="{FF2B5EF4-FFF2-40B4-BE49-F238E27FC236}">
                <a16:creationId xmlns:a16="http://schemas.microsoft.com/office/drawing/2014/main" id="{C9629BEE-E87D-8046-B2CA-788153DEC1FF}"/>
              </a:ext>
            </a:extLst>
          </p:cNvPr>
          <p:cNvPicPr>
            <a:picLocks noChangeAspect="1"/>
          </p:cNvPicPr>
          <p:nvPr/>
        </p:nvPicPr>
        <p:blipFill>
          <a:blip r:embed="rId2"/>
          <a:stretch>
            <a:fillRect/>
          </a:stretch>
        </p:blipFill>
        <p:spPr>
          <a:xfrm>
            <a:off x="4529826" y="2708920"/>
            <a:ext cx="3132348" cy="1206998"/>
          </a:xfrm>
          <a:prstGeom prst="rect">
            <a:avLst/>
          </a:prstGeom>
        </p:spPr>
      </p:pic>
    </p:spTree>
    <p:extLst>
      <p:ext uri="{BB962C8B-B14F-4D97-AF65-F5344CB8AC3E}">
        <p14:creationId xmlns:p14="http://schemas.microsoft.com/office/powerpoint/2010/main" val="2025048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5" name="Rounded Rectangle 24">
            <a:extLst>
              <a:ext uri="{FF2B5EF4-FFF2-40B4-BE49-F238E27FC236}">
                <a16:creationId xmlns:a16="http://schemas.microsoft.com/office/drawing/2014/main" id="{C44BD132-C66B-A24C-9E6B-DC0B97FDF644}"/>
              </a:ext>
            </a:extLst>
          </p:cNvPr>
          <p:cNvSpPr/>
          <p:nvPr/>
        </p:nvSpPr>
        <p:spPr>
          <a:xfrm>
            <a:off x="1828457" y="1988840"/>
            <a:ext cx="8739249" cy="4070258"/>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4" name="Rectangle 3">
            <a:extLst>
              <a:ext uri="{FF2B5EF4-FFF2-40B4-BE49-F238E27FC236}">
                <a16:creationId xmlns:a16="http://schemas.microsoft.com/office/drawing/2014/main" id="{9005ACFE-BBD5-C441-9300-1AC088BDF22C}"/>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5" name="Text Placeholder 1">
            <a:extLst>
              <a:ext uri="{FF2B5EF4-FFF2-40B4-BE49-F238E27FC236}">
                <a16:creationId xmlns:a16="http://schemas.microsoft.com/office/drawing/2014/main" id="{1232EB8E-FBCF-5C4D-BE2D-70D626011A38}"/>
              </a:ext>
            </a:extLst>
          </p:cNvPr>
          <p:cNvSpPr txBox="1">
            <a:spLocks/>
          </p:cNvSpPr>
          <p:nvPr/>
        </p:nvSpPr>
        <p:spPr>
          <a:xfrm>
            <a:off x="1805245" y="692696"/>
            <a:ext cx="8424937" cy="67976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Double</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diamond</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of idea </a:t>
            </a:r>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development</a:t>
            </a:r>
            <a:endParaRPr lang="en-US" sz="3000" b="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19" name="Diamond 18">
            <a:extLst>
              <a:ext uri="{FF2B5EF4-FFF2-40B4-BE49-F238E27FC236}">
                <a16:creationId xmlns:a16="http://schemas.microsoft.com/office/drawing/2014/main" id="{00A0A08A-488F-7C46-AF04-ADC4C8288A44}"/>
              </a:ext>
            </a:extLst>
          </p:cNvPr>
          <p:cNvSpPr/>
          <p:nvPr/>
        </p:nvSpPr>
        <p:spPr>
          <a:xfrm>
            <a:off x="3003938" y="2507213"/>
            <a:ext cx="3088502" cy="2736304"/>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1" name="Diamond 20">
            <a:extLst>
              <a:ext uri="{FF2B5EF4-FFF2-40B4-BE49-F238E27FC236}">
                <a16:creationId xmlns:a16="http://schemas.microsoft.com/office/drawing/2014/main" id="{50273C9A-1949-954F-BD9D-7983708E79C1}"/>
              </a:ext>
            </a:extLst>
          </p:cNvPr>
          <p:cNvSpPr/>
          <p:nvPr/>
        </p:nvSpPr>
        <p:spPr>
          <a:xfrm>
            <a:off x="6159373" y="2514587"/>
            <a:ext cx="3088502" cy="273630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2" name="Oval 21">
            <a:extLst>
              <a:ext uri="{FF2B5EF4-FFF2-40B4-BE49-F238E27FC236}">
                <a16:creationId xmlns:a16="http://schemas.microsoft.com/office/drawing/2014/main" id="{191C8357-6EBF-4142-A27A-2657563AABD4}"/>
              </a:ext>
            </a:extLst>
          </p:cNvPr>
          <p:cNvSpPr/>
          <p:nvPr/>
        </p:nvSpPr>
        <p:spPr>
          <a:xfrm>
            <a:off x="2693774" y="3702427"/>
            <a:ext cx="325105" cy="3251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43" name="Triangle 42">
            <a:extLst>
              <a:ext uri="{FF2B5EF4-FFF2-40B4-BE49-F238E27FC236}">
                <a16:creationId xmlns:a16="http://schemas.microsoft.com/office/drawing/2014/main" id="{344A221E-E9B4-3A4F-99B6-2B4234936732}"/>
              </a:ext>
            </a:extLst>
          </p:cNvPr>
          <p:cNvSpPr/>
          <p:nvPr/>
        </p:nvSpPr>
        <p:spPr>
          <a:xfrm rot="5400000">
            <a:off x="7099081" y="3094728"/>
            <a:ext cx="2728930" cy="1568648"/>
          </a:xfrm>
          <a:prstGeom prst="triangle">
            <a:avLst>
              <a:gd name="adj" fmla="val 50000"/>
            </a:avLst>
          </a:prstGeom>
          <a:solidFill>
            <a:srgbClr val="00B05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24" name="Oval 23">
            <a:extLst>
              <a:ext uri="{FF2B5EF4-FFF2-40B4-BE49-F238E27FC236}">
                <a16:creationId xmlns:a16="http://schemas.microsoft.com/office/drawing/2014/main" id="{F8A60E3B-8B2B-AE40-B086-206F117C510C}"/>
              </a:ext>
            </a:extLst>
          </p:cNvPr>
          <p:cNvSpPr/>
          <p:nvPr/>
        </p:nvSpPr>
        <p:spPr>
          <a:xfrm>
            <a:off x="9214637" y="3685738"/>
            <a:ext cx="325105" cy="3251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26" name="Diamond 25">
            <a:extLst>
              <a:ext uri="{FF2B5EF4-FFF2-40B4-BE49-F238E27FC236}">
                <a16:creationId xmlns:a16="http://schemas.microsoft.com/office/drawing/2014/main" id="{57F1C79A-06AD-F548-87A9-88076A56178F}"/>
              </a:ext>
            </a:extLst>
          </p:cNvPr>
          <p:cNvSpPr/>
          <p:nvPr/>
        </p:nvSpPr>
        <p:spPr>
          <a:xfrm>
            <a:off x="2944130" y="2060850"/>
            <a:ext cx="4104456" cy="3636404"/>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7" name="Diamond 26">
            <a:extLst>
              <a:ext uri="{FF2B5EF4-FFF2-40B4-BE49-F238E27FC236}">
                <a16:creationId xmlns:a16="http://schemas.microsoft.com/office/drawing/2014/main" id="{DD8AD20D-C3BB-5146-8E0E-F121FF6FFBD5}"/>
              </a:ext>
            </a:extLst>
          </p:cNvPr>
          <p:cNvSpPr/>
          <p:nvPr/>
        </p:nvSpPr>
        <p:spPr>
          <a:xfrm>
            <a:off x="6259086" y="1795797"/>
            <a:ext cx="4104456" cy="3636404"/>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37" name="Triangle 36">
            <a:extLst>
              <a:ext uri="{FF2B5EF4-FFF2-40B4-BE49-F238E27FC236}">
                <a16:creationId xmlns:a16="http://schemas.microsoft.com/office/drawing/2014/main" id="{BE4B0223-2B0F-174E-957B-B8CB1EC594AE}"/>
              </a:ext>
            </a:extLst>
          </p:cNvPr>
          <p:cNvSpPr/>
          <p:nvPr/>
        </p:nvSpPr>
        <p:spPr>
          <a:xfrm rot="5400000">
            <a:off x="3939639" y="3113847"/>
            <a:ext cx="2736304" cy="1523037"/>
          </a:xfrm>
          <a:prstGeom prst="triangle">
            <a:avLst>
              <a:gd name="adj" fmla="val 50000"/>
            </a:avLst>
          </a:prstGeom>
          <a:solidFill>
            <a:srgbClr val="0070C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cxnSp>
        <p:nvCxnSpPr>
          <p:cNvPr id="32" name="Straight Connector 31">
            <a:extLst>
              <a:ext uri="{FF2B5EF4-FFF2-40B4-BE49-F238E27FC236}">
                <a16:creationId xmlns:a16="http://schemas.microsoft.com/office/drawing/2014/main" id="{A06B6158-1366-A64D-921A-B646436E7DA3}"/>
              </a:ext>
            </a:extLst>
          </p:cNvPr>
          <p:cNvCxnSpPr>
            <a:cxnSpLocks/>
            <a:stCxn id="37" idx="2"/>
            <a:endCxn id="37" idx="4"/>
          </p:cNvCxnSpPr>
          <p:nvPr/>
        </p:nvCxnSpPr>
        <p:spPr>
          <a:xfrm>
            <a:off x="4546273" y="2507214"/>
            <a:ext cx="0" cy="2736304"/>
          </a:xfrm>
          <a:prstGeom prst="line">
            <a:avLst/>
          </a:prstGeom>
          <a:ln w="19050">
            <a:solidFill>
              <a:srgbClr val="FCFCFC"/>
            </a:solidFill>
            <a:prstDash val="sys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E5CB561-E2E6-5446-958D-83BFDDE4084D}"/>
              </a:ext>
            </a:extLst>
          </p:cNvPr>
          <p:cNvCxnSpPr>
            <a:cxnSpLocks/>
            <a:stCxn id="43" idx="2"/>
            <a:endCxn id="43" idx="4"/>
          </p:cNvCxnSpPr>
          <p:nvPr/>
        </p:nvCxnSpPr>
        <p:spPr>
          <a:xfrm>
            <a:off x="7679222" y="2514587"/>
            <a:ext cx="0" cy="2728930"/>
          </a:xfrm>
          <a:prstGeom prst="line">
            <a:avLst/>
          </a:prstGeom>
          <a:ln w="19050">
            <a:solidFill>
              <a:srgbClr val="FCFCFC"/>
            </a:solidFill>
            <a:prstDash val="sysDash"/>
          </a:ln>
        </p:spPr>
        <p:style>
          <a:lnRef idx="1">
            <a:schemeClr val="accent1"/>
          </a:lnRef>
          <a:fillRef idx="0">
            <a:schemeClr val="accent1"/>
          </a:fillRef>
          <a:effectRef idx="0">
            <a:schemeClr val="accent1"/>
          </a:effectRef>
          <a:fontRef idx="minor">
            <a:schemeClr val="tx1"/>
          </a:fontRef>
        </p:style>
      </p:cxnSp>
      <p:sp>
        <p:nvSpPr>
          <p:cNvPr id="38" name="Text Placeholder 3">
            <a:extLst>
              <a:ext uri="{FF2B5EF4-FFF2-40B4-BE49-F238E27FC236}">
                <a16:creationId xmlns:a16="http://schemas.microsoft.com/office/drawing/2014/main" id="{8E05854E-4E5F-474E-8494-FA93A481FFD5}"/>
              </a:ext>
            </a:extLst>
          </p:cNvPr>
          <p:cNvSpPr txBox="1">
            <a:spLocks/>
          </p:cNvSpPr>
          <p:nvPr/>
        </p:nvSpPr>
        <p:spPr>
          <a:xfrm>
            <a:off x="3077611" y="3740355"/>
            <a:ext cx="1344108" cy="2798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solidFill>
                  <a:schemeClr val="bg1"/>
                </a:solidFill>
                <a:ea typeface="Noto Sans Adlam" panose="020B0502040504020204" pitchFamily="34" charset="0"/>
                <a:cs typeface="Noto Sans Adlam" panose="020B0502040504020204" pitchFamily="34" charset="0"/>
              </a:rPr>
              <a:t>Discover</a:t>
            </a:r>
          </a:p>
        </p:txBody>
      </p:sp>
      <p:sp>
        <p:nvSpPr>
          <p:cNvPr id="40" name="Text Placeholder 3">
            <a:extLst>
              <a:ext uri="{FF2B5EF4-FFF2-40B4-BE49-F238E27FC236}">
                <a16:creationId xmlns:a16="http://schemas.microsoft.com/office/drawing/2014/main" id="{5CA15498-1ABB-D248-A7D1-0C9BBE8B479E}"/>
              </a:ext>
            </a:extLst>
          </p:cNvPr>
          <p:cNvSpPr txBox="1">
            <a:spLocks/>
          </p:cNvSpPr>
          <p:nvPr/>
        </p:nvSpPr>
        <p:spPr>
          <a:xfrm>
            <a:off x="4746250" y="3756358"/>
            <a:ext cx="973246" cy="2380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solidFill>
                  <a:schemeClr val="bg1"/>
                </a:solidFill>
                <a:ea typeface="Noto Sans Adlam" panose="020B0502040504020204" pitchFamily="34" charset="0"/>
                <a:cs typeface="Noto Sans Adlam" panose="020B0502040504020204" pitchFamily="34" charset="0"/>
              </a:rPr>
              <a:t>Define</a:t>
            </a:r>
          </a:p>
        </p:txBody>
      </p:sp>
      <p:sp>
        <p:nvSpPr>
          <p:cNvPr id="41" name="Text Placeholder 3">
            <a:extLst>
              <a:ext uri="{FF2B5EF4-FFF2-40B4-BE49-F238E27FC236}">
                <a16:creationId xmlns:a16="http://schemas.microsoft.com/office/drawing/2014/main" id="{3BDA32CA-AA15-AC40-87BB-7AD7143CD1F3}"/>
              </a:ext>
            </a:extLst>
          </p:cNvPr>
          <p:cNvSpPr txBox="1">
            <a:spLocks/>
          </p:cNvSpPr>
          <p:nvPr/>
        </p:nvSpPr>
        <p:spPr>
          <a:xfrm>
            <a:off x="6576481" y="3747731"/>
            <a:ext cx="978187" cy="2798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solidFill>
                  <a:schemeClr val="bg1"/>
                </a:solidFill>
                <a:ea typeface="Noto Sans Adlam" panose="020B0502040504020204" pitchFamily="34" charset="0"/>
                <a:cs typeface="Noto Sans Adlam" panose="020B0502040504020204" pitchFamily="34" charset="0"/>
              </a:rPr>
              <a:t>Develop</a:t>
            </a:r>
          </a:p>
        </p:txBody>
      </p:sp>
      <p:sp>
        <p:nvSpPr>
          <p:cNvPr id="42" name="Text Placeholder 3">
            <a:extLst>
              <a:ext uri="{FF2B5EF4-FFF2-40B4-BE49-F238E27FC236}">
                <a16:creationId xmlns:a16="http://schemas.microsoft.com/office/drawing/2014/main" id="{0010FCD0-3CBE-154E-B502-2827859AD8D6}"/>
              </a:ext>
            </a:extLst>
          </p:cNvPr>
          <p:cNvSpPr txBox="1">
            <a:spLocks/>
          </p:cNvSpPr>
          <p:nvPr/>
        </p:nvSpPr>
        <p:spPr>
          <a:xfrm>
            <a:off x="7846531" y="3714566"/>
            <a:ext cx="969219" cy="2798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solidFill>
                  <a:schemeClr val="bg1"/>
                </a:solidFill>
                <a:ea typeface="Noto Sans Adlam" panose="020B0502040504020204" pitchFamily="34" charset="0"/>
                <a:cs typeface="Noto Sans Adlam" panose="020B0502040504020204" pitchFamily="34" charset="0"/>
              </a:rPr>
              <a:t>Deliver</a:t>
            </a:r>
          </a:p>
        </p:txBody>
      </p:sp>
      <p:sp>
        <p:nvSpPr>
          <p:cNvPr id="44" name="Text Placeholder 3">
            <a:extLst>
              <a:ext uri="{FF2B5EF4-FFF2-40B4-BE49-F238E27FC236}">
                <a16:creationId xmlns:a16="http://schemas.microsoft.com/office/drawing/2014/main" id="{60E1FBA7-A45E-6245-A206-80CF24788F2E}"/>
              </a:ext>
            </a:extLst>
          </p:cNvPr>
          <p:cNvSpPr txBox="1">
            <a:spLocks/>
          </p:cNvSpPr>
          <p:nvPr/>
        </p:nvSpPr>
        <p:spPr>
          <a:xfrm>
            <a:off x="2108043" y="2761212"/>
            <a:ext cx="1496565" cy="326151"/>
          </a:xfrm>
          <a:prstGeom prst="rect">
            <a:avLst/>
          </a:prstGeom>
          <a:solidFill>
            <a:schemeClr val="tx2"/>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ea typeface="Noto Sans Adlam" panose="020B0502040504020204" pitchFamily="34" charset="0"/>
                <a:cs typeface="Noto Sans Adlam" panose="020B0502040504020204" pitchFamily="34" charset="0"/>
              </a:rPr>
              <a:t>Problem</a:t>
            </a:r>
            <a:endParaRPr lang="en-US" sz="1600" dirty="0">
              <a:solidFill>
                <a:schemeClr val="bg1"/>
              </a:solidFill>
              <a:ea typeface="Noto Sans Adlam" panose="020B0502040504020204" pitchFamily="34" charset="0"/>
              <a:cs typeface="Noto Sans Adlam" panose="020B0502040504020204" pitchFamily="34" charset="0"/>
            </a:endParaRPr>
          </a:p>
        </p:txBody>
      </p:sp>
      <p:sp>
        <p:nvSpPr>
          <p:cNvPr id="45" name="Text Placeholder 3">
            <a:extLst>
              <a:ext uri="{FF2B5EF4-FFF2-40B4-BE49-F238E27FC236}">
                <a16:creationId xmlns:a16="http://schemas.microsoft.com/office/drawing/2014/main" id="{13375FCC-89A8-FE4D-BA23-5F0D571D0803}"/>
              </a:ext>
            </a:extLst>
          </p:cNvPr>
          <p:cNvSpPr txBox="1">
            <a:spLocks/>
          </p:cNvSpPr>
          <p:nvPr/>
        </p:nvSpPr>
        <p:spPr>
          <a:xfrm>
            <a:off x="5495784" y="2782670"/>
            <a:ext cx="1094598" cy="325105"/>
          </a:xfrm>
          <a:prstGeom prst="rect">
            <a:avLst/>
          </a:prstGeom>
          <a:solidFill>
            <a:schemeClr val="tx2"/>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ea typeface="Noto Sans Adlam" panose="020B0502040504020204" pitchFamily="34" charset="0"/>
                <a:cs typeface="Noto Sans Adlam" panose="020B0502040504020204" pitchFamily="34" charset="0"/>
              </a:rPr>
              <a:t>Plan</a:t>
            </a:r>
            <a:endParaRPr lang="en-US" sz="1600" dirty="0">
              <a:solidFill>
                <a:schemeClr val="bg1"/>
              </a:solidFill>
              <a:ea typeface="Noto Sans Adlam" panose="020B0502040504020204" pitchFamily="34" charset="0"/>
              <a:cs typeface="Noto Sans Adlam" panose="020B0502040504020204" pitchFamily="34" charset="0"/>
            </a:endParaRPr>
          </a:p>
        </p:txBody>
      </p:sp>
      <p:sp>
        <p:nvSpPr>
          <p:cNvPr id="46" name="Text Placeholder 3">
            <a:extLst>
              <a:ext uri="{FF2B5EF4-FFF2-40B4-BE49-F238E27FC236}">
                <a16:creationId xmlns:a16="http://schemas.microsoft.com/office/drawing/2014/main" id="{45FA7654-3B7F-2A4A-9C82-F833A58F435E}"/>
              </a:ext>
            </a:extLst>
          </p:cNvPr>
          <p:cNvSpPr txBox="1">
            <a:spLocks/>
          </p:cNvSpPr>
          <p:nvPr/>
        </p:nvSpPr>
        <p:spPr>
          <a:xfrm>
            <a:off x="8667338" y="2780049"/>
            <a:ext cx="1094598" cy="325105"/>
          </a:xfrm>
          <a:prstGeom prst="rect">
            <a:avLst/>
          </a:prstGeom>
          <a:solidFill>
            <a:schemeClr val="tx2"/>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ea typeface="Noto Sans Adlam" panose="020B0502040504020204" pitchFamily="34" charset="0"/>
                <a:cs typeface="Noto Sans Adlam" panose="020B0502040504020204" pitchFamily="34" charset="0"/>
              </a:rPr>
              <a:t>Solution</a:t>
            </a:r>
            <a:endParaRPr lang="en-US" sz="1600" dirty="0">
              <a:solidFill>
                <a:schemeClr val="bg1"/>
              </a:solidFill>
              <a:ea typeface="Noto Sans Adlam" panose="020B0502040504020204" pitchFamily="34" charset="0"/>
              <a:cs typeface="Noto Sans Adlam" panose="020B0502040504020204" pitchFamily="34" charset="0"/>
            </a:endParaRPr>
          </a:p>
        </p:txBody>
      </p:sp>
      <p:sp>
        <p:nvSpPr>
          <p:cNvPr id="23" name="Oval 22">
            <a:extLst>
              <a:ext uri="{FF2B5EF4-FFF2-40B4-BE49-F238E27FC236}">
                <a16:creationId xmlns:a16="http://schemas.microsoft.com/office/drawing/2014/main" id="{C7B62618-771E-9947-BC03-FDEB063D1EDC}"/>
              </a:ext>
            </a:extLst>
          </p:cNvPr>
          <p:cNvSpPr/>
          <p:nvPr/>
        </p:nvSpPr>
        <p:spPr>
          <a:xfrm>
            <a:off x="5950197" y="3685738"/>
            <a:ext cx="325105" cy="3251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grpSp>
        <p:nvGrpSpPr>
          <p:cNvPr id="28" name="Group 27">
            <a:extLst>
              <a:ext uri="{FF2B5EF4-FFF2-40B4-BE49-F238E27FC236}">
                <a16:creationId xmlns:a16="http://schemas.microsoft.com/office/drawing/2014/main" id="{AC7CDA67-A128-604D-9F19-A4E5639185D5}"/>
              </a:ext>
            </a:extLst>
          </p:cNvPr>
          <p:cNvGrpSpPr/>
          <p:nvPr/>
        </p:nvGrpSpPr>
        <p:grpSpPr>
          <a:xfrm>
            <a:off x="1034930" y="764704"/>
            <a:ext cx="715875" cy="459112"/>
            <a:chOff x="595085" y="767380"/>
            <a:chExt cx="1016503" cy="651913"/>
          </a:xfrm>
        </p:grpSpPr>
        <p:sp>
          <p:nvSpPr>
            <p:cNvPr id="29" name="Chevron 28">
              <a:extLst>
                <a:ext uri="{FF2B5EF4-FFF2-40B4-BE49-F238E27FC236}">
                  <a16:creationId xmlns:a16="http://schemas.microsoft.com/office/drawing/2014/main" id="{8B49CF5F-89A7-9B4C-BE36-463D1269ED65}"/>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30" name="Chevron 29">
              <a:extLst>
                <a:ext uri="{FF2B5EF4-FFF2-40B4-BE49-F238E27FC236}">
                  <a16:creationId xmlns:a16="http://schemas.microsoft.com/office/drawing/2014/main" id="{A7D94D99-CFFF-2D4C-AAF3-D43E735F8285}"/>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083641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2" name="Rounded Rectangle 31">
            <a:extLst>
              <a:ext uri="{FF2B5EF4-FFF2-40B4-BE49-F238E27FC236}">
                <a16:creationId xmlns:a16="http://schemas.microsoft.com/office/drawing/2014/main" id="{DE6A4838-4CEC-EC48-ABF2-EAA23403F9DC}"/>
              </a:ext>
            </a:extLst>
          </p:cNvPr>
          <p:cNvSpPr/>
          <p:nvPr/>
        </p:nvSpPr>
        <p:spPr>
          <a:xfrm>
            <a:off x="6504225" y="1683296"/>
            <a:ext cx="5081157" cy="4354495"/>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31" name="Rounded Rectangle 30">
            <a:extLst>
              <a:ext uri="{FF2B5EF4-FFF2-40B4-BE49-F238E27FC236}">
                <a16:creationId xmlns:a16="http://schemas.microsoft.com/office/drawing/2014/main" id="{AC5229A6-B4F3-F748-AC58-F3F7EFAEE716}"/>
              </a:ext>
            </a:extLst>
          </p:cNvPr>
          <p:cNvSpPr/>
          <p:nvPr/>
        </p:nvSpPr>
        <p:spPr>
          <a:xfrm>
            <a:off x="551384" y="1683296"/>
            <a:ext cx="5081157" cy="4354495"/>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26" name="Rectangle 25">
            <a:extLst>
              <a:ext uri="{FF2B5EF4-FFF2-40B4-BE49-F238E27FC236}">
                <a16:creationId xmlns:a16="http://schemas.microsoft.com/office/drawing/2014/main" id="{E3C2CCBA-8A67-8E44-8625-427EFD5D2A39}"/>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30" name="Title 1">
            <a:extLst>
              <a:ext uri="{FF2B5EF4-FFF2-40B4-BE49-F238E27FC236}">
                <a16:creationId xmlns:a16="http://schemas.microsoft.com/office/drawing/2014/main" id="{F33982B8-E422-274E-B2E4-72CD1DEA9190}"/>
              </a:ext>
            </a:extLst>
          </p:cNvPr>
          <p:cNvSpPr>
            <a:spLocks noGrp="1"/>
          </p:cNvSpPr>
          <p:nvPr>
            <p:ph type="title"/>
          </p:nvPr>
        </p:nvSpPr>
        <p:spPr>
          <a:xfrm>
            <a:off x="1880369" y="357733"/>
            <a:ext cx="6191082" cy="1325563"/>
          </a:xfrm>
        </p:spPr>
        <p:txBody>
          <a:bodyPr>
            <a:normAutofit/>
          </a:bodyPr>
          <a:lstStyle/>
          <a:p>
            <a:r>
              <a:rPr lang="fi-FI" sz="3000" dirty="0" err="1">
                <a:solidFill>
                  <a:schemeClr val="bg2">
                    <a:lumMod val="25000"/>
                  </a:schemeClr>
                </a:solidFill>
                <a:latin typeface="+mn-lt"/>
                <a:ea typeface="Noto Sans Adlam" panose="020B0502040504020204" pitchFamily="34" charset="0"/>
                <a:cs typeface="Noto Sans Adlam" panose="020B0502040504020204" pitchFamily="34" charset="0"/>
              </a:rPr>
              <a:t>Problem-centric</a:t>
            </a:r>
            <a:r>
              <a:rPr lang="fi-FI" sz="3000" dirty="0">
                <a:solidFill>
                  <a:schemeClr val="bg2">
                    <a:lumMod val="25000"/>
                  </a:schemeClr>
                </a:solidFill>
                <a:latin typeface="+mn-lt"/>
                <a:ea typeface="Noto Sans Adlam" panose="020B0502040504020204" pitchFamily="34" charset="0"/>
                <a:cs typeface="Noto Sans Adlam" panose="020B0502040504020204" pitchFamily="34" charset="0"/>
              </a:rPr>
              <a:t> vs solution-centric</a:t>
            </a:r>
            <a:endParaRPr lang="en-FI" sz="3000" dirty="0">
              <a:solidFill>
                <a:schemeClr val="bg2">
                  <a:lumMod val="25000"/>
                </a:schemeClr>
              </a:solidFill>
              <a:latin typeface="+mn-lt"/>
              <a:ea typeface="Noto Sans Adlam" panose="020B0502040504020204" pitchFamily="34" charset="0"/>
              <a:cs typeface="Noto Sans Adlam" panose="020B0502040504020204" pitchFamily="34" charset="0"/>
            </a:endParaRPr>
          </a:p>
        </p:txBody>
      </p:sp>
      <p:sp>
        <p:nvSpPr>
          <p:cNvPr id="39" name="Rectangle 38">
            <a:extLst>
              <a:ext uri="{FF2B5EF4-FFF2-40B4-BE49-F238E27FC236}">
                <a16:creationId xmlns:a16="http://schemas.microsoft.com/office/drawing/2014/main" id="{A0F639D8-5F65-D44C-8DB5-0659AE6DD03C}"/>
              </a:ext>
            </a:extLst>
          </p:cNvPr>
          <p:cNvSpPr/>
          <p:nvPr/>
        </p:nvSpPr>
        <p:spPr>
          <a:xfrm>
            <a:off x="1194380" y="4658853"/>
            <a:ext cx="3709582" cy="1169551"/>
          </a:xfrm>
          <a:prstGeom prst="rect">
            <a:avLst/>
          </a:prstGeom>
        </p:spPr>
        <p:txBody>
          <a:bodyPr wrap="square">
            <a:spAutoFit/>
          </a:bodyPr>
          <a:lstStyle/>
          <a:p>
            <a:r>
              <a:rPr lang="en-US" sz="1400" dirty="0">
                <a:ea typeface="Noto Sans Adlam" panose="020B0502040504020204" pitchFamily="34" charset="0"/>
                <a:cs typeface="Noto Sans Adlam" panose="020B0502040504020204" pitchFamily="34" charset="0"/>
              </a:rPr>
              <a:t>A </a:t>
            </a:r>
            <a:r>
              <a:rPr lang="en-US" sz="1400" b="1" dirty="0">
                <a:ea typeface="Noto Sans Adlam" panose="020B0502040504020204" pitchFamily="34" charset="0"/>
                <a:cs typeface="Noto Sans Adlam" panose="020B0502040504020204" pitchFamily="34" charset="0"/>
              </a:rPr>
              <a:t>problem-centric</a:t>
            </a:r>
            <a:r>
              <a:rPr lang="en-US" sz="1400" dirty="0">
                <a:ea typeface="Noto Sans Adlam" panose="020B0502040504020204" pitchFamily="34" charset="0"/>
                <a:cs typeface="Noto Sans Adlam" panose="020B0502040504020204" pitchFamily="34" charset="0"/>
              </a:rPr>
              <a:t> idea challenge goes through both sections of the double diamond and thus focuses first on defining a “problem” in a priority area and then finding solutions to that problem.</a:t>
            </a:r>
          </a:p>
        </p:txBody>
      </p:sp>
      <p:sp>
        <p:nvSpPr>
          <p:cNvPr id="40" name="Rectangle 39">
            <a:extLst>
              <a:ext uri="{FF2B5EF4-FFF2-40B4-BE49-F238E27FC236}">
                <a16:creationId xmlns:a16="http://schemas.microsoft.com/office/drawing/2014/main" id="{85820875-D988-F54F-8A97-62A950D5EB79}"/>
              </a:ext>
            </a:extLst>
          </p:cNvPr>
          <p:cNvSpPr/>
          <p:nvPr/>
        </p:nvSpPr>
        <p:spPr>
          <a:xfrm>
            <a:off x="7019672" y="4482206"/>
            <a:ext cx="4028295" cy="1384995"/>
          </a:xfrm>
          <a:prstGeom prst="rect">
            <a:avLst/>
          </a:prstGeom>
        </p:spPr>
        <p:txBody>
          <a:bodyPr wrap="square">
            <a:spAutoFit/>
          </a:bodyPr>
          <a:lstStyle/>
          <a:p>
            <a:r>
              <a:rPr lang="en-US" sz="1400" dirty="0">
                <a:ea typeface="Noto Sans Adlam" panose="020B0502040504020204" pitchFamily="34" charset="0"/>
                <a:cs typeface="Noto Sans Adlam" panose="020B0502040504020204" pitchFamily="34" charset="0"/>
              </a:rPr>
              <a:t>If the problem is already clear or you otherwise need creative alternate solutions in various areas, it isn’t necessary to go through the entire double diamond. In this situation, the solution section will suffice. This is called a </a:t>
            </a:r>
            <a:r>
              <a:rPr lang="en-US" sz="1400" b="1" dirty="0">
                <a:ea typeface="Noto Sans Adlam" panose="020B0502040504020204" pitchFamily="34" charset="0"/>
                <a:cs typeface="Noto Sans Adlam" panose="020B0502040504020204" pitchFamily="34" charset="0"/>
              </a:rPr>
              <a:t>solution-centric</a:t>
            </a:r>
            <a:r>
              <a:rPr lang="en-US" sz="1400" dirty="0">
                <a:ea typeface="Noto Sans Adlam" panose="020B0502040504020204" pitchFamily="34" charset="0"/>
                <a:cs typeface="Noto Sans Adlam" panose="020B0502040504020204" pitchFamily="34" charset="0"/>
              </a:rPr>
              <a:t> idea challenge.</a:t>
            </a:r>
          </a:p>
        </p:txBody>
      </p:sp>
      <p:sp>
        <p:nvSpPr>
          <p:cNvPr id="42" name="Diamond 41">
            <a:extLst>
              <a:ext uri="{FF2B5EF4-FFF2-40B4-BE49-F238E27FC236}">
                <a16:creationId xmlns:a16="http://schemas.microsoft.com/office/drawing/2014/main" id="{F4A5F586-C404-EB42-A8D6-0B48DFBDAC0D}"/>
              </a:ext>
            </a:extLst>
          </p:cNvPr>
          <p:cNvSpPr/>
          <p:nvPr/>
        </p:nvSpPr>
        <p:spPr>
          <a:xfrm>
            <a:off x="882075" y="2380403"/>
            <a:ext cx="2167096" cy="1919971"/>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43" name="Diamond 42">
            <a:extLst>
              <a:ext uri="{FF2B5EF4-FFF2-40B4-BE49-F238E27FC236}">
                <a16:creationId xmlns:a16="http://schemas.microsoft.com/office/drawing/2014/main" id="{BBEDD077-7AAD-6F4B-82AA-839D18495274}"/>
              </a:ext>
            </a:extLst>
          </p:cNvPr>
          <p:cNvSpPr/>
          <p:nvPr/>
        </p:nvSpPr>
        <p:spPr>
          <a:xfrm>
            <a:off x="3049171" y="2380403"/>
            <a:ext cx="2167096" cy="1919971"/>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44" name="Oval 43">
            <a:extLst>
              <a:ext uri="{FF2B5EF4-FFF2-40B4-BE49-F238E27FC236}">
                <a16:creationId xmlns:a16="http://schemas.microsoft.com/office/drawing/2014/main" id="{98F0DE7C-4F71-3745-8E45-D234C361DE72}"/>
              </a:ext>
            </a:extLst>
          </p:cNvPr>
          <p:cNvSpPr/>
          <p:nvPr/>
        </p:nvSpPr>
        <p:spPr>
          <a:xfrm>
            <a:off x="713051" y="3223742"/>
            <a:ext cx="228115" cy="22811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45" name="Triangle 44">
            <a:extLst>
              <a:ext uri="{FF2B5EF4-FFF2-40B4-BE49-F238E27FC236}">
                <a16:creationId xmlns:a16="http://schemas.microsoft.com/office/drawing/2014/main" id="{CA7EA960-13BE-3540-BF01-209A50D25810}"/>
              </a:ext>
            </a:extLst>
          </p:cNvPr>
          <p:cNvSpPr/>
          <p:nvPr/>
        </p:nvSpPr>
        <p:spPr>
          <a:xfrm rot="5400000">
            <a:off x="3718052" y="2787467"/>
            <a:ext cx="1914797" cy="1100667"/>
          </a:xfrm>
          <a:prstGeom prst="triangle">
            <a:avLst>
              <a:gd name="adj" fmla="val 50000"/>
            </a:avLst>
          </a:prstGeom>
          <a:solidFill>
            <a:srgbClr val="00B05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46" name="Oval 45">
            <a:extLst>
              <a:ext uri="{FF2B5EF4-FFF2-40B4-BE49-F238E27FC236}">
                <a16:creationId xmlns:a16="http://schemas.microsoft.com/office/drawing/2014/main" id="{D0AAA1D9-3CE5-F94C-8335-CB3162E4BFF4}"/>
              </a:ext>
            </a:extLst>
          </p:cNvPr>
          <p:cNvSpPr/>
          <p:nvPr/>
        </p:nvSpPr>
        <p:spPr>
          <a:xfrm>
            <a:off x="5147584" y="3223742"/>
            <a:ext cx="228115" cy="22811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47" name="Triangle 46">
            <a:extLst>
              <a:ext uri="{FF2B5EF4-FFF2-40B4-BE49-F238E27FC236}">
                <a16:creationId xmlns:a16="http://schemas.microsoft.com/office/drawing/2014/main" id="{46765C34-9AB2-C34F-AF6C-67FFAFA39EBB}"/>
              </a:ext>
            </a:extLst>
          </p:cNvPr>
          <p:cNvSpPr/>
          <p:nvPr/>
        </p:nvSpPr>
        <p:spPr>
          <a:xfrm rot="5400000">
            <a:off x="1554852" y="2806058"/>
            <a:ext cx="1919973" cy="1068664"/>
          </a:xfrm>
          <a:prstGeom prst="triangle">
            <a:avLst>
              <a:gd name="adj" fmla="val 50000"/>
            </a:avLst>
          </a:prstGeom>
          <a:solidFill>
            <a:srgbClr val="0070C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cxnSp>
        <p:nvCxnSpPr>
          <p:cNvPr id="48" name="Straight Connector 47">
            <a:extLst>
              <a:ext uri="{FF2B5EF4-FFF2-40B4-BE49-F238E27FC236}">
                <a16:creationId xmlns:a16="http://schemas.microsoft.com/office/drawing/2014/main" id="{C4F5E476-3538-954B-BFEE-7886E9530375}"/>
              </a:ext>
            </a:extLst>
          </p:cNvPr>
          <p:cNvCxnSpPr>
            <a:cxnSpLocks/>
            <a:stCxn id="47" idx="2"/>
            <a:endCxn id="47" idx="4"/>
          </p:cNvCxnSpPr>
          <p:nvPr/>
        </p:nvCxnSpPr>
        <p:spPr>
          <a:xfrm>
            <a:off x="1980507" y="2380404"/>
            <a:ext cx="0" cy="1919973"/>
          </a:xfrm>
          <a:prstGeom prst="line">
            <a:avLst/>
          </a:prstGeom>
          <a:ln w="19050">
            <a:solidFill>
              <a:srgbClr val="FCFCFC"/>
            </a:solidFill>
            <a:prstDash val="sysDash"/>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13826143-E20F-D64D-B8A3-1E71CD52860E}"/>
              </a:ext>
            </a:extLst>
          </p:cNvPr>
          <p:cNvCxnSpPr>
            <a:cxnSpLocks/>
            <a:stCxn id="45" idx="2"/>
            <a:endCxn id="45" idx="4"/>
          </p:cNvCxnSpPr>
          <p:nvPr/>
        </p:nvCxnSpPr>
        <p:spPr>
          <a:xfrm>
            <a:off x="4125117" y="2380402"/>
            <a:ext cx="0" cy="1914797"/>
          </a:xfrm>
          <a:prstGeom prst="line">
            <a:avLst/>
          </a:prstGeom>
          <a:ln w="19050">
            <a:solidFill>
              <a:srgbClr val="FCFCFC"/>
            </a:solidFill>
            <a:prstDash val="sysDash"/>
          </a:ln>
        </p:spPr>
        <p:style>
          <a:lnRef idx="1">
            <a:schemeClr val="accent1"/>
          </a:lnRef>
          <a:fillRef idx="0">
            <a:schemeClr val="accent1"/>
          </a:fillRef>
          <a:effectRef idx="0">
            <a:schemeClr val="accent1"/>
          </a:effectRef>
          <a:fontRef idx="minor">
            <a:schemeClr val="tx1"/>
          </a:fontRef>
        </p:style>
      </p:cxnSp>
      <p:sp>
        <p:nvSpPr>
          <p:cNvPr id="57" name="Oval 56">
            <a:extLst>
              <a:ext uri="{FF2B5EF4-FFF2-40B4-BE49-F238E27FC236}">
                <a16:creationId xmlns:a16="http://schemas.microsoft.com/office/drawing/2014/main" id="{53CFC1F6-29C5-C341-96F6-6CFFC45D83C9}"/>
              </a:ext>
            </a:extLst>
          </p:cNvPr>
          <p:cNvSpPr/>
          <p:nvPr/>
        </p:nvSpPr>
        <p:spPr>
          <a:xfrm>
            <a:off x="2946098" y="3223742"/>
            <a:ext cx="228115" cy="22811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58" name="Diamond 57">
            <a:extLst>
              <a:ext uri="{FF2B5EF4-FFF2-40B4-BE49-F238E27FC236}">
                <a16:creationId xmlns:a16="http://schemas.microsoft.com/office/drawing/2014/main" id="{A3098107-1175-FA46-88E4-3D747DD92687}"/>
              </a:ext>
            </a:extLst>
          </p:cNvPr>
          <p:cNvSpPr/>
          <p:nvPr/>
        </p:nvSpPr>
        <p:spPr>
          <a:xfrm>
            <a:off x="6866724" y="2373535"/>
            <a:ext cx="2167096" cy="1919971"/>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59" name="Diamond 58">
            <a:extLst>
              <a:ext uri="{FF2B5EF4-FFF2-40B4-BE49-F238E27FC236}">
                <a16:creationId xmlns:a16="http://schemas.microsoft.com/office/drawing/2014/main" id="{35B8241B-2582-D841-B361-C6AF7743AA23}"/>
              </a:ext>
            </a:extLst>
          </p:cNvPr>
          <p:cNvSpPr/>
          <p:nvPr/>
        </p:nvSpPr>
        <p:spPr>
          <a:xfrm>
            <a:off x="9033820" y="2373535"/>
            <a:ext cx="2167096" cy="1919971"/>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60" name="Oval 59">
            <a:extLst>
              <a:ext uri="{FF2B5EF4-FFF2-40B4-BE49-F238E27FC236}">
                <a16:creationId xmlns:a16="http://schemas.microsoft.com/office/drawing/2014/main" id="{DEEBBCD2-E834-5B49-83DF-4B2BFE039FC2}"/>
              </a:ext>
            </a:extLst>
          </p:cNvPr>
          <p:cNvSpPr/>
          <p:nvPr/>
        </p:nvSpPr>
        <p:spPr>
          <a:xfrm>
            <a:off x="6658387" y="3216874"/>
            <a:ext cx="228115" cy="22811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61" name="Triangle 60">
            <a:extLst>
              <a:ext uri="{FF2B5EF4-FFF2-40B4-BE49-F238E27FC236}">
                <a16:creationId xmlns:a16="http://schemas.microsoft.com/office/drawing/2014/main" id="{05DDCAAD-4688-BF42-B22B-7CFFC5C1F68C}"/>
              </a:ext>
            </a:extLst>
          </p:cNvPr>
          <p:cNvSpPr/>
          <p:nvPr/>
        </p:nvSpPr>
        <p:spPr>
          <a:xfrm rot="5400000">
            <a:off x="9702701" y="2780599"/>
            <a:ext cx="1914797" cy="1100667"/>
          </a:xfrm>
          <a:prstGeom prst="triangle">
            <a:avLst>
              <a:gd name="adj" fmla="val 50000"/>
            </a:avLst>
          </a:prstGeom>
          <a:solidFill>
            <a:srgbClr val="00B05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62" name="Oval 61">
            <a:extLst>
              <a:ext uri="{FF2B5EF4-FFF2-40B4-BE49-F238E27FC236}">
                <a16:creationId xmlns:a16="http://schemas.microsoft.com/office/drawing/2014/main" id="{0BDE87C6-1926-FA4B-8E33-BBC02DEBC42C}"/>
              </a:ext>
            </a:extLst>
          </p:cNvPr>
          <p:cNvSpPr/>
          <p:nvPr/>
        </p:nvSpPr>
        <p:spPr>
          <a:xfrm>
            <a:off x="11132233" y="3216874"/>
            <a:ext cx="228115" cy="22811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cxnSp>
        <p:nvCxnSpPr>
          <p:cNvPr id="64" name="Straight Connector 63">
            <a:extLst>
              <a:ext uri="{FF2B5EF4-FFF2-40B4-BE49-F238E27FC236}">
                <a16:creationId xmlns:a16="http://schemas.microsoft.com/office/drawing/2014/main" id="{DDECE492-C4C0-0944-8DF9-1188C5D47FDF}"/>
              </a:ext>
            </a:extLst>
          </p:cNvPr>
          <p:cNvCxnSpPr>
            <a:cxnSpLocks/>
          </p:cNvCxnSpPr>
          <p:nvPr/>
        </p:nvCxnSpPr>
        <p:spPr>
          <a:xfrm>
            <a:off x="7965156" y="2373536"/>
            <a:ext cx="0" cy="1919973"/>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8EF8FE60-47B3-2D43-8E46-27AAD44CB14D}"/>
              </a:ext>
            </a:extLst>
          </p:cNvPr>
          <p:cNvCxnSpPr>
            <a:cxnSpLocks/>
            <a:stCxn id="61" idx="2"/>
            <a:endCxn id="61" idx="4"/>
          </p:cNvCxnSpPr>
          <p:nvPr/>
        </p:nvCxnSpPr>
        <p:spPr>
          <a:xfrm>
            <a:off x="10109766" y="2373534"/>
            <a:ext cx="0" cy="1914797"/>
          </a:xfrm>
          <a:prstGeom prst="line">
            <a:avLst/>
          </a:prstGeom>
          <a:ln w="19050">
            <a:solidFill>
              <a:srgbClr val="FCFCFC"/>
            </a:solidFill>
            <a:prstDash val="sysDash"/>
          </a:ln>
        </p:spPr>
        <p:style>
          <a:lnRef idx="1">
            <a:schemeClr val="accent1"/>
          </a:lnRef>
          <a:fillRef idx="0">
            <a:schemeClr val="accent1"/>
          </a:fillRef>
          <a:effectRef idx="0">
            <a:schemeClr val="accent1"/>
          </a:effectRef>
          <a:fontRef idx="minor">
            <a:schemeClr val="tx1"/>
          </a:fontRef>
        </p:style>
      </p:cxnSp>
      <p:sp>
        <p:nvSpPr>
          <p:cNvPr id="66" name="Oval 65">
            <a:extLst>
              <a:ext uri="{FF2B5EF4-FFF2-40B4-BE49-F238E27FC236}">
                <a16:creationId xmlns:a16="http://schemas.microsoft.com/office/drawing/2014/main" id="{DBE7D290-D5D0-A54C-8FD4-65C72F779886}"/>
              </a:ext>
            </a:extLst>
          </p:cNvPr>
          <p:cNvSpPr/>
          <p:nvPr/>
        </p:nvSpPr>
        <p:spPr>
          <a:xfrm>
            <a:off x="8930747" y="3216874"/>
            <a:ext cx="228115" cy="22811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33" name="Pentagon 32">
            <a:extLst>
              <a:ext uri="{FF2B5EF4-FFF2-40B4-BE49-F238E27FC236}">
                <a16:creationId xmlns:a16="http://schemas.microsoft.com/office/drawing/2014/main" id="{A0463F78-7F82-864C-879D-2CFC81A849F3}"/>
              </a:ext>
            </a:extLst>
          </p:cNvPr>
          <p:cNvSpPr/>
          <p:nvPr/>
        </p:nvSpPr>
        <p:spPr>
          <a:xfrm>
            <a:off x="551384" y="1663322"/>
            <a:ext cx="2107262" cy="601209"/>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ea typeface="Noto Sans Adlam" panose="020B0502040504020204" pitchFamily="34" charset="0"/>
                <a:cs typeface="Noto Sans Adlam" panose="020B0502040504020204" pitchFamily="34" charset="0"/>
              </a:rPr>
              <a:t>Problem-centric</a:t>
            </a:r>
          </a:p>
        </p:txBody>
      </p:sp>
      <p:sp>
        <p:nvSpPr>
          <p:cNvPr id="34" name="Pentagon 33">
            <a:extLst>
              <a:ext uri="{FF2B5EF4-FFF2-40B4-BE49-F238E27FC236}">
                <a16:creationId xmlns:a16="http://schemas.microsoft.com/office/drawing/2014/main" id="{7415CBA4-B169-2F40-AB5D-8513086C12B0}"/>
              </a:ext>
            </a:extLst>
          </p:cNvPr>
          <p:cNvSpPr/>
          <p:nvPr/>
        </p:nvSpPr>
        <p:spPr>
          <a:xfrm>
            <a:off x="6504225" y="1677134"/>
            <a:ext cx="2107262" cy="601209"/>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ea typeface="Noto Sans Adlam" panose="020B0502040504020204" pitchFamily="34" charset="0"/>
                <a:cs typeface="Noto Sans Adlam" panose="020B0502040504020204" pitchFamily="34" charset="0"/>
              </a:rPr>
              <a:t>Solution-centric</a:t>
            </a:r>
          </a:p>
        </p:txBody>
      </p:sp>
      <p:grpSp>
        <p:nvGrpSpPr>
          <p:cNvPr id="35" name="Group 34">
            <a:extLst>
              <a:ext uri="{FF2B5EF4-FFF2-40B4-BE49-F238E27FC236}">
                <a16:creationId xmlns:a16="http://schemas.microsoft.com/office/drawing/2014/main" id="{94097F33-ACE6-C043-AD4B-63F33C654769}"/>
              </a:ext>
            </a:extLst>
          </p:cNvPr>
          <p:cNvGrpSpPr/>
          <p:nvPr/>
        </p:nvGrpSpPr>
        <p:grpSpPr>
          <a:xfrm>
            <a:off x="1034930" y="764704"/>
            <a:ext cx="715875" cy="459112"/>
            <a:chOff x="595085" y="767380"/>
            <a:chExt cx="1016503" cy="651913"/>
          </a:xfrm>
        </p:grpSpPr>
        <p:sp>
          <p:nvSpPr>
            <p:cNvPr id="36" name="Chevron 35">
              <a:extLst>
                <a:ext uri="{FF2B5EF4-FFF2-40B4-BE49-F238E27FC236}">
                  <a16:creationId xmlns:a16="http://schemas.microsoft.com/office/drawing/2014/main" id="{4AE1370F-550D-8741-9811-EEB61B2D69B1}"/>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37" name="Chevron 36">
              <a:extLst>
                <a:ext uri="{FF2B5EF4-FFF2-40B4-BE49-F238E27FC236}">
                  <a16:creationId xmlns:a16="http://schemas.microsoft.com/office/drawing/2014/main" id="{75937201-A74F-9145-9E36-66D292E0DE8A}"/>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3097520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descr="A close-up of a pen&#10;&#10;Description automatically generated with medium confidence">
            <a:extLst>
              <a:ext uri="{FF2B5EF4-FFF2-40B4-BE49-F238E27FC236}">
                <a16:creationId xmlns:a16="http://schemas.microsoft.com/office/drawing/2014/main" id="{C3250EFA-0DED-1149-B172-443BECC1F124}"/>
              </a:ext>
            </a:extLst>
          </p:cNvPr>
          <p:cNvPicPr>
            <a:picLocks noChangeAspect="1"/>
          </p:cNvPicPr>
          <p:nvPr/>
        </p:nvPicPr>
        <p:blipFill rotWithShape="1">
          <a:blip r:embed="rId2">
            <a:alphaModFix amt="60000"/>
            <a:extLst>
              <a:ext uri="{BEBA8EAE-BF5A-486C-A8C5-ECC9F3942E4B}">
                <a14:imgProps xmlns:a14="http://schemas.microsoft.com/office/drawing/2010/main">
                  <a14:imgLayer r:embed="rId3">
                    <a14:imgEffect>
                      <a14:sharpenSoften amount="-17000"/>
                    </a14:imgEffect>
                    <a14:imgEffect>
                      <a14:brightnessContrast bright="-7000"/>
                    </a14:imgEffect>
                  </a14:imgLayer>
                </a14:imgProps>
              </a:ext>
            </a:extLst>
          </a:blip>
          <a:srcRect t="13519" r="1177" b="2798"/>
          <a:stretch/>
        </p:blipFill>
        <p:spPr>
          <a:xfrm>
            <a:off x="0" y="0"/>
            <a:ext cx="12192000" cy="6858000"/>
          </a:xfrm>
          <a:prstGeom prst="rect">
            <a:avLst/>
          </a:prstGeom>
          <a:effectLst/>
        </p:spPr>
      </p:pic>
      <p:sp>
        <p:nvSpPr>
          <p:cNvPr id="16" name="Oval 15">
            <a:extLst>
              <a:ext uri="{FF2B5EF4-FFF2-40B4-BE49-F238E27FC236}">
                <a16:creationId xmlns:a16="http://schemas.microsoft.com/office/drawing/2014/main" id="{4B404ACE-9EE7-F547-A88B-26C6FB905F9B}"/>
              </a:ext>
            </a:extLst>
          </p:cNvPr>
          <p:cNvSpPr/>
          <p:nvPr/>
        </p:nvSpPr>
        <p:spPr>
          <a:xfrm>
            <a:off x="3431704" y="692696"/>
            <a:ext cx="5852155" cy="5852155"/>
          </a:xfrm>
          <a:prstGeom prst="ellipse">
            <a:avLst/>
          </a:prstGeom>
          <a:solidFill>
            <a:schemeClr val="bg1">
              <a:alpha val="6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sp>
        <p:nvSpPr>
          <p:cNvPr id="19" name="Text Placeholder 1">
            <a:extLst>
              <a:ext uri="{FF2B5EF4-FFF2-40B4-BE49-F238E27FC236}">
                <a16:creationId xmlns:a16="http://schemas.microsoft.com/office/drawing/2014/main" id="{ED757FCC-3B96-1249-8990-7B82F960920C}"/>
              </a:ext>
            </a:extLst>
          </p:cNvPr>
          <p:cNvSpPr txBox="1">
            <a:spLocks/>
          </p:cNvSpPr>
          <p:nvPr/>
        </p:nvSpPr>
        <p:spPr>
          <a:xfrm>
            <a:off x="3411994" y="2687873"/>
            <a:ext cx="5852156" cy="1861799"/>
          </a:xfrm>
          <a:prstGeom prst="rect">
            <a:avLst/>
          </a:prstGeom>
        </p:spPr>
        <p:txBody>
          <a:bodyPr vert="horz" lIns="91440" tIns="45720" rIns="91440" bIns="45720" rtlCol="0" anchor="ctr"/>
          <a:lstStyle>
            <a:defPPr>
              <a:defRPr lang="en-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tx2">
                    <a:lumMod val="75000"/>
                  </a:schemeClr>
                </a:solidFill>
                <a:ea typeface="Noto Sans Adlam" panose="020B0502040504020204" pitchFamily="34" charset="0"/>
                <a:cs typeface="Noto Sans Adlam" panose="020B0502040504020204" pitchFamily="34" charset="0"/>
              </a:rPr>
              <a:t>Problem-centric</a:t>
            </a:r>
          </a:p>
          <a:p>
            <a:pPr algn="ctr"/>
            <a:r>
              <a:rPr lang="en-US" sz="4000" b="1" dirty="0">
                <a:solidFill>
                  <a:schemeClr val="tx2">
                    <a:lumMod val="75000"/>
                  </a:schemeClr>
                </a:solidFill>
                <a:ea typeface="Noto Sans Adlam" panose="020B0502040504020204" pitchFamily="34" charset="0"/>
                <a:cs typeface="Noto Sans Adlam" panose="020B0502040504020204" pitchFamily="34" charset="0"/>
              </a:rPr>
              <a:t>Idea Challenge</a:t>
            </a:r>
          </a:p>
        </p:txBody>
      </p:sp>
    </p:spTree>
    <p:extLst>
      <p:ext uri="{BB962C8B-B14F-4D97-AF65-F5344CB8AC3E}">
        <p14:creationId xmlns:p14="http://schemas.microsoft.com/office/powerpoint/2010/main" val="4276191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8CE615-6255-7148-B6DA-F0674D88EE7B}"/>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1400" dirty="0">
              <a:solidFill>
                <a:srgbClr val="1CB5F2"/>
              </a:solidFill>
              <a:ea typeface="Noto Sans Adlam" panose="020B0502040504020204" pitchFamily="34" charset="0"/>
              <a:cs typeface="Noto Sans Adlam" panose="020B0502040504020204" pitchFamily="34" charset="0"/>
            </a:endParaRPr>
          </a:p>
        </p:txBody>
      </p:sp>
      <p:sp>
        <p:nvSpPr>
          <p:cNvPr id="8" name="Title 1">
            <a:extLst>
              <a:ext uri="{FF2B5EF4-FFF2-40B4-BE49-F238E27FC236}">
                <a16:creationId xmlns:a16="http://schemas.microsoft.com/office/drawing/2014/main" id="{C634A288-FE58-094C-9103-EBBA4F895B70}"/>
              </a:ext>
            </a:extLst>
          </p:cNvPr>
          <p:cNvSpPr>
            <a:spLocks noGrp="1"/>
          </p:cNvSpPr>
          <p:nvPr>
            <p:ph type="title"/>
          </p:nvPr>
        </p:nvSpPr>
        <p:spPr>
          <a:xfrm>
            <a:off x="1919536" y="690730"/>
            <a:ext cx="6983170" cy="650038"/>
          </a:xfrm>
        </p:spPr>
        <p:txBody>
          <a:bodyPr>
            <a:normAutofit fontScale="90000"/>
          </a:bodyPr>
          <a:lstStyle/>
          <a:p>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Problem-centric idea challenge process</a:t>
            </a:r>
            <a:endParaRPr lang="en-FI" sz="300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13" name="TextBox 12">
            <a:extLst>
              <a:ext uri="{FF2B5EF4-FFF2-40B4-BE49-F238E27FC236}">
                <a16:creationId xmlns:a16="http://schemas.microsoft.com/office/drawing/2014/main" id="{86ACE552-FBB1-BB45-8D4C-ECD4D3D37C68}"/>
              </a:ext>
            </a:extLst>
          </p:cNvPr>
          <p:cNvSpPr txBox="1"/>
          <p:nvPr/>
        </p:nvSpPr>
        <p:spPr>
          <a:xfrm>
            <a:off x="4751755" y="5383876"/>
            <a:ext cx="1642868" cy="738664"/>
          </a:xfrm>
          <a:prstGeom prst="rect">
            <a:avLst/>
          </a:prstGeom>
          <a:noFill/>
          <a:effectLst/>
        </p:spPr>
        <p:txBody>
          <a:bodyPr wrap="square" rtlCol="0">
            <a:spAutoFit/>
          </a:bodyPr>
          <a:lstStyle/>
          <a:p>
            <a:pPr algn="ctr"/>
            <a:r>
              <a:rPr lang="en-US" sz="1400" dirty="0">
                <a:solidFill>
                  <a:schemeClr val="bg1"/>
                </a:solidFill>
                <a:ea typeface="Noto Sans Adlam" panose="020B0502040504020204" pitchFamily="34" charset="0"/>
                <a:cs typeface="Noto Sans Adlam" panose="020B0502040504020204" pitchFamily="34" charset="0"/>
              </a:rPr>
              <a:t>Choose people with whom you can best reach your goals</a:t>
            </a:r>
          </a:p>
        </p:txBody>
      </p:sp>
      <p:graphicFrame>
        <p:nvGraphicFramePr>
          <p:cNvPr id="21" name="Diagram 20">
            <a:extLst>
              <a:ext uri="{FF2B5EF4-FFF2-40B4-BE49-F238E27FC236}">
                <a16:creationId xmlns:a16="http://schemas.microsoft.com/office/drawing/2014/main" id="{870C8A09-A455-5849-B136-B982FC381C49}"/>
              </a:ext>
            </a:extLst>
          </p:cNvPr>
          <p:cNvGraphicFramePr/>
          <p:nvPr>
            <p:extLst>
              <p:ext uri="{D42A27DB-BD31-4B8C-83A1-F6EECF244321}">
                <p14:modId xmlns:p14="http://schemas.microsoft.com/office/powerpoint/2010/main" val="1976055386"/>
              </p:ext>
            </p:extLst>
          </p:nvPr>
        </p:nvGraphicFramePr>
        <p:xfrm>
          <a:off x="628250" y="1172072"/>
          <a:ext cx="10833041" cy="26899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0" name="Diagram 39">
            <a:extLst>
              <a:ext uri="{FF2B5EF4-FFF2-40B4-BE49-F238E27FC236}">
                <a16:creationId xmlns:a16="http://schemas.microsoft.com/office/drawing/2014/main" id="{F70D240D-EE85-7E41-9B87-0BAB2B0557A6}"/>
              </a:ext>
            </a:extLst>
          </p:cNvPr>
          <p:cNvGraphicFramePr/>
          <p:nvPr>
            <p:extLst>
              <p:ext uri="{D42A27DB-BD31-4B8C-83A1-F6EECF244321}">
                <p14:modId xmlns:p14="http://schemas.microsoft.com/office/powerpoint/2010/main" val="929858785"/>
              </p:ext>
            </p:extLst>
          </p:nvPr>
        </p:nvGraphicFramePr>
        <p:xfrm>
          <a:off x="628250" y="3819446"/>
          <a:ext cx="10686471" cy="173717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41" name="Group 40">
            <a:extLst>
              <a:ext uri="{FF2B5EF4-FFF2-40B4-BE49-F238E27FC236}">
                <a16:creationId xmlns:a16="http://schemas.microsoft.com/office/drawing/2014/main" id="{5A3BCFA1-F453-A24C-BA54-B3FFFD482AC5}"/>
              </a:ext>
            </a:extLst>
          </p:cNvPr>
          <p:cNvGrpSpPr/>
          <p:nvPr/>
        </p:nvGrpSpPr>
        <p:grpSpPr>
          <a:xfrm>
            <a:off x="6462716" y="5445148"/>
            <a:ext cx="1988639" cy="763826"/>
            <a:chOff x="5007830" y="2565415"/>
            <a:chExt cx="1787051" cy="1072230"/>
          </a:xfrm>
          <a:solidFill>
            <a:schemeClr val="accent4"/>
          </a:solidFill>
          <a:effectLst/>
        </p:grpSpPr>
        <p:sp>
          <p:nvSpPr>
            <p:cNvPr id="42" name="Rounded Rectangle 41">
              <a:extLst>
                <a:ext uri="{FF2B5EF4-FFF2-40B4-BE49-F238E27FC236}">
                  <a16:creationId xmlns:a16="http://schemas.microsoft.com/office/drawing/2014/main" id="{7EC041CB-A1C1-F044-BA6C-EC64C84A978A}"/>
                </a:ext>
              </a:extLst>
            </p:cNvPr>
            <p:cNvSpPr/>
            <p:nvPr/>
          </p:nvSpPr>
          <p:spPr>
            <a:xfrm>
              <a:off x="5007830" y="2565415"/>
              <a:ext cx="1787051" cy="1072230"/>
            </a:xfrm>
            <a:prstGeom prst="roundRect">
              <a:avLst>
                <a:gd name="adj" fmla="val 10000"/>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 name="Rounded Rectangle 4">
              <a:extLst>
                <a:ext uri="{FF2B5EF4-FFF2-40B4-BE49-F238E27FC236}">
                  <a16:creationId xmlns:a16="http://schemas.microsoft.com/office/drawing/2014/main" id="{F5D20146-31A1-D14A-B9A0-FD6D8C6F9781}"/>
                </a:ext>
              </a:extLst>
            </p:cNvPr>
            <p:cNvSpPr txBox="1"/>
            <p:nvPr/>
          </p:nvSpPr>
          <p:spPr>
            <a:xfrm>
              <a:off x="5039235" y="2596820"/>
              <a:ext cx="1724241" cy="1009420"/>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63830" tIns="163830" rIns="163830" bIns="163830" numCol="1" spcCol="1270" anchor="ctr" anchorCtr="0">
              <a:noAutofit/>
            </a:bodyPr>
            <a:lstStyle/>
            <a:p>
              <a:pPr algn="ctr" defTabSz="1911350">
                <a:lnSpc>
                  <a:spcPct val="90000"/>
                </a:lnSpc>
                <a:spcBef>
                  <a:spcPct val="0"/>
                </a:spcBef>
                <a:spcAft>
                  <a:spcPct val="35000"/>
                </a:spcAft>
              </a:pPr>
              <a:r>
                <a:rPr lang="en-US" sz="1400" dirty="0">
                  <a:solidFill>
                    <a:schemeClr val="bg1"/>
                  </a:solidFill>
                  <a:ea typeface="Noto Sans Adlam" panose="020B0502040504020204" pitchFamily="34" charset="0"/>
                  <a:cs typeface="Noto Sans Adlam" panose="020B0502040504020204" pitchFamily="34" charset="0"/>
                </a:rPr>
                <a:t>Solution phase</a:t>
              </a:r>
            </a:p>
          </p:txBody>
        </p:sp>
      </p:grpSp>
      <p:grpSp>
        <p:nvGrpSpPr>
          <p:cNvPr id="28" name="Group 27">
            <a:extLst>
              <a:ext uri="{FF2B5EF4-FFF2-40B4-BE49-F238E27FC236}">
                <a16:creationId xmlns:a16="http://schemas.microsoft.com/office/drawing/2014/main" id="{433A2FB0-C9D4-8F4D-829E-6EF987655D0C}"/>
              </a:ext>
            </a:extLst>
          </p:cNvPr>
          <p:cNvGrpSpPr/>
          <p:nvPr/>
        </p:nvGrpSpPr>
        <p:grpSpPr>
          <a:xfrm rot="5400000">
            <a:off x="1724671" y="3320147"/>
            <a:ext cx="378854" cy="217705"/>
            <a:chOff x="4471714" y="2879936"/>
            <a:chExt cx="378854" cy="443188"/>
          </a:xfrm>
          <a:solidFill>
            <a:schemeClr val="bg1">
              <a:lumMod val="75000"/>
            </a:schemeClr>
          </a:solidFill>
        </p:grpSpPr>
        <p:sp>
          <p:nvSpPr>
            <p:cNvPr id="29" name="Right Arrow 28">
              <a:extLst>
                <a:ext uri="{FF2B5EF4-FFF2-40B4-BE49-F238E27FC236}">
                  <a16:creationId xmlns:a16="http://schemas.microsoft.com/office/drawing/2014/main" id="{8B3B0FF0-24C7-1B45-854C-083A6C32129C}"/>
                </a:ext>
              </a:extLst>
            </p:cNvPr>
            <p:cNvSpPr/>
            <p:nvPr/>
          </p:nvSpPr>
          <p:spPr>
            <a:xfrm>
              <a:off x="4471714" y="2879936"/>
              <a:ext cx="378854" cy="443188"/>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0" name="Right Arrow 4">
              <a:extLst>
                <a:ext uri="{FF2B5EF4-FFF2-40B4-BE49-F238E27FC236}">
                  <a16:creationId xmlns:a16="http://schemas.microsoft.com/office/drawing/2014/main" id="{1DE90F50-8C0F-864B-8EE0-CF417E2D49B2}"/>
                </a:ext>
              </a:extLst>
            </p:cNvPr>
            <p:cNvSpPr txBox="1"/>
            <p:nvPr/>
          </p:nvSpPr>
          <p:spPr>
            <a:xfrm>
              <a:off x="4471714" y="2968574"/>
              <a:ext cx="265198" cy="2659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ea typeface="Noto Sans Adlam" panose="020B0502040504020204" pitchFamily="34" charset="0"/>
                <a:cs typeface="Noto Sans Adlam" panose="020B0502040504020204" pitchFamily="34" charset="0"/>
              </a:endParaRPr>
            </a:p>
          </p:txBody>
        </p:sp>
      </p:grpSp>
      <p:grpSp>
        <p:nvGrpSpPr>
          <p:cNvPr id="31" name="Group 30">
            <a:extLst>
              <a:ext uri="{FF2B5EF4-FFF2-40B4-BE49-F238E27FC236}">
                <a16:creationId xmlns:a16="http://schemas.microsoft.com/office/drawing/2014/main" id="{184104AC-047A-A94B-A99D-4A3E11F293FE}"/>
              </a:ext>
            </a:extLst>
          </p:cNvPr>
          <p:cNvGrpSpPr/>
          <p:nvPr/>
        </p:nvGrpSpPr>
        <p:grpSpPr>
          <a:xfrm rot="5400000">
            <a:off x="4551295" y="3320147"/>
            <a:ext cx="378854" cy="217705"/>
            <a:chOff x="4471714" y="2879936"/>
            <a:chExt cx="378854" cy="443188"/>
          </a:xfrm>
          <a:solidFill>
            <a:schemeClr val="bg1">
              <a:lumMod val="75000"/>
            </a:schemeClr>
          </a:solidFill>
        </p:grpSpPr>
        <p:sp>
          <p:nvSpPr>
            <p:cNvPr id="32" name="Right Arrow 31">
              <a:extLst>
                <a:ext uri="{FF2B5EF4-FFF2-40B4-BE49-F238E27FC236}">
                  <a16:creationId xmlns:a16="http://schemas.microsoft.com/office/drawing/2014/main" id="{40581310-F981-1440-9A48-867EEEECA489}"/>
                </a:ext>
              </a:extLst>
            </p:cNvPr>
            <p:cNvSpPr/>
            <p:nvPr/>
          </p:nvSpPr>
          <p:spPr>
            <a:xfrm>
              <a:off x="4471714" y="2879936"/>
              <a:ext cx="378854" cy="443188"/>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3" name="Right Arrow 4">
              <a:extLst>
                <a:ext uri="{FF2B5EF4-FFF2-40B4-BE49-F238E27FC236}">
                  <a16:creationId xmlns:a16="http://schemas.microsoft.com/office/drawing/2014/main" id="{4DA256F4-2C7A-F549-A5E0-62B77D332A1E}"/>
                </a:ext>
              </a:extLst>
            </p:cNvPr>
            <p:cNvSpPr txBox="1"/>
            <p:nvPr/>
          </p:nvSpPr>
          <p:spPr>
            <a:xfrm>
              <a:off x="4471714" y="2968574"/>
              <a:ext cx="265198" cy="2659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ea typeface="Noto Sans Adlam" panose="020B0502040504020204" pitchFamily="34" charset="0"/>
                <a:cs typeface="Noto Sans Adlam" panose="020B0502040504020204" pitchFamily="34" charset="0"/>
              </a:endParaRPr>
            </a:p>
          </p:txBody>
        </p:sp>
      </p:grpSp>
      <p:grpSp>
        <p:nvGrpSpPr>
          <p:cNvPr id="34" name="Group 33">
            <a:extLst>
              <a:ext uri="{FF2B5EF4-FFF2-40B4-BE49-F238E27FC236}">
                <a16:creationId xmlns:a16="http://schemas.microsoft.com/office/drawing/2014/main" id="{EF1BB30D-99FF-7D40-9B0C-D5ECCCCCB80E}"/>
              </a:ext>
            </a:extLst>
          </p:cNvPr>
          <p:cNvGrpSpPr/>
          <p:nvPr/>
        </p:nvGrpSpPr>
        <p:grpSpPr>
          <a:xfrm rot="5400000">
            <a:off x="7219568" y="3263320"/>
            <a:ext cx="378854" cy="217705"/>
            <a:chOff x="4471714" y="2879936"/>
            <a:chExt cx="378854" cy="443188"/>
          </a:xfrm>
          <a:solidFill>
            <a:schemeClr val="bg1">
              <a:lumMod val="75000"/>
            </a:schemeClr>
          </a:solidFill>
        </p:grpSpPr>
        <p:sp>
          <p:nvSpPr>
            <p:cNvPr id="35" name="Right Arrow 34">
              <a:extLst>
                <a:ext uri="{FF2B5EF4-FFF2-40B4-BE49-F238E27FC236}">
                  <a16:creationId xmlns:a16="http://schemas.microsoft.com/office/drawing/2014/main" id="{C8FC58F3-5C2B-BF4A-8B6D-2C60CFE9DA60}"/>
                </a:ext>
              </a:extLst>
            </p:cNvPr>
            <p:cNvSpPr/>
            <p:nvPr/>
          </p:nvSpPr>
          <p:spPr>
            <a:xfrm>
              <a:off x="4471714" y="2879936"/>
              <a:ext cx="378854" cy="443188"/>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6" name="Right Arrow 4">
              <a:extLst>
                <a:ext uri="{FF2B5EF4-FFF2-40B4-BE49-F238E27FC236}">
                  <a16:creationId xmlns:a16="http://schemas.microsoft.com/office/drawing/2014/main" id="{7F997BFE-EB6B-DE48-99A4-58E56D528912}"/>
                </a:ext>
              </a:extLst>
            </p:cNvPr>
            <p:cNvSpPr txBox="1"/>
            <p:nvPr/>
          </p:nvSpPr>
          <p:spPr>
            <a:xfrm>
              <a:off x="4471714" y="2968574"/>
              <a:ext cx="265198" cy="2659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ea typeface="Noto Sans Adlam" panose="020B0502040504020204" pitchFamily="34" charset="0"/>
                <a:cs typeface="Noto Sans Adlam" panose="020B0502040504020204" pitchFamily="34" charset="0"/>
              </a:endParaRPr>
            </a:p>
          </p:txBody>
        </p:sp>
      </p:grpSp>
      <p:grpSp>
        <p:nvGrpSpPr>
          <p:cNvPr id="37" name="Group 36">
            <a:extLst>
              <a:ext uri="{FF2B5EF4-FFF2-40B4-BE49-F238E27FC236}">
                <a16:creationId xmlns:a16="http://schemas.microsoft.com/office/drawing/2014/main" id="{1A69EA68-B093-4348-A5B7-3549C8588DE7}"/>
              </a:ext>
            </a:extLst>
          </p:cNvPr>
          <p:cNvGrpSpPr/>
          <p:nvPr/>
        </p:nvGrpSpPr>
        <p:grpSpPr>
          <a:xfrm rot="5400000">
            <a:off x="10046192" y="3263320"/>
            <a:ext cx="378854" cy="217705"/>
            <a:chOff x="4471714" y="2879936"/>
            <a:chExt cx="378854" cy="443188"/>
          </a:xfrm>
          <a:solidFill>
            <a:schemeClr val="bg1">
              <a:lumMod val="75000"/>
            </a:schemeClr>
          </a:solidFill>
        </p:grpSpPr>
        <p:sp>
          <p:nvSpPr>
            <p:cNvPr id="38" name="Right Arrow 37">
              <a:extLst>
                <a:ext uri="{FF2B5EF4-FFF2-40B4-BE49-F238E27FC236}">
                  <a16:creationId xmlns:a16="http://schemas.microsoft.com/office/drawing/2014/main" id="{63F64ECE-C109-2645-9536-0AC05AB23884}"/>
                </a:ext>
              </a:extLst>
            </p:cNvPr>
            <p:cNvSpPr/>
            <p:nvPr/>
          </p:nvSpPr>
          <p:spPr>
            <a:xfrm>
              <a:off x="4471714" y="2879936"/>
              <a:ext cx="378854" cy="443188"/>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9" name="Right Arrow 4">
              <a:extLst>
                <a:ext uri="{FF2B5EF4-FFF2-40B4-BE49-F238E27FC236}">
                  <a16:creationId xmlns:a16="http://schemas.microsoft.com/office/drawing/2014/main" id="{76C684B3-71B3-F14F-838E-AE9048DE7EB7}"/>
                </a:ext>
              </a:extLst>
            </p:cNvPr>
            <p:cNvSpPr txBox="1"/>
            <p:nvPr/>
          </p:nvSpPr>
          <p:spPr>
            <a:xfrm>
              <a:off x="4471714" y="2968574"/>
              <a:ext cx="265198" cy="2659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ea typeface="Noto Sans Adlam" panose="020B0502040504020204" pitchFamily="34" charset="0"/>
                <a:cs typeface="Noto Sans Adlam" panose="020B0502040504020204" pitchFamily="34" charset="0"/>
              </a:endParaRPr>
            </a:p>
          </p:txBody>
        </p:sp>
      </p:grpSp>
      <p:grpSp>
        <p:nvGrpSpPr>
          <p:cNvPr id="68" name="Group 67">
            <a:extLst>
              <a:ext uri="{FF2B5EF4-FFF2-40B4-BE49-F238E27FC236}">
                <a16:creationId xmlns:a16="http://schemas.microsoft.com/office/drawing/2014/main" id="{CB9484AE-534E-1A41-A736-823511FBD969}"/>
              </a:ext>
            </a:extLst>
          </p:cNvPr>
          <p:cNvGrpSpPr/>
          <p:nvPr/>
        </p:nvGrpSpPr>
        <p:grpSpPr>
          <a:xfrm rot="5400000">
            <a:off x="7219568" y="5017946"/>
            <a:ext cx="378854" cy="217705"/>
            <a:chOff x="4471714" y="2879936"/>
            <a:chExt cx="378854" cy="443188"/>
          </a:xfrm>
          <a:solidFill>
            <a:schemeClr val="bg1">
              <a:lumMod val="75000"/>
            </a:schemeClr>
          </a:solidFill>
          <a:effectLst/>
        </p:grpSpPr>
        <p:sp>
          <p:nvSpPr>
            <p:cNvPr id="69" name="Right Arrow 68">
              <a:extLst>
                <a:ext uri="{FF2B5EF4-FFF2-40B4-BE49-F238E27FC236}">
                  <a16:creationId xmlns:a16="http://schemas.microsoft.com/office/drawing/2014/main" id="{D7279BA0-1470-F947-BFEA-D147F99CEDF0}"/>
                </a:ext>
              </a:extLst>
            </p:cNvPr>
            <p:cNvSpPr/>
            <p:nvPr/>
          </p:nvSpPr>
          <p:spPr>
            <a:xfrm>
              <a:off x="4471714" y="2879936"/>
              <a:ext cx="378854" cy="443188"/>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0" name="Right Arrow 4">
              <a:extLst>
                <a:ext uri="{FF2B5EF4-FFF2-40B4-BE49-F238E27FC236}">
                  <a16:creationId xmlns:a16="http://schemas.microsoft.com/office/drawing/2014/main" id="{EF014E30-A706-FD4D-BCDC-DE3623EF25FF}"/>
                </a:ext>
              </a:extLst>
            </p:cNvPr>
            <p:cNvSpPr txBox="1"/>
            <p:nvPr/>
          </p:nvSpPr>
          <p:spPr>
            <a:xfrm>
              <a:off x="4471714" y="2968574"/>
              <a:ext cx="265198" cy="26591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ea typeface="Noto Sans Adlam" panose="020B0502040504020204" pitchFamily="34" charset="0"/>
                <a:cs typeface="Noto Sans Adlam" panose="020B0502040504020204" pitchFamily="34" charset="0"/>
              </a:endParaRPr>
            </a:p>
          </p:txBody>
        </p:sp>
      </p:grpSp>
      <p:grpSp>
        <p:nvGrpSpPr>
          <p:cNvPr id="44" name="Group 43">
            <a:extLst>
              <a:ext uri="{FF2B5EF4-FFF2-40B4-BE49-F238E27FC236}">
                <a16:creationId xmlns:a16="http://schemas.microsoft.com/office/drawing/2014/main" id="{6763D6D2-0D57-C948-B210-9CF7C3161849}"/>
              </a:ext>
            </a:extLst>
          </p:cNvPr>
          <p:cNvGrpSpPr/>
          <p:nvPr/>
        </p:nvGrpSpPr>
        <p:grpSpPr>
          <a:xfrm>
            <a:off x="1034930" y="764704"/>
            <a:ext cx="715875" cy="459112"/>
            <a:chOff x="595085" y="767380"/>
            <a:chExt cx="1016503" cy="651913"/>
          </a:xfrm>
        </p:grpSpPr>
        <p:sp>
          <p:nvSpPr>
            <p:cNvPr id="45" name="Chevron 44">
              <a:extLst>
                <a:ext uri="{FF2B5EF4-FFF2-40B4-BE49-F238E27FC236}">
                  <a16:creationId xmlns:a16="http://schemas.microsoft.com/office/drawing/2014/main" id="{437A78DD-A6BB-0745-8CC2-27CDECA03D4E}"/>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46" name="Chevron 45">
              <a:extLst>
                <a:ext uri="{FF2B5EF4-FFF2-40B4-BE49-F238E27FC236}">
                  <a16:creationId xmlns:a16="http://schemas.microsoft.com/office/drawing/2014/main" id="{067140FC-4594-E44D-8DE8-F039D81507C9}"/>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1222638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0B74EB38-A2FB-2C4E-9ADD-5B0AA5AFE453}"/>
              </a:ext>
            </a:extLst>
          </p:cNvPr>
          <p:cNvSpPr/>
          <p:nvPr/>
        </p:nvSpPr>
        <p:spPr>
          <a:xfrm>
            <a:off x="2189060" y="1344848"/>
            <a:ext cx="2191196" cy="21911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7" name="Oval 6">
            <a:extLst>
              <a:ext uri="{FF2B5EF4-FFF2-40B4-BE49-F238E27FC236}">
                <a16:creationId xmlns:a16="http://schemas.microsoft.com/office/drawing/2014/main" id="{DFB181BB-7EDB-B042-86E9-3F66D27AE7D6}"/>
              </a:ext>
            </a:extLst>
          </p:cNvPr>
          <p:cNvSpPr/>
          <p:nvPr/>
        </p:nvSpPr>
        <p:spPr>
          <a:xfrm>
            <a:off x="3058798" y="3016186"/>
            <a:ext cx="2248459" cy="2248459"/>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8" name="Oval 7">
            <a:extLst>
              <a:ext uri="{FF2B5EF4-FFF2-40B4-BE49-F238E27FC236}">
                <a16:creationId xmlns:a16="http://schemas.microsoft.com/office/drawing/2014/main" id="{6E6DA1C6-075F-AD46-8189-F4183BAC16BB}"/>
              </a:ext>
            </a:extLst>
          </p:cNvPr>
          <p:cNvSpPr/>
          <p:nvPr/>
        </p:nvSpPr>
        <p:spPr>
          <a:xfrm>
            <a:off x="4190544" y="4585930"/>
            <a:ext cx="2248459" cy="2248459"/>
          </a:xfrm>
          <a:prstGeom prst="ellipse">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11" name="Rectangle 10">
            <a:extLst>
              <a:ext uri="{FF2B5EF4-FFF2-40B4-BE49-F238E27FC236}">
                <a16:creationId xmlns:a16="http://schemas.microsoft.com/office/drawing/2014/main" id="{B32F36D4-83C0-8246-8EAF-E2476811C415}"/>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sp>
        <p:nvSpPr>
          <p:cNvPr id="15" name="Title 1">
            <a:extLst>
              <a:ext uri="{FF2B5EF4-FFF2-40B4-BE49-F238E27FC236}">
                <a16:creationId xmlns:a16="http://schemas.microsoft.com/office/drawing/2014/main" id="{53DF65FA-0402-1A41-812B-F29DAE45F8BC}"/>
              </a:ext>
            </a:extLst>
          </p:cNvPr>
          <p:cNvSpPr>
            <a:spLocks noGrp="1"/>
          </p:cNvSpPr>
          <p:nvPr>
            <p:ph type="title"/>
          </p:nvPr>
        </p:nvSpPr>
        <p:spPr>
          <a:xfrm>
            <a:off x="1919536" y="690730"/>
            <a:ext cx="6983170" cy="650038"/>
          </a:xfrm>
        </p:spPr>
        <p:txBody>
          <a:bodyPr>
            <a:normAutofit/>
          </a:bodyPr>
          <a:lstStyle/>
          <a:p>
            <a:r>
              <a:rPr lang="fi-FI" sz="3000" dirty="0" err="1">
                <a:solidFill>
                  <a:schemeClr val="bg2">
                    <a:lumMod val="25000"/>
                  </a:schemeClr>
                </a:solidFill>
                <a:latin typeface="+mn-lt"/>
                <a:ea typeface="Noto Sans Adlam" panose="020B0502040504020204" pitchFamily="34" charset="0"/>
                <a:cs typeface="Noto Sans Adlam" panose="020B0502040504020204" pitchFamily="34" charset="0"/>
              </a:rPr>
              <a:t>Charting</a:t>
            </a:r>
            <a:r>
              <a:rPr lang="fi-FI" sz="3000" dirty="0">
                <a:solidFill>
                  <a:schemeClr val="bg2">
                    <a:lumMod val="25000"/>
                  </a:schemeClr>
                </a:solidFill>
                <a:latin typeface="+mn-lt"/>
                <a:ea typeface="Noto Sans Adlam" panose="020B0502040504020204" pitchFamily="34" charset="0"/>
                <a:cs typeface="Noto Sans Adlam" panose="020B0502040504020204" pitchFamily="34" charset="0"/>
              </a:rPr>
              <a:t> </a:t>
            </a:r>
            <a:r>
              <a:rPr lang="fi-FI" sz="3000" dirty="0" err="1">
                <a:solidFill>
                  <a:schemeClr val="bg2">
                    <a:lumMod val="25000"/>
                  </a:schemeClr>
                </a:solidFill>
                <a:latin typeface="+mn-lt"/>
                <a:ea typeface="Noto Sans Adlam" panose="020B0502040504020204" pitchFamily="34" charset="0"/>
                <a:cs typeface="Noto Sans Adlam" panose="020B0502040504020204" pitchFamily="34" charset="0"/>
              </a:rPr>
              <a:t>your</a:t>
            </a:r>
            <a:r>
              <a:rPr lang="fi-FI" sz="3000" dirty="0">
                <a:solidFill>
                  <a:schemeClr val="bg2">
                    <a:lumMod val="25000"/>
                  </a:schemeClr>
                </a:solidFill>
                <a:latin typeface="+mn-lt"/>
                <a:ea typeface="Noto Sans Adlam" panose="020B0502040504020204" pitchFamily="34" charset="0"/>
                <a:cs typeface="Noto Sans Adlam" panose="020B0502040504020204" pitchFamily="34" charset="0"/>
              </a:rPr>
              <a:t> </a:t>
            </a:r>
            <a:r>
              <a:rPr lang="fi-FI" sz="3000" dirty="0" err="1">
                <a:solidFill>
                  <a:schemeClr val="bg2">
                    <a:lumMod val="25000"/>
                  </a:schemeClr>
                </a:solidFill>
                <a:latin typeface="+mn-lt"/>
                <a:ea typeface="Noto Sans Adlam" panose="020B0502040504020204" pitchFamily="34" charset="0"/>
                <a:cs typeface="Noto Sans Adlam" panose="020B0502040504020204" pitchFamily="34" charset="0"/>
              </a:rPr>
              <a:t>goals</a:t>
            </a:r>
            <a:endParaRPr lang="en-FI" sz="3000" dirty="0">
              <a:solidFill>
                <a:schemeClr val="bg2">
                  <a:lumMod val="25000"/>
                </a:schemeClr>
              </a:solidFill>
              <a:latin typeface="+mn-lt"/>
              <a:ea typeface="Noto Sans Adlam" panose="020B0502040504020204" pitchFamily="34" charset="0"/>
              <a:cs typeface="Noto Sans Adlam" panose="020B0502040504020204" pitchFamily="34" charset="0"/>
            </a:endParaRPr>
          </a:p>
        </p:txBody>
      </p:sp>
      <p:sp>
        <p:nvSpPr>
          <p:cNvPr id="16" name="Circular Arrow 15">
            <a:extLst>
              <a:ext uri="{FF2B5EF4-FFF2-40B4-BE49-F238E27FC236}">
                <a16:creationId xmlns:a16="http://schemas.microsoft.com/office/drawing/2014/main" id="{57599718-CDF5-714F-B254-CE502357A608}"/>
              </a:ext>
            </a:extLst>
          </p:cNvPr>
          <p:cNvSpPr/>
          <p:nvPr/>
        </p:nvSpPr>
        <p:spPr>
          <a:xfrm rot="2694477" flipV="1">
            <a:off x="3127889" y="4655475"/>
            <a:ext cx="1452765" cy="1662378"/>
          </a:xfrm>
          <a:prstGeom prst="circularArrow">
            <a:avLst>
              <a:gd name="adj1" fmla="val 12500"/>
              <a:gd name="adj2" fmla="val 288286"/>
              <a:gd name="adj3" fmla="val 20457681"/>
              <a:gd name="adj4" fmla="val 11361651"/>
              <a:gd name="adj5" fmla="val 1632"/>
            </a:avLst>
          </a:prstGeom>
          <a:solidFill>
            <a:schemeClr val="bg1">
              <a:lumMod val="75000"/>
            </a:schemeClr>
          </a:solidFill>
          <a:ln>
            <a:noFill/>
          </a:ln>
          <a:effectLst/>
        </p:spPr>
        <p:style>
          <a:lnRef idx="2">
            <a:schemeClr val="lt1">
              <a:hueOff val="0"/>
              <a:satOff val="0"/>
              <a:lumOff val="0"/>
              <a:alphaOff val="0"/>
            </a:schemeClr>
          </a:lnRef>
          <a:fillRef idx="1">
            <a:schemeClr val="accent2">
              <a:tint val="50000"/>
              <a:hueOff val="0"/>
              <a:satOff val="0"/>
              <a:lumOff val="0"/>
              <a:alphaOff val="0"/>
            </a:schemeClr>
          </a:fillRef>
          <a:effectRef idx="0">
            <a:schemeClr val="accent2">
              <a:tint val="50000"/>
              <a:hueOff val="0"/>
              <a:satOff val="0"/>
              <a:lumOff val="0"/>
              <a:alphaOff val="0"/>
            </a:schemeClr>
          </a:effectRef>
          <a:fontRef idx="minor">
            <a:schemeClr val="lt1">
              <a:hueOff val="0"/>
              <a:satOff val="0"/>
              <a:lumOff val="0"/>
              <a:alphaOff val="0"/>
            </a:schemeClr>
          </a:fontRef>
        </p:style>
      </p:sp>
      <p:grpSp>
        <p:nvGrpSpPr>
          <p:cNvPr id="18" name="Group 17">
            <a:extLst>
              <a:ext uri="{FF2B5EF4-FFF2-40B4-BE49-F238E27FC236}">
                <a16:creationId xmlns:a16="http://schemas.microsoft.com/office/drawing/2014/main" id="{6F9F565D-171C-F84F-8916-9D49ED360F84}"/>
              </a:ext>
            </a:extLst>
          </p:cNvPr>
          <p:cNvGrpSpPr/>
          <p:nvPr/>
        </p:nvGrpSpPr>
        <p:grpSpPr>
          <a:xfrm>
            <a:off x="2727834" y="3376216"/>
            <a:ext cx="2503232" cy="1576412"/>
            <a:chOff x="2925493" y="1512176"/>
            <a:chExt cx="2503232" cy="1576412"/>
          </a:xfrm>
          <a:effectLst/>
        </p:grpSpPr>
        <p:sp>
          <p:nvSpPr>
            <p:cNvPr id="22" name="Rounded Rectangle 21">
              <a:extLst>
                <a:ext uri="{FF2B5EF4-FFF2-40B4-BE49-F238E27FC236}">
                  <a16:creationId xmlns:a16="http://schemas.microsoft.com/office/drawing/2014/main" id="{FC397245-6A52-7D4F-B46B-E386C68769DF}"/>
                </a:ext>
              </a:extLst>
            </p:cNvPr>
            <p:cNvSpPr/>
            <p:nvPr/>
          </p:nvSpPr>
          <p:spPr>
            <a:xfrm>
              <a:off x="2925493" y="1564960"/>
              <a:ext cx="2176712" cy="1523628"/>
            </a:xfrm>
            <a:prstGeom prst="roundRect">
              <a:avLst>
                <a:gd name="adj" fmla="val 16670"/>
              </a:avLst>
            </a:prstGeom>
            <a:no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3" name="Rounded Rectangle 6">
              <a:extLst>
                <a:ext uri="{FF2B5EF4-FFF2-40B4-BE49-F238E27FC236}">
                  <a16:creationId xmlns:a16="http://schemas.microsoft.com/office/drawing/2014/main" id="{10DB8C5C-7728-EA4C-B9C0-4180F5F67765}"/>
                </a:ext>
              </a:extLst>
            </p:cNvPr>
            <p:cNvSpPr txBox="1"/>
            <p:nvPr/>
          </p:nvSpPr>
          <p:spPr>
            <a:xfrm>
              <a:off x="3400795" y="1512176"/>
              <a:ext cx="2027930" cy="13748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400" kern="1200" dirty="0">
                  <a:ea typeface="Noto Sans Adlam" panose="020B0502040504020204" pitchFamily="34" charset="0"/>
                  <a:cs typeface="Noto Sans Adlam" panose="020B0502040504020204" pitchFamily="34" charset="0"/>
                </a:rPr>
                <a:t>Chart a quantifiable goal to build your challenge around</a:t>
              </a:r>
              <a:endParaRPr lang="en-GB" sz="1400" kern="1200" dirty="0">
                <a:ea typeface="Noto Sans Adlam" panose="020B0502040504020204" pitchFamily="34" charset="0"/>
                <a:cs typeface="Noto Sans Adlam" panose="020B0502040504020204" pitchFamily="34" charset="0"/>
              </a:endParaRPr>
            </a:p>
          </p:txBody>
        </p:sp>
      </p:grpSp>
      <p:grpSp>
        <p:nvGrpSpPr>
          <p:cNvPr id="19" name="Group 18">
            <a:extLst>
              <a:ext uri="{FF2B5EF4-FFF2-40B4-BE49-F238E27FC236}">
                <a16:creationId xmlns:a16="http://schemas.microsoft.com/office/drawing/2014/main" id="{2C426B26-19B7-F548-B015-44F4B60A84D1}"/>
              </a:ext>
            </a:extLst>
          </p:cNvPr>
          <p:cNvGrpSpPr/>
          <p:nvPr/>
        </p:nvGrpSpPr>
        <p:grpSpPr>
          <a:xfrm>
            <a:off x="3783585" y="4688270"/>
            <a:ext cx="2561628" cy="1734809"/>
            <a:chOff x="5246659" y="3306645"/>
            <a:chExt cx="2561628" cy="1734809"/>
          </a:xfrm>
          <a:effectLst/>
        </p:grpSpPr>
        <p:sp>
          <p:nvSpPr>
            <p:cNvPr id="20" name="Rounded Rectangle 19">
              <a:extLst>
                <a:ext uri="{FF2B5EF4-FFF2-40B4-BE49-F238E27FC236}">
                  <a16:creationId xmlns:a16="http://schemas.microsoft.com/office/drawing/2014/main" id="{14489B72-07F8-6B4C-931A-9DF2A268E3DD}"/>
                </a:ext>
              </a:extLst>
            </p:cNvPr>
            <p:cNvSpPr/>
            <p:nvPr/>
          </p:nvSpPr>
          <p:spPr>
            <a:xfrm>
              <a:off x="5246659" y="3306645"/>
              <a:ext cx="2176712" cy="1523628"/>
            </a:xfrm>
            <a:prstGeom prst="roundRect">
              <a:avLst>
                <a:gd name="adj" fmla="val 16670"/>
              </a:avLst>
            </a:prstGeom>
            <a:no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1" name="Rounded Rectangle 8">
              <a:extLst>
                <a:ext uri="{FF2B5EF4-FFF2-40B4-BE49-F238E27FC236}">
                  <a16:creationId xmlns:a16="http://schemas.microsoft.com/office/drawing/2014/main" id="{325DD0AF-B258-304E-B586-BB6EFDDCE349}"/>
                </a:ext>
              </a:extLst>
            </p:cNvPr>
            <p:cNvSpPr txBox="1"/>
            <p:nvPr/>
          </p:nvSpPr>
          <p:spPr>
            <a:xfrm>
              <a:off x="5780357" y="3666608"/>
              <a:ext cx="2027930" cy="1374846"/>
            </a:xfrm>
            <a:prstGeom prst="rect">
              <a:avLst/>
            </a:prstGeom>
            <a:effectLst/>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400" kern="1200" dirty="0">
                  <a:ea typeface="Noto Sans Adlam" panose="020B0502040504020204" pitchFamily="34" charset="0"/>
                  <a:cs typeface="Noto Sans Adlam" panose="020B0502040504020204" pitchFamily="34" charset="0"/>
                </a:rPr>
                <a:t>Don’t be afraid to return to the drawing board</a:t>
              </a:r>
              <a:endParaRPr lang="en-GB" sz="1400" kern="1200" dirty="0">
                <a:ea typeface="Noto Sans Adlam" panose="020B0502040504020204" pitchFamily="34" charset="0"/>
                <a:cs typeface="Noto Sans Adlam" panose="020B0502040504020204" pitchFamily="34" charset="0"/>
              </a:endParaRPr>
            </a:p>
          </p:txBody>
        </p:sp>
      </p:grpSp>
      <p:grpSp>
        <p:nvGrpSpPr>
          <p:cNvPr id="27" name="Group 26">
            <a:extLst>
              <a:ext uri="{FF2B5EF4-FFF2-40B4-BE49-F238E27FC236}">
                <a16:creationId xmlns:a16="http://schemas.microsoft.com/office/drawing/2014/main" id="{EE2344FF-0E1D-B54A-9E42-3457F4D27FF2}"/>
              </a:ext>
            </a:extLst>
          </p:cNvPr>
          <p:cNvGrpSpPr/>
          <p:nvPr/>
        </p:nvGrpSpPr>
        <p:grpSpPr>
          <a:xfrm>
            <a:off x="7692775" y="3240874"/>
            <a:ext cx="3009235" cy="1231463"/>
            <a:chOff x="5387794" y="1648855"/>
            <a:chExt cx="3009235" cy="1231463"/>
          </a:xfrm>
          <a:effectLst/>
        </p:grpSpPr>
        <p:sp>
          <p:nvSpPr>
            <p:cNvPr id="31" name="Rectangle 30">
              <a:extLst>
                <a:ext uri="{FF2B5EF4-FFF2-40B4-BE49-F238E27FC236}">
                  <a16:creationId xmlns:a16="http://schemas.microsoft.com/office/drawing/2014/main" id="{A5F15E38-A893-AD45-8843-A32EC3624AD6}"/>
                </a:ext>
              </a:extLst>
            </p:cNvPr>
            <p:cNvSpPr/>
            <p:nvPr/>
          </p:nvSpPr>
          <p:spPr>
            <a:xfrm>
              <a:off x="5387794" y="1648855"/>
              <a:ext cx="3009235" cy="123146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2" name="TextBox 31">
              <a:extLst>
                <a:ext uri="{FF2B5EF4-FFF2-40B4-BE49-F238E27FC236}">
                  <a16:creationId xmlns:a16="http://schemas.microsoft.com/office/drawing/2014/main" id="{51098B8D-FF1B-0544-9DC8-EF47E4D5C4A6}"/>
                </a:ext>
              </a:extLst>
            </p:cNvPr>
            <p:cNvSpPr txBox="1"/>
            <p:nvPr/>
          </p:nvSpPr>
          <p:spPr>
            <a:xfrm>
              <a:off x="5387794" y="1648855"/>
              <a:ext cx="3009235" cy="123146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None/>
              </a:pPr>
              <a:endParaRPr lang="en-GB" sz="1800" kern="1200" dirty="0">
                <a:ea typeface="Noto Sans Adlam" panose="020B0502040504020204" pitchFamily="34" charset="0"/>
                <a:cs typeface="Noto Sans Adlam" panose="020B0502040504020204" pitchFamily="34" charset="0"/>
              </a:endParaRPr>
            </a:p>
          </p:txBody>
        </p:sp>
      </p:grpSp>
      <p:grpSp>
        <p:nvGrpSpPr>
          <p:cNvPr id="28" name="Group 27">
            <a:extLst>
              <a:ext uri="{FF2B5EF4-FFF2-40B4-BE49-F238E27FC236}">
                <a16:creationId xmlns:a16="http://schemas.microsoft.com/office/drawing/2014/main" id="{D1C66A17-BFCA-7A44-9A01-9DF0587B1AE6}"/>
              </a:ext>
            </a:extLst>
          </p:cNvPr>
          <p:cNvGrpSpPr/>
          <p:nvPr/>
        </p:nvGrpSpPr>
        <p:grpSpPr>
          <a:xfrm>
            <a:off x="8490307" y="5137576"/>
            <a:ext cx="2037793" cy="1231463"/>
            <a:chOff x="7632852" y="3452719"/>
            <a:chExt cx="2037793" cy="1231463"/>
          </a:xfrm>
          <a:effectLst/>
        </p:grpSpPr>
        <p:sp>
          <p:nvSpPr>
            <p:cNvPr id="29" name="Rectangle 28">
              <a:extLst>
                <a:ext uri="{FF2B5EF4-FFF2-40B4-BE49-F238E27FC236}">
                  <a16:creationId xmlns:a16="http://schemas.microsoft.com/office/drawing/2014/main" id="{BCF9A60D-00F1-4840-80AE-CDF308FBE4D9}"/>
                </a:ext>
              </a:extLst>
            </p:cNvPr>
            <p:cNvSpPr/>
            <p:nvPr/>
          </p:nvSpPr>
          <p:spPr>
            <a:xfrm>
              <a:off x="7632852" y="3452719"/>
              <a:ext cx="2037793" cy="123146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0" name="TextBox 29">
              <a:extLst>
                <a:ext uri="{FF2B5EF4-FFF2-40B4-BE49-F238E27FC236}">
                  <a16:creationId xmlns:a16="http://schemas.microsoft.com/office/drawing/2014/main" id="{C5F375E7-5A4E-3A4F-839C-5C573B72648C}"/>
                </a:ext>
              </a:extLst>
            </p:cNvPr>
            <p:cNvSpPr txBox="1"/>
            <p:nvPr/>
          </p:nvSpPr>
          <p:spPr>
            <a:xfrm>
              <a:off x="7632852" y="3452719"/>
              <a:ext cx="2037793" cy="123146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None/>
              </a:pPr>
              <a:endParaRPr lang="en-GB" sz="1800" kern="1200" dirty="0">
                <a:ea typeface="Noto Sans Adlam" panose="020B0502040504020204" pitchFamily="34" charset="0"/>
                <a:cs typeface="Noto Sans Adlam" panose="020B0502040504020204" pitchFamily="34" charset="0"/>
              </a:endParaRPr>
            </a:p>
          </p:txBody>
        </p:sp>
      </p:grpSp>
      <p:grpSp>
        <p:nvGrpSpPr>
          <p:cNvPr id="35" name="Group 34">
            <a:extLst>
              <a:ext uri="{FF2B5EF4-FFF2-40B4-BE49-F238E27FC236}">
                <a16:creationId xmlns:a16="http://schemas.microsoft.com/office/drawing/2014/main" id="{31B51A4A-D4AB-604E-8D2A-C3FCCA9BA1AA}"/>
              </a:ext>
            </a:extLst>
          </p:cNvPr>
          <p:cNvGrpSpPr/>
          <p:nvPr/>
        </p:nvGrpSpPr>
        <p:grpSpPr>
          <a:xfrm>
            <a:off x="7208834" y="1469912"/>
            <a:ext cx="3009235" cy="1347467"/>
            <a:chOff x="238992" y="17567"/>
            <a:chExt cx="2053284" cy="1347467"/>
          </a:xfrm>
          <a:solidFill>
            <a:schemeClr val="bg1"/>
          </a:solidFill>
          <a:effectLst/>
        </p:grpSpPr>
        <p:sp>
          <p:nvSpPr>
            <p:cNvPr id="36" name="Rounded Rectangle 35">
              <a:extLst>
                <a:ext uri="{FF2B5EF4-FFF2-40B4-BE49-F238E27FC236}">
                  <a16:creationId xmlns:a16="http://schemas.microsoft.com/office/drawing/2014/main" id="{0AF86A25-C7AA-1848-8100-D2940E215E4A}"/>
                </a:ext>
              </a:extLst>
            </p:cNvPr>
            <p:cNvSpPr/>
            <p:nvPr/>
          </p:nvSpPr>
          <p:spPr>
            <a:xfrm>
              <a:off x="238992" y="17567"/>
              <a:ext cx="2053284" cy="1347467"/>
            </a:xfrm>
            <a:prstGeom prst="roundRect">
              <a:avLst>
                <a:gd name="adj" fmla="val 10000"/>
              </a:avLst>
            </a:prstGeom>
            <a:grpFill/>
            <a:ln>
              <a:noFill/>
            </a:ln>
            <a:effectLst/>
          </p:spPr>
          <p:style>
            <a:lnRef idx="2">
              <a:scrgbClr r="0" g="0" b="0"/>
            </a:lnRef>
            <a:fillRef idx="1">
              <a:scrgbClr r="0" g="0" b="0"/>
            </a:fillRef>
            <a:effectRef idx="0">
              <a:scrgbClr r="0" g="0" b="0"/>
            </a:effectRef>
            <a:fontRef idx="minor">
              <a:schemeClr val="lt1"/>
            </a:fontRef>
          </p:style>
        </p:sp>
        <p:sp>
          <p:nvSpPr>
            <p:cNvPr id="37" name="Rounded Rectangle 4">
              <a:extLst>
                <a:ext uri="{FF2B5EF4-FFF2-40B4-BE49-F238E27FC236}">
                  <a16:creationId xmlns:a16="http://schemas.microsoft.com/office/drawing/2014/main" id="{665C8F40-FACD-624F-A174-5BBCB6F624B3}"/>
                </a:ext>
              </a:extLst>
            </p:cNvPr>
            <p:cNvSpPr txBox="1"/>
            <p:nvPr/>
          </p:nvSpPr>
          <p:spPr>
            <a:xfrm>
              <a:off x="303424" y="57032"/>
              <a:ext cx="1974352" cy="1268535"/>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indent="-457200" defTabSz="800100">
                <a:lnSpc>
                  <a:spcPct val="90000"/>
                </a:lnSpc>
                <a:spcBef>
                  <a:spcPct val="0"/>
                </a:spcBef>
                <a:spcAft>
                  <a:spcPct val="15000"/>
                </a:spcAft>
              </a:pPr>
              <a:r>
                <a:rPr lang="en-US" sz="1400" dirty="0">
                  <a:solidFill>
                    <a:schemeClr val="tx2">
                      <a:lumMod val="50000"/>
                    </a:schemeClr>
                  </a:solidFill>
                  <a:ea typeface="Noto Sans Adlam" panose="020B0502040504020204" pitchFamily="34" charset="0"/>
                  <a:cs typeface="Noto Sans Adlam" panose="020B0502040504020204" pitchFamily="34" charset="0"/>
                </a:rPr>
                <a:t>In a problem-centric idea challenge this is</a:t>
              </a:r>
              <a:r>
                <a:rPr lang="en-GB" sz="1400" dirty="0">
                  <a:solidFill>
                    <a:schemeClr val="tx2">
                      <a:lumMod val="50000"/>
                    </a:schemeClr>
                  </a:solidFill>
                  <a:ea typeface="Noto Sans Adlam" panose="020B0502040504020204" pitchFamily="34" charset="0"/>
                  <a:cs typeface="Noto Sans Adlam" panose="020B0502040504020204" pitchFamily="34" charset="0"/>
                </a:rPr>
                <a:t> </a:t>
              </a:r>
              <a:r>
                <a:rPr lang="en-US" sz="1400" dirty="0">
                  <a:solidFill>
                    <a:schemeClr val="tx2">
                      <a:lumMod val="50000"/>
                    </a:schemeClr>
                  </a:solidFill>
                  <a:ea typeface="Noto Sans Adlam" panose="020B0502040504020204" pitchFamily="34" charset="0"/>
                  <a:cs typeface="Noto Sans Adlam" panose="020B0502040504020204" pitchFamily="34" charset="0"/>
                </a:rPr>
                <a:t>typically a very specific area of</a:t>
              </a:r>
              <a:r>
                <a:rPr lang="en-GB" sz="1400" dirty="0">
                  <a:solidFill>
                    <a:schemeClr val="tx2">
                      <a:lumMod val="50000"/>
                    </a:schemeClr>
                  </a:solidFill>
                  <a:ea typeface="Noto Sans Adlam" panose="020B0502040504020204" pitchFamily="34" charset="0"/>
                  <a:cs typeface="Noto Sans Adlam" panose="020B0502040504020204" pitchFamily="34" charset="0"/>
                </a:rPr>
                <a:t> </a:t>
              </a:r>
              <a:r>
                <a:rPr lang="en-US" sz="1400" dirty="0">
                  <a:solidFill>
                    <a:schemeClr val="tx2">
                      <a:lumMod val="50000"/>
                    </a:schemeClr>
                  </a:solidFill>
                  <a:ea typeface="Noto Sans Adlam" panose="020B0502040504020204" pitchFamily="34" charset="0"/>
                  <a:cs typeface="Noto Sans Adlam" panose="020B0502040504020204" pitchFamily="34" charset="0"/>
                </a:rPr>
                <a:t>improvement</a:t>
              </a:r>
              <a:endParaRPr lang="en-GB" sz="1400" dirty="0">
                <a:solidFill>
                  <a:schemeClr val="tx2">
                    <a:lumMod val="50000"/>
                  </a:schemeClr>
                </a:solidFill>
                <a:ea typeface="Noto Sans Adlam" panose="020B0502040504020204" pitchFamily="34" charset="0"/>
                <a:cs typeface="Noto Sans Adlam" panose="020B0502040504020204" pitchFamily="34" charset="0"/>
              </a:endParaRPr>
            </a:p>
          </p:txBody>
        </p:sp>
      </p:grpSp>
      <p:grpSp>
        <p:nvGrpSpPr>
          <p:cNvPr id="38" name="Group 37">
            <a:extLst>
              <a:ext uri="{FF2B5EF4-FFF2-40B4-BE49-F238E27FC236}">
                <a16:creationId xmlns:a16="http://schemas.microsoft.com/office/drawing/2014/main" id="{0615882D-E127-B440-932B-76CB62784F7F}"/>
              </a:ext>
            </a:extLst>
          </p:cNvPr>
          <p:cNvGrpSpPr/>
          <p:nvPr/>
        </p:nvGrpSpPr>
        <p:grpSpPr>
          <a:xfrm>
            <a:off x="7208834" y="3321533"/>
            <a:ext cx="3009235" cy="1347467"/>
            <a:chOff x="238992" y="17567"/>
            <a:chExt cx="2053284" cy="1347467"/>
          </a:xfrm>
          <a:solidFill>
            <a:schemeClr val="bg1"/>
          </a:solidFill>
          <a:effectLst/>
        </p:grpSpPr>
        <p:sp>
          <p:nvSpPr>
            <p:cNvPr id="39" name="Rounded Rectangle 38">
              <a:extLst>
                <a:ext uri="{FF2B5EF4-FFF2-40B4-BE49-F238E27FC236}">
                  <a16:creationId xmlns:a16="http://schemas.microsoft.com/office/drawing/2014/main" id="{6AAA6BE2-003E-3F46-AFD2-244E9548039F}"/>
                </a:ext>
              </a:extLst>
            </p:cNvPr>
            <p:cNvSpPr/>
            <p:nvPr/>
          </p:nvSpPr>
          <p:spPr>
            <a:xfrm>
              <a:off x="238992" y="17567"/>
              <a:ext cx="2053284" cy="1347467"/>
            </a:xfrm>
            <a:prstGeom prst="roundRect">
              <a:avLst>
                <a:gd name="adj" fmla="val 10000"/>
              </a:avLst>
            </a:prstGeom>
            <a:grpFill/>
            <a:ln>
              <a:noFill/>
            </a:ln>
            <a:effectLst/>
          </p:spPr>
          <p:style>
            <a:lnRef idx="2">
              <a:scrgbClr r="0" g="0" b="0"/>
            </a:lnRef>
            <a:fillRef idx="1">
              <a:scrgbClr r="0" g="0" b="0"/>
            </a:fillRef>
            <a:effectRef idx="0">
              <a:scrgbClr r="0" g="0" b="0"/>
            </a:effectRef>
            <a:fontRef idx="minor">
              <a:schemeClr val="lt1"/>
            </a:fontRef>
          </p:style>
        </p:sp>
        <p:sp>
          <p:nvSpPr>
            <p:cNvPr id="40" name="Rounded Rectangle 4">
              <a:extLst>
                <a:ext uri="{FF2B5EF4-FFF2-40B4-BE49-F238E27FC236}">
                  <a16:creationId xmlns:a16="http://schemas.microsoft.com/office/drawing/2014/main" id="{965E7EFB-89AE-B24B-AE15-25121AE5F03B}"/>
                </a:ext>
              </a:extLst>
            </p:cNvPr>
            <p:cNvSpPr txBox="1"/>
            <p:nvPr/>
          </p:nvSpPr>
          <p:spPr>
            <a:xfrm>
              <a:off x="317924" y="72250"/>
              <a:ext cx="1974352" cy="1268535"/>
            </a:xfrm>
            <a:prstGeom prst="rect">
              <a:avLst/>
            </a:prstGeom>
            <a:noFill/>
            <a:effectLst/>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171450" lvl="1" indent="-171450" defTabSz="800100">
                <a:lnSpc>
                  <a:spcPct val="90000"/>
                </a:lnSpc>
                <a:spcBef>
                  <a:spcPct val="0"/>
                </a:spcBef>
                <a:spcAft>
                  <a:spcPct val="15000"/>
                </a:spcAft>
              </a:pPr>
              <a:r>
                <a:rPr lang="en-US" sz="1400" dirty="0">
                  <a:solidFill>
                    <a:schemeClr val="tx2">
                      <a:lumMod val="50000"/>
                    </a:schemeClr>
                  </a:solidFill>
                  <a:ea typeface="Noto Sans Adlam" panose="020B0502040504020204" pitchFamily="34" charset="0"/>
                  <a:cs typeface="Noto Sans Adlam" panose="020B0502040504020204" pitchFamily="34" charset="0"/>
                </a:rPr>
                <a:t>A quantifiable goal makes it</a:t>
              </a:r>
              <a:endParaRPr lang="en-GB" sz="1400" dirty="0">
                <a:solidFill>
                  <a:schemeClr val="tx2">
                    <a:lumMod val="50000"/>
                  </a:schemeClr>
                </a:solidFill>
                <a:ea typeface="Noto Sans Adlam" panose="020B0502040504020204" pitchFamily="34" charset="0"/>
                <a:cs typeface="Noto Sans Adlam" panose="020B0502040504020204" pitchFamily="34" charset="0"/>
              </a:endParaRPr>
            </a:p>
            <a:p>
              <a:pPr marL="171450" lvl="1" indent="-171450" defTabSz="800100">
                <a:lnSpc>
                  <a:spcPct val="90000"/>
                </a:lnSpc>
                <a:spcBef>
                  <a:spcPct val="0"/>
                </a:spcBef>
                <a:spcAft>
                  <a:spcPct val="15000"/>
                </a:spcAft>
              </a:pPr>
              <a:r>
                <a:rPr lang="en-US" sz="1400" dirty="0">
                  <a:solidFill>
                    <a:schemeClr val="tx2">
                      <a:lumMod val="50000"/>
                    </a:schemeClr>
                  </a:solidFill>
                  <a:ea typeface="Noto Sans Adlam" panose="020B0502040504020204" pitchFamily="34" charset="0"/>
                  <a:cs typeface="Noto Sans Adlam" panose="020B0502040504020204" pitchFamily="34" charset="0"/>
                </a:rPr>
                <a:t>easier to objectively</a:t>
              </a:r>
              <a:endParaRPr lang="en-GB" sz="1400" dirty="0">
                <a:solidFill>
                  <a:schemeClr val="tx2">
                    <a:lumMod val="50000"/>
                  </a:schemeClr>
                </a:solidFill>
                <a:ea typeface="Noto Sans Adlam" panose="020B0502040504020204" pitchFamily="34" charset="0"/>
                <a:cs typeface="Noto Sans Adlam" panose="020B0502040504020204" pitchFamily="34" charset="0"/>
              </a:endParaRPr>
            </a:p>
            <a:p>
              <a:pPr marL="171450" lvl="1" indent="-171450" defTabSz="800100">
                <a:lnSpc>
                  <a:spcPct val="90000"/>
                </a:lnSpc>
                <a:spcBef>
                  <a:spcPct val="0"/>
                </a:spcBef>
                <a:spcAft>
                  <a:spcPct val="15000"/>
                </a:spcAft>
              </a:pPr>
              <a:r>
                <a:rPr lang="en-US" sz="1400" dirty="0">
                  <a:solidFill>
                    <a:schemeClr val="tx2">
                      <a:lumMod val="50000"/>
                    </a:schemeClr>
                  </a:solidFill>
                  <a:ea typeface="Noto Sans Adlam" panose="020B0502040504020204" pitchFamily="34" charset="0"/>
                  <a:cs typeface="Noto Sans Adlam" panose="020B0502040504020204" pitchFamily="34" charset="0"/>
                </a:rPr>
                <a:t>measure results</a:t>
              </a:r>
              <a:endParaRPr lang="en-GB" sz="1400" dirty="0">
                <a:solidFill>
                  <a:schemeClr val="tx2">
                    <a:lumMod val="50000"/>
                  </a:schemeClr>
                </a:solidFill>
                <a:ea typeface="Noto Sans Adlam" panose="020B0502040504020204" pitchFamily="34" charset="0"/>
                <a:cs typeface="Noto Sans Adlam" panose="020B0502040504020204" pitchFamily="34" charset="0"/>
              </a:endParaRPr>
            </a:p>
          </p:txBody>
        </p:sp>
      </p:grpSp>
      <p:grpSp>
        <p:nvGrpSpPr>
          <p:cNvPr id="41" name="Group 40">
            <a:extLst>
              <a:ext uri="{FF2B5EF4-FFF2-40B4-BE49-F238E27FC236}">
                <a16:creationId xmlns:a16="http://schemas.microsoft.com/office/drawing/2014/main" id="{39565D0B-E5E9-DF43-AE01-258789968BA2}"/>
              </a:ext>
            </a:extLst>
          </p:cNvPr>
          <p:cNvGrpSpPr/>
          <p:nvPr/>
        </p:nvGrpSpPr>
        <p:grpSpPr>
          <a:xfrm>
            <a:off x="7208834" y="5093263"/>
            <a:ext cx="3009235" cy="1347467"/>
            <a:chOff x="238992" y="17567"/>
            <a:chExt cx="2053284" cy="1347467"/>
          </a:xfrm>
          <a:solidFill>
            <a:schemeClr val="bg1"/>
          </a:solidFill>
          <a:effectLst/>
        </p:grpSpPr>
        <p:sp>
          <p:nvSpPr>
            <p:cNvPr id="42" name="Rounded Rectangle 41">
              <a:extLst>
                <a:ext uri="{FF2B5EF4-FFF2-40B4-BE49-F238E27FC236}">
                  <a16:creationId xmlns:a16="http://schemas.microsoft.com/office/drawing/2014/main" id="{60230A9E-B9DC-644D-AFA9-0AECF4C1F99D}"/>
                </a:ext>
              </a:extLst>
            </p:cNvPr>
            <p:cNvSpPr/>
            <p:nvPr/>
          </p:nvSpPr>
          <p:spPr>
            <a:xfrm>
              <a:off x="238992" y="17567"/>
              <a:ext cx="2053284" cy="1347467"/>
            </a:xfrm>
            <a:prstGeom prst="roundRect">
              <a:avLst>
                <a:gd name="adj" fmla="val 10000"/>
              </a:avLst>
            </a:prstGeom>
            <a:grpFill/>
            <a:ln>
              <a:noFill/>
            </a:ln>
            <a:effectLst/>
          </p:spPr>
          <p:style>
            <a:lnRef idx="2">
              <a:scrgbClr r="0" g="0" b="0"/>
            </a:lnRef>
            <a:fillRef idx="1">
              <a:scrgbClr r="0" g="0" b="0"/>
            </a:fillRef>
            <a:effectRef idx="0">
              <a:scrgbClr r="0" g="0" b="0"/>
            </a:effectRef>
            <a:fontRef idx="minor">
              <a:schemeClr val="lt1"/>
            </a:fontRef>
          </p:style>
        </p:sp>
        <p:sp>
          <p:nvSpPr>
            <p:cNvPr id="43" name="Rounded Rectangle 4">
              <a:extLst>
                <a:ext uri="{FF2B5EF4-FFF2-40B4-BE49-F238E27FC236}">
                  <a16:creationId xmlns:a16="http://schemas.microsoft.com/office/drawing/2014/main" id="{8617CE73-6F14-054A-928E-ED909345EAD9}"/>
                </a:ext>
              </a:extLst>
            </p:cNvPr>
            <p:cNvSpPr txBox="1"/>
            <p:nvPr/>
          </p:nvSpPr>
          <p:spPr>
            <a:xfrm>
              <a:off x="303424" y="135064"/>
              <a:ext cx="1974352" cy="1085093"/>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indent="-457200" defTabSz="800100">
                <a:lnSpc>
                  <a:spcPct val="90000"/>
                </a:lnSpc>
                <a:spcBef>
                  <a:spcPct val="0"/>
                </a:spcBef>
                <a:spcAft>
                  <a:spcPct val="15000"/>
                </a:spcAft>
              </a:pPr>
              <a:r>
                <a:rPr lang="en-US" sz="1400" dirty="0">
                  <a:solidFill>
                    <a:schemeClr val="tx2">
                      <a:lumMod val="50000"/>
                    </a:schemeClr>
                  </a:solidFill>
                  <a:ea typeface="Noto Sans Adlam" panose="020B0502040504020204" pitchFamily="34" charset="0"/>
                  <a:cs typeface="Noto Sans Adlam" panose="020B0502040504020204" pitchFamily="34" charset="0"/>
                </a:rPr>
                <a:t>Keep refining your</a:t>
              </a:r>
              <a:r>
                <a:rPr lang="en-GB" sz="1400" dirty="0">
                  <a:solidFill>
                    <a:schemeClr val="tx2">
                      <a:lumMod val="50000"/>
                    </a:schemeClr>
                  </a:solidFill>
                  <a:ea typeface="Noto Sans Adlam" panose="020B0502040504020204" pitchFamily="34" charset="0"/>
                  <a:cs typeface="Noto Sans Adlam" panose="020B0502040504020204" pitchFamily="34" charset="0"/>
                </a:rPr>
                <a:t> </a:t>
              </a:r>
              <a:r>
                <a:rPr lang="en-US" sz="1400" dirty="0">
                  <a:solidFill>
                    <a:schemeClr val="tx2">
                      <a:lumMod val="50000"/>
                    </a:schemeClr>
                  </a:solidFill>
                  <a:ea typeface="Noto Sans Adlam" panose="020B0502040504020204" pitchFamily="34" charset="0"/>
                  <a:cs typeface="Noto Sans Adlam" panose="020B0502040504020204" pitchFamily="34" charset="0"/>
                </a:rPr>
                <a:t>goal until you’re</a:t>
              </a:r>
              <a:r>
                <a:rPr lang="en-GB" sz="1400" dirty="0">
                  <a:solidFill>
                    <a:schemeClr val="tx2">
                      <a:lumMod val="50000"/>
                    </a:schemeClr>
                  </a:solidFill>
                  <a:ea typeface="Noto Sans Adlam" panose="020B0502040504020204" pitchFamily="34" charset="0"/>
                  <a:cs typeface="Noto Sans Adlam" panose="020B0502040504020204" pitchFamily="34" charset="0"/>
                </a:rPr>
                <a:t> </a:t>
              </a:r>
              <a:r>
                <a:rPr lang="en-US" sz="1400" dirty="0">
                  <a:solidFill>
                    <a:schemeClr val="tx2">
                      <a:lumMod val="50000"/>
                    </a:schemeClr>
                  </a:solidFill>
                  <a:ea typeface="Noto Sans Adlam" panose="020B0502040504020204" pitchFamily="34" charset="0"/>
                  <a:cs typeface="Noto Sans Adlam" panose="020B0502040504020204" pitchFamily="34" charset="0"/>
                </a:rPr>
                <a:t>satisfied with it</a:t>
              </a:r>
              <a:endParaRPr lang="en-GB" sz="1400" dirty="0">
                <a:solidFill>
                  <a:schemeClr val="tx2">
                    <a:lumMod val="50000"/>
                  </a:schemeClr>
                </a:solidFill>
                <a:ea typeface="Noto Sans Adlam" panose="020B0502040504020204" pitchFamily="34" charset="0"/>
                <a:cs typeface="Noto Sans Adlam" panose="020B0502040504020204" pitchFamily="34" charset="0"/>
              </a:endParaRPr>
            </a:p>
          </p:txBody>
        </p:sp>
      </p:grpSp>
      <p:grpSp>
        <p:nvGrpSpPr>
          <p:cNvPr id="17" name="Group 16">
            <a:extLst>
              <a:ext uri="{FF2B5EF4-FFF2-40B4-BE49-F238E27FC236}">
                <a16:creationId xmlns:a16="http://schemas.microsoft.com/office/drawing/2014/main" id="{52B5409F-4E08-314A-AD8C-47D080B6A30D}"/>
              </a:ext>
            </a:extLst>
          </p:cNvPr>
          <p:cNvGrpSpPr/>
          <p:nvPr/>
        </p:nvGrpSpPr>
        <p:grpSpPr>
          <a:xfrm>
            <a:off x="2189802" y="1557028"/>
            <a:ext cx="2176712" cy="1523628"/>
            <a:chOff x="735039" y="53886"/>
            <a:chExt cx="2176712" cy="1523628"/>
          </a:xfrm>
          <a:effectLst/>
        </p:grpSpPr>
        <p:sp>
          <p:nvSpPr>
            <p:cNvPr id="24" name="Rounded Rectangle 23">
              <a:extLst>
                <a:ext uri="{FF2B5EF4-FFF2-40B4-BE49-F238E27FC236}">
                  <a16:creationId xmlns:a16="http://schemas.microsoft.com/office/drawing/2014/main" id="{E72E5DD6-460D-E34C-9BD0-EE21868D3A15}"/>
                </a:ext>
              </a:extLst>
            </p:cNvPr>
            <p:cNvSpPr/>
            <p:nvPr/>
          </p:nvSpPr>
          <p:spPr>
            <a:xfrm>
              <a:off x="735039" y="53886"/>
              <a:ext cx="2176712" cy="1523628"/>
            </a:xfrm>
            <a:prstGeom prst="roundRect">
              <a:avLst>
                <a:gd name="adj" fmla="val 16670"/>
              </a:avLst>
            </a:prstGeom>
            <a:no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5" name="Rounded Rectangle 4">
              <a:extLst>
                <a:ext uri="{FF2B5EF4-FFF2-40B4-BE49-F238E27FC236}">
                  <a16:creationId xmlns:a16="http://schemas.microsoft.com/office/drawing/2014/main" id="{435AEA68-A0D1-8640-B470-CDDCBB271F8A}"/>
                </a:ext>
              </a:extLst>
            </p:cNvPr>
            <p:cNvSpPr txBox="1"/>
            <p:nvPr/>
          </p:nvSpPr>
          <p:spPr>
            <a:xfrm>
              <a:off x="809430" y="128277"/>
              <a:ext cx="2027930" cy="13748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400" kern="1200" dirty="0">
                  <a:ea typeface="Noto Sans Adlam" panose="020B0502040504020204" pitchFamily="34" charset="0"/>
                  <a:cs typeface="Noto Sans Adlam" panose="020B0502040504020204" pitchFamily="34" charset="0"/>
                </a:rPr>
                <a:t>Choose the topic of the idea challenge and try to narrow it down</a:t>
              </a:r>
              <a:endParaRPr lang="en-GB" sz="1400" kern="1200" dirty="0">
                <a:ea typeface="Noto Sans Adlam" panose="020B0502040504020204" pitchFamily="34" charset="0"/>
                <a:cs typeface="Noto Sans Adlam" panose="020B0502040504020204" pitchFamily="34" charset="0"/>
              </a:endParaRPr>
            </a:p>
          </p:txBody>
        </p:sp>
      </p:grpSp>
      <p:sp>
        <p:nvSpPr>
          <p:cNvPr id="45" name="Circular Arrow 44">
            <a:extLst>
              <a:ext uri="{FF2B5EF4-FFF2-40B4-BE49-F238E27FC236}">
                <a16:creationId xmlns:a16="http://schemas.microsoft.com/office/drawing/2014/main" id="{E326CD3F-12E3-7445-B48D-7CEBF791B446}"/>
              </a:ext>
            </a:extLst>
          </p:cNvPr>
          <p:cNvSpPr/>
          <p:nvPr/>
        </p:nvSpPr>
        <p:spPr>
          <a:xfrm rot="3223905" flipV="1">
            <a:off x="2028033" y="2841458"/>
            <a:ext cx="1452765" cy="1662378"/>
          </a:xfrm>
          <a:prstGeom prst="circularArrow">
            <a:avLst>
              <a:gd name="adj1" fmla="val 12500"/>
              <a:gd name="adj2" fmla="val 288286"/>
              <a:gd name="adj3" fmla="val 20457681"/>
              <a:gd name="adj4" fmla="val 11361651"/>
              <a:gd name="adj5" fmla="val 1632"/>
            </a:avLst>
          </a:prstGeom>
          <a:solidFill>
            <a:schemeClr val="bg1">
              <a:lumMod val="75000"/>
            </a:schemeClr>
          </a:solidFill>
          <a:ln>
            <a:noFill/>
          </a:ln>
        </p:spPr>
        <p:style>
          <a:lnRef idx="2">
            <a:schemeClr val="lt1">
              <a:hueOff val="0"/>
              <a:satOff val="0"/>
              <a:lumOff val="0"/>
              <a:alphaOff val="0"/>
            </a:schemeClr>
          </a:lnRef>
          <a:fillRef idx="1">
            <a:schemeClr val="accent2">
              <a:tint val="50000"/>
              <a:hueOff val="0"/>
              <a:satOff val="0"/>
              <a:lumOff val="0"/>
              <a:alphaOff val="0"/>
            </a:schemeClr>
          </a:fillRef>
          <a:effectRef idx="0">
            <a:schemeClr val="accent2">
              <a:tint val="50000"/>
              <a:hueOff val="0"/>
              <a:satOff val="0"/>
              <a:lumOff val="0"/>
              <a:alphaOff val="0"/>
            </a:schemeClr>
          </a:effectRef>
          <a:fontRef idx="minor">
            <a:schemeClr val="lt1">
              <a:hueOff val="0"/>
              <a:satOff val="0"/>
              <a:lumOff val="0"/>
              <a:alphaOff val="0"/>
            </a:schemeClr>
          </a:fontRef>
        </p:style>
      </p:sp>
      <p:grpSp>
        <p:nvGrpSpPr>
          <p:cNvPr id="44" name="Group 43">
            <a:extLst>
              <a:ext uri="{FF2B5EF4-FFF2-40B4-BE49-F238E27FC236}">
                <a16:creationId xmlns:a16="http://schemas.microsoft.com/office/drawing/2014/main" id="{6D68357E-6934-8E44-8934-30145216ACB4}"/>
              </a:ext>
            </a:extLst>
          </p:cNvPr>
          <p:cNvGrpSpPr/>
          <p:nvPr/>
        </p:nvGrpSpPr>
        <p:grpSpPr>
          <a:xfrm>
            <a:off x="1034930" y="764704"/>
            <a:ext cx="715875" cy="459112"/>
            <a:chOff x="595085" y="767380"/>
            <a:chExt cx="1016503" cy="651913"/>
          </a:xfrm>
        </p:grpSpPr>
        <p:sp>
          <p:nvSpPr>
            <p:cNvPr id="46" name="Chevron 45">
              <a:extLst>
                <a:ext uri="{FF2B5EF4-FFF2-40B4-BE49-F238E27FC236}">
                  <a16:creationId xmlns:a16="http://schemas.microsoft.com/office/drawing/2014/main" id="{A38C6E49-5C94-CE41-A98D-0C1D6630170E}"/>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47" name="Chevron 46">
              <a:extLst>
                <a:ext uri="{FF2B5EF4-FFF2-40B4-BE49-F238E27FC236}">
                  <a16:creationId xmlns:a16="http://schemas.microsoft.com/office/drawing/2014/main" id="{30D61EFB-3CBF-214C-BA91-9E00A41A3F8D}"/>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9564674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48605"/>
          </a:schemeClr>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0AC95E9D-6AEF-AB43-80DF-80647D2CFCBF}"/>
              </a:ext>
            </a:extLst>
          </p:cNvPr>
          <p:cNvSpPr/>
          <p:nvPr/>
        </p:nvSpPr>
        <p:spPr>
          <a:xfrm>
            <a:off x="870881" y="2698291"/>
            <a:ext cx="2881826" cy="3067156"/>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7" name="Rounded Rectangle 6">
            <a:extLst>
              <a:ext uri="{FF2B5EF4-FFF2-40B4-BE49-F238E27FC236}">
                <a16:creationId xmlns:a16="http://schemas.microsoft.com/office/drawing/2014/main" id="{6D4BF4D6-240A-A44D-AC6A-E97D9BFE17FD}"/>
              </a:ext>
            </a:extLst>
          </p:cNvPr>
          <p:cNvSpPr/>
          <p:nvPr/>
        </p:nvSpPr>
        <p:spPr>
          <a:xfrm>
            <a:off x="4579823" y="2698291"/>
            <a:ext cx="2881826" cy="3067156"/>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8" name="Rounded Rectangle 7">
            <a:extLst>
              <a:ext uri="{FF2B5EF4-FFF2-40B4-BE49-F238E27FC236}">
                <a16:creationId xmlns:a16="http://schemas.microsoft.com/office/drawing/2014/main" id="{F6C0CBB8-1AC8-4D44-AE92-FCFB992871F3}"/>
              </a:ext>
            </a:extLst>
          </p:cNvPr>
          <p:cNvSpPr/>
          <p:nvPr/>
        </p:nvSpPr>
        <p:spPr>
          <a:xfrm>
            <a:off x="8288765" y="2698291"/>
            <a:ext cx="2881826" cy="3067156"/>
          </a:xfrm>
          <a:prstGeom prst="roundRect">
            <a:avLst>
              <a:gd name="adj" fmla="val 238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ea typeface="Noto Sans Adlam" panose="020B0502040504020204" pitchFamily="34" charset="0"/>
              <a:cs typeface="Noto Sans Adlam" panose="020B0502040504020204" pitchFamily="34" charset="0"/>
            </a:endParaRPr>
          </a:p>
        </p:txBody>
      </p:sp>
      <p:sp>
        <p:nvSpPr>
          <p:cNvPr id="9" name="Text Placeholder 3">
            <a:extLst>
              <a:ext uri="{FF2B5EF4-FFF2-40B4-BE49-F238E27FC236}">
                <a16:creationId xmlns:a16="http://schemas.microsoft.com/office/drawing/2014/main" id="{BD17EA51-5D51-9A48-874E-035DD94125C2}"/>
              </a:ext>
            </a:extLst>
          </p:cNvPr>
          <p:cNvSpPr txBox="1">
            <a:spLocks/>
          </p:cNvSpPr>
          <p:nvPr/>
        </p:nvSpPr>
        <p:spPr>
          <a:xfrm>
            <a:off x="1018425" y="4498271"/>
            <a:ext cx="2538483" cy="194024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solidFill>
                  <a:schemeClr val="tx2">
                    <a:lumMod val="75000"/>
                  </a:schemeClr>
                </a:solidFill>
                <a:ea typeface="Noto Sans Adlam" panose="020B0502040504020204" pitchFamily="34" charset="0"/>
                <a:cs typeface="Noto Sans Adlam" panose="020B0502040504020204" pitchFamily="34" charset="0"/>
              </a:rPr>
              <a:t>The size of your audience can range from focused groups inside the organization to the entire public.</a:t>
            </a:r>
          </a:p>
        </p:txBody>
      </p:sp>
      <p:sp>
        <p:nvSpPr>
          <p:cNvPr id="10" name="Text Placeholder 3">
            <a:extLst>
              <a:ext uri="{FF2B5EF4-FFF2-40B4-BE49-F238E27FC236}">
                <a16:creationId xmlns:a16="http://schemas.microsoft.com/office/drawing/2014/main" id="{474047B5-0F02-5E4F-8092-E1F6DA5D4C01}"/>
              </a:ext>
            </a:extLst>
          </p:cNvPr>
          <p:cNvSpPr txBox="1">
            <a:spLocks/>
          </p:cNvSpPr>
          <p:nvPr/>
        </p:nvSpPr>
        <p:spPr>
          <a:xfrm>
            <a:off x="4727367" y="4489667"/>
            <a:ext cx="2538483" cy="1646386"/>
          </a:xfrm>
          <a:prstGeom prst="rect">
            <a:avLst/>
          </a:prstGeom>
          <a:effectLst/>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solidFill>
                  <a:schemeClr val="tx2">
                    <a:lumMod val="75000"/>
                  </a:schemeClr>
                </a:solidFill>
                <a:ea typeface="Noto Sans Adlam" panose="020B0502040504020204" pitchFamily="34" charset="0"/>
                <a:cs typeface="Noto Sans Adlam" panose="020B0502040504020204" pitchFamily="34" charset="0"/>
              </a:rPr>
              <a:t>Make sure the people who you wish to include in the challenge are realistically within reach.</a:t>
            </a:r>
          </a:p>
        </p:txBody>
      </p:sp>
      <p:sp>
        <p:nvSpPr>
          <p:cNvPr id="11" name="Text Placeholder 3">
            <a:extLst>
              <a:ext uri="{FF2B5EF4-FFF2-40B4-BE49-F238E27FC236}">
                <a16:creationId xmlns:a16="http://schemas.microsoft.com/office/drawing/2014/main" id="{419A54AE-ABA8-9B45-AD3B-8E8C8B4B0D15}"/>
              </a:ext>
            </a:extLst>
          </p:cNvPr>
          <p:cNvSpPr txBox="1">
            <a:spLocks/>
          </p:cNvSpPr>
          <p:nvPr/>
        </p:nvSpPr>
        <p:spPr>
          <a:xfrm>
            <a:off x="8436309" y="4485747"/>
            <a:ext cx="2620232" cy="1520807"/>
          </a:xfrm>
          <a:prstGeom prst="rect">
            <a:avLst/>
          </a:prstGeom>
          <a:effectLst/>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solidFill>
                  <a:schemeClr val="tx2">
                    <a:lumMod val="75000"/>
                  </a:schemeClr>
                </a:solidFill>
                <a:ea typeface="Noto Sans Adlam" panose="020B0502040504020204" pitchFamily="34" charset="0"/>
                <a:cs typeface="Noto Sans Adlam" panose="020B0502040504020204" pitchFamily="34" charset="0"/>
              </a:rPr>
              <a:t>Choose the most relevant and knowledgeable stakeholder group that is willing to contribute.</a:t>
            </a:r>
          </a:p>
        </p:txBody>
      </p:sp>
      <p:sp>
        <p:nvSpPr>
          <p:cNvPr id="19" name="Text Placeholder 1">
            <a:extLst>
              <a:ext uri="{FF2B5EF4-FFF2-40B4-BE49-F238E27FC236}">
                <a16:creationId xmlns:a16="http://schemas.microsoft.com/office/drawing/2014/main" id="{8C5BF3DF-133D-4945-8BBE-41EE10FAAEB2}"/>
              </a:ext>
            </a:extLst>
          </p:cNvPr>
          <p:cNvSpPr txBox="1">
            <a:spLocks/>
          </p:cNvSpPr>
          <p:nvPr/>
        </p:nvSpPr>
        <p:spPr>
          <a:xfrm>
            <a:off x="1921378" y="564267"/>
            <a:ext cx="7884878" cy="172819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Choosing</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the</a:t>
            </a:r>
            <a:r>
              <a:rPr lang="fi-FI" sz="3000" dirty="0">
                <a:solidFill>
                  <a:schemeClr val="tx2">
                    <a:lumMod val="50000"/>
                  </a:schemeClr>
                </a:solidFill>
                <a:latin typeface="+mn-lt"/>
                <a:ea typeface="Noto Sans Adlam" panose="020B0502040504020204" pitchFamily="34" charset="0"/>
                <a:cs typeface="Noto Sans Adlam" panose="020B0502040504020204" pitchFamily="34" charset="0"/>
              </a:rPr>
              <a:t> </a:t>
            </a:r>
            <a:r>
              <a:rPr lang="fi-FI" sz="3000" dirty="0" err="1">
                <a:solidFill>
                  <a:schemeClr val="tx2">
                    <a:lumMod val="50000"/>
                  </a:schemeClr>
                </a:solidFill>
                <a:latin typeface="+mn-lt"/>
                <a:ea typeface="Noto Sans Adlam" panose="020B0502040504020204" pitchFamily="34" charset="0"/>
                <a:cs typeface="Noto Sans Adlam" panose="020B0502040504020204" pitchFamily="34" charset="0"/>
              </a:rPr>
              <a:t>participants</a:t>
            </a:r>
            <a:endParaRPr lang="fi-FI" sz="3000" dirty="0">
              <a:solidFill>
                <a:schemeClr val="tx2">
                  <a:lumMod val="50000"/>
                </a:schemeClr>
              </a:solidFill>
              <a:latin typeface="+mn-lt"/>
              <a:ea typeface="Noto Sans Adlam" panose="020B0502040504020204" pitchFamily="34" charset="0"/>
              <a:cs typeface="Noto Sans Adlam" panose="020B0502040504020204" pitchFamily="34" charset="0"/>
            </a:endParaRPr>
          </a:p>
          <a:p>
            <a:pPr lvl="0" algn="l"/>
            <a:r>
              <a:rPr lang="en-US" sz="3000" b="0" dirty="0">
                <a:solidFill>
                  <a:schemeClr val="tx2">
                    <a:lumMod val="50000"/>
                  </a:schemeClr>
                </a:solidFill>
                <a:latin typeface="+mn-lt"/>
                <a:ea typeface="Noto Sans Adlam" panose="020B0502040504020204" pitchFamily="34" charset="0"/>
                <a:cs typeface="Noto Sans Adlam" panose="020B0502040504020204" pitchFamily="34" charset="0"/>
              </a:rPr>
              <a:t>Key factors of a focused audience</a:t>
            </a:r>
          </a:p>
          <a:p>
            <a:pPr algn="l"/>
            <a:endParaRPr lang="en-US" sz="3000" b="0" dirty="0">
              <a:solidFill>
                <a:schemeClr val="tx2">
                  <a:lumMod val="50000"/>
                </a:schemeClr>
              </a:solidFill>
              <a:latin typeface="+mn-lt"/>
              <a:ea typeface="Noto Sans Adlam" panose="020B0502040504020204" pitchFamily="34" charset="0"/>
              <a:cs typeface="Noto Sans Adlam" panose="020B0502040504020204" pitchFamily="34" charset="0"/>
            </a:endParaRPr>
          </a:p>
        </p:txBody>
      </p:sp>
      <p:sp>
        <p:nvSpPr>
          <p:cNvPr id="24" name="Rectangle 23">
            <a:extLst>
              <a:ext uri="{FF2B5EF4-FFF2-40B4-BE49-F238E27FC236}">
                <a16:creationId xmlns:a16="http://schemas.microsoft.com/office/drawing/2014/main" id="{EC04E5E4-C527-9246-93E2-2216CD275110}"/>
              </a:ext>
            </a:extLst>
          </p:cNvPr>
          <p:cNvSpPr/>
          <p:nvPr/>
        </p:nvSpPr>
        <p:spPr>
          <a:xfrm flipV="1">
            <a:off x="0" y="0"/>
            <a:ext cx="191309" cy="6858000"/>
          </a:xfrm>
          <a:prstGeom prst="rect">
            <a:avLst/>
          </a:prstGeom>
          <a:solidFill>
            <a:srgbClr val="1CB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rgbClr val="1CB5F2"/>
              </a:solidFill>
              <a:ea typeface="Noto Sans Adlam" panose="020B0502040504020204" pitchFamily="34" charset="0"/>
              <a:cs typeface="Noto Sans Adlam" panose="020B0502040504020204" pitchFamily="34" charset="0"/>
            </a:endParaRPr>
          </a:p>
        </p:txBody>
      </p:sp>
      <p:grpSp>
        <p:nvGrpSpPr>
          <p:cNvPr id="25" name="Ryhmä 21">
            <a:extLst>
              <a:ext uri="{FF2B5EF4-FFF2-40B4-BE49-F238E27FC236}">
                <a16:creationId xmlns:a16="http://schemas.microsoft.com/office/drawing/2014/main" id="{21A99F3D-6D3E-1F4F-84EE-1B5EB2B8455F}"/>
              </a:ext>
            </a:extLst>
          </p:cNvPr>
          <p:cNvGrpSpPr/>
          <p:nvPr/>
        </p:nvGrpSpPr>
        <p:grpSpPr>
          <a:xfrm flipH="1">
            <a:off x="5321979" y="2975532"/>
            <a:ext cx="1201794" cy="1201794"/>
            <a:chOff x="53985" y="2449946"/>
            <a:chExt cx="1958109" cy="1958109"/>
          </a:xfrm>
          <a:solidFill>
            <a:schemeClr val="accent1"/>
          </a:solidFill>
          <a:effectLst/>
        </p:grpSpPr>
        <p:sp>
          <p:nvSpPr>
            <p:cNvPr id="26" name="Vuokaaviosymboli: Liitin 28">
              <a:extLst>
                <a:ext uri="{FF2B5EF4-FFF2-40B4-BE49-F238E27FC236}">
                  <a16:creationId xmlns:a16="http://schemas.microsoft.com/office/drawing/2014/main" id="{89F8777D-3CF4-864F-A5FB-D826F3C70F58}"/>
                </a:ext>
              </a:extLst>
            </p:cNvPr>
            <p:cNvSpPr/>
            <p:nvPr/>
          </p:nvSpPr>
          <p:spPr>
            <a:xfrm>
              <a:off x="53985" y="2449946"/>
              <a:ext cx="1958109" cy="1958109"/>
            </a:xfrm>
            <a:prstGeom prst="flowChartConnector">
              <a:avLst/>
            </a:prstGeom>
            <a:grp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ea typeface="Noto Sans Adlam" panose="020B0502040504020204" pitchFamily="34" charset="0"/>
                <a:cs typeface="Noto Sans Adlam" panose="020B0502040504020204" pitchFamily="34" charset="0"/>
              </a:endParaRPr>
            </a:p>
          </p:txBody>
        </p:sp>
        <p:pic>
          <p:nvPicPr>
            <p:cNvPr id="27" name="Kuva 29">
              <a:extLst>
                <a:ext uri="{FF2B5EF4-FFF2-40B4-BE49-F238E27FC236}">
                  <a16:creationId xmlns:a16="http://schemas.microsoft.com/office/drawing/2014/main" id="{45C51E15-1490-6F40-9EE7-2D02D4465B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239" y="2743200"/>
              <a:ext cx="1371600" cy="1371600"/>
            </a:xfrm>
            <a:prstGeom prst="rect">
              <a:avLst/>
            </a:prstGeom>
            <a:grpFill/>
          </p:spPr>
        </p:pic>
      </p:grpSp>
      <p:grpSp>
        <p:nvGrpSpPr>
          <p:cNvPr id="28" name="Ryhmä 22">
            <a:extLst>
              <a:ext uri="{FF2B5EF4-FFF2-40B4-BE49-F238E27FC236}">
                <a16:creationId xmlns:a16="http://schemas.microsoft.com/office/drawing/2014/main" id="{79957150-74D7-3A4A-87D5-F65BB9490A70}"/>
              </a:ext>
            </a:extLst>
          </p:cNvPr>
          <p:cNvGrpSpPr/>
          <p:nvPr/>
        </p:nvGrpSpPr>
        <p:grpSpPr>
          <a:xfrm flipH="1">
            <a:off x="9115695" y="2882327"/>
            <a:ext cx="1249366" cy="1249366"/>
            <a:chOff x="-190464" y="2449946"/>
            <a:chExt cx="1958109" cy="1958109"/>
          </a:xfrm>
          <a:solidFill>
            <a:schemeClr val="accent1"/>
          </a:solidFill>
          <a:effectLst/>
        </p:grpSpPr>
        <p:sp>
          <p:nvSpPr>
            <p:cNvPr id="29" name="Vuokaaviosymboli: Liitin 26">
              <a:extLst>
                <a:ext uri="{FF2B5EF4-FFF2-40B4-BE49-F238E27FC236}">
                  <a16:creationId xmlns:a16="http://schemas.microsoft.com/office/drawing/2014/main" id="{94E26669-B44A-C54A-9093-9343233DC161}"/>
                </a:ext>
              </a:extLst>
            </p:cNvPr>
            <p:cNvSpPr/>
            <p:nvPr/>
          </p:nvSpPr>
          <p:spPr>
            <a:xfrm>
              <a:off x="-190464" y="2449946"/>
              <a:ext cx="1958109" cy="1958109"/>
            </a:xfrm>
            <a:prstGeom prst="flowChartConnector">
              <a:avLst/>
            </a:prstGeom>
            <a:grp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ea typeface="Noto Sans Adlam" panose="020B0502040504020204" pitchFamily="34" charset="0"/>
                <a:cs typeface="Noto Sans Adlam" panose="020B0502040504020204" pitchFamily="34" charset="0"/>
              </a:endParaRPr>
            </a:p>
          </p:txBody>
        </p:sp>
        <p:pic>
          <p:nvPicPr>
            <p:cNvPr id="30" name="Kuva 27">
              <a:extLst>
                <a:ext uri="{FF2B5EF4-FFF2-40B4-BE49-F238E27FC236}">
                  <a16:creationId xmlns:a16="http://schemas.microsoft.com/office/drawing/2014/main" id="{0B086D82-E6A1-6342-A827-55A20AAA38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89" y="2743200"/>
              <a:ext cx="1371600" cy="1371600"/>
            </a:xfrm>
            <a:prstGeom prst="rect">
              <a:avLst/>
            </a:prstGeom>
            <a:grpFill/>
          </p:spPr>
        </p:pic>
      </p:grpSp>
      <p:grpSp>
        <p:nvGrpSpPr>
          <p:cNvPr id="31" name="Group 30">
            <a:extLst>
              <a:ext uri="{FF2B5EF4-FFF2-40B4-BE49-F238E27FC236}">
                <a16:creationId xmlns:a16="http://schemas.microsoft.com/office/drawing/2014/main" id="{DC510DF4-61B0-6346-A870-E96727569C9B}"/>
              </a:ext>
            </a:extLst>
          </p:cNvPr>
          <p:cNvGrpSpPr/>
          <p:nvPr/>
        </p:nvGrpSpPr>
        <p:grpSpPr>
          <a:xfrm>
            <a:off x="1708644" y="2949048"/>
            <a:ext cx="1201794" cy="1201794"/>
            <a:chOff x="5495450" y="2390122"/>
            <a:chExt cx="854132" cy="854132"/>
          </a:xfrm>
          <a:solidFill>
            <a:schemeClr val="accent1"/>
          </a:solidFill>
          <a:effectLst/>
        </p:grpSpPr>
        <p:sp>
          <p:nvSpPr>
            <p:cNvPr id="32" name="Oval 31">
              <a:extLst>
                <a:ext uri="{FF2B5EF4-FFF2-40B4-BE49-F238E27FC236}">
                  <a16:creationId xmlns:a16="http://schemas.microsoft.com/office/drawing/2014/main" id="{F11B469B-A500-8443-94CF-E796411514D4}"/>
                </a:ext>
              </a:extLst>
            </p:cNvPr>
            <p:cNvSpPr/>
            <p:nvPr/>
          </p:nvSpPr>
          <p:spPr>
            <a:xfrm>
              <a:off x="5495450" y="2390122"/>
              <a:ext cx="854132" cy="854132"/>
            </a:xfrm>
            <a:prstGeom prst="ellipse">
              <a:avLst/>
            </a:pr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ea typeface="Noto Sans Adlam" panose="020B0502040504020204" pitchFamily="34" charset="0"/>
                <a:cs typeface="Noto Sans Adlam" panose="020B0502040504020204" pitchFamily="34" charset="0"/>
              </a:endParaRPr>
            </a:p>
          </p:txBody>
        </p:sp>
        <p:sp>
          <p:nvSpPr>
            <p:cNvPr id="33" name="Freeform 32">
              <a:extLst>
                <a:ext uri="{FF2B5EF4-FFF2-40B4-BE49-F238E27FC236}">
                  <a16:creationId xmlns:a16="http://schemas.microsoft.com/office/drawing/2014/main" id="{04404026-F41B-1748-B8C8-B942035FE48B}"/>
                </a:ext>
              </a:extLst>
            </p:cNvPr>
            <p:cNvSpPr/>
            <p:nvPr/>
          </p:nvSpPr>
          <p:spPr>
            <a:xfrm>
              <a:off x="5629568" y="2663416"/>
              <a:ext cx="586616" cy="293307"/>
            </a:xfrm>
            <a:custGeom>
              <a:avLst/>
              <a:gdLst>
                <a:gd name="connsiteX0" fmla="*/ 114300 w 228600"/>
                <a:gd name="connsiteY0" fmla="*/ 64294 h 114300"/>
                <a:gd name="connsiteX1" fmla="*/ 154686 w 228600"/>
                <a:gd name="connsiteY1" fmla="*/ 72866 h 114300"/>
                <a:gd name="connsiteX2" fmla="*/ 171450 w 228600"/>
                <a:gd name="connsiteY2" fmla="*/ 98869 h 114300"/>
                <a:gd name="connsiteX3" fmla="*/ 171450 w 228600"/>
                <a:gd name="connsiteY3" fmla="*/ 114300 h 114300"/>
                <a:gd name="connsiteX4" fmla="*/ 57150 w 228600"/>
                <a:gd name="connsiteY4" fmla="*/ 114300 h 114300"/>
                <a:gd name="connsiteX5" fmla="*/ 57150 w 228600"/>
                <a:gd name="connsiteY5" fmla="*/ 98965 h 114300"/>
                <a:gd name="connsiteX6" fmla="*/ 73914 w 228600"/>
                <a:gd name="connsiteY6" fmla="*/ 72962 h 114300"/>
                <a:gd name="connsiteX7" fmla="*/ 114300 w 228600"/>
                <a:gd name="connsiteY7" fmla="*/ 64294 h 114300"/>
                <a:gd name="connsiteX8" fmla="*/ 38100 w 228600"/>
                <a:gd name="connsiteY8" fmla="*/ 66675 h 114300"/>
                <a:gd name="connsiteX9" fmla="*/ 57150 w 228600"/>
                <a:gd name="connsiteY9" fmla="*/ 47625 h 114300"/>
                <a:gd name="connsiteX10" fmla="*/ 38100 w 228600"/>
                <a:gd name="connsiteY10" fmla="*/ 28575 h 114300"/>
                <a:gd name="connsiteX11" fmla="*/ 19050 w 228600"/>
                <a:gd name="connsiteY11" fmla="*/ 47625 h 114300"/>
                <a:gd name="connsiteX12" fmla="*/ 38100 w 228600"/>
                <a:gd name="connsiteY12" fmla="*/ 66675 h 114300"/>
                <a:gd name="connsiteX13" fmla="*/ 48863 w 228600"/>
                <a:gd name="connsiteY13" fmla="*/ 77153 h 114300"/>
                <a:gd name="connsiteX14" fmla="*/ 38100 w 228600"/>
                <a:gd name="connsiteY14" fmla="*/ 76200 h 114300"/>
                <a:gd name="connsiteX15" fmla="*/ 11621 w 228600"/>
                <a:gd name="connsiteY15" fmla="*/ 81725 h 114300"/>
                <a:gd name="connsiteX16" fmla="*/ 0 w 228600"/>
                <a:gd name="connsiteY16" fmla="*/ 99346 h 114300"/>
                <a:gd name="connsiteX17" fmla="*/ 0 w 228600"/>
                <a:gd name="connsiteY17" fmla="*/ 114300 h 114300"/>
                <a:gd name="connsiteX18" fmla="*/ 42863 w 228600"/>
                <a:gd name="connsiteY18" fmla="*/ 114300 h 114300"/>
                <a:gd name="connsiteX19" fmla="*/ 42863 w 228600"/>
                <a:gd name="connsiteY19" fmla="*/ 98965 h 114300"/>
                <a:gd name="connsiteX20" fmla="*/ 48863 w 228600"/>
                <a:gd name="connsiteY20" fmla="*/ 77153 h 114300"/>
                <a:gd name="connsiteX21" fmla="*/ 190500 w 228600"/>
                <a:gd name="connsiteY21" fmla="*/ 66675 h 114300"/>
                <a:gd name="connsiteX22" fmla="*/ 209550 w 228600"/>
                <a:gd name="connsiteY22" fmla="*/ 47625 h 114300"/>
                <a:gd name="connsiteX23" fmla="*/ 190500 w 228600"/>
                <a:gd name="connsiteY23" fmla="*/ 28575 h 114300"/>
                <a:gd name="connsiteX24" fmla="*/ 171450 w 228600"/>
                <a:gd name="connsiteY24" fmla="*/ 47625 h 114300"/>
                <a:gd name="connsiteX25" fmla="*/ 190500 w 228600"/>
                <a:gd name="connsiteY25" fmla="*/ 66675 h 114300"/>
                <a:gd name="connsiteX26" fmla="*/ 228600 w 228600"/>
                <a:gd name="connsiteY26" fmla="*/ 99346 h 114300"/>
                <a:gd name="connsiteX27" fmla="*/ 216980 w 228600"/>
                <a:gd name="connsiteY27" fmla="*/ 81725 h 114300"/>
                <a:gd name="connsiteX28" fmla="*/ 190500 w 228600"/>
                <a:gd name="connsiteY28" fmla="*/ 76200 h 114300"/>
                <a:gd name="connsiteX29" fmla="*/ 179737 w 228600"/>
                <a:gd name="connsiteY29" fmla="*/ 77153 h 114300"/>
                <a:gd name="connsiteX30" fmla="*/ 185738 w 228600"/>
                <a:gd name="connsiteY30" fmla="*/ 98965 h 114300"/>
                <a:gd name="connsiteX31" fmla="*/ 185738 w 228600"/>
                <a:gd name="connsiteY31" fmla="*/ 114300 h 114300"/>
                <a:gd name="connsiteX32" fmla="*/ 228600 w 228600"/>
                <a:gd name="connsiteY32" fmla="*/ 114300 h 114300"/>
                <a:gd name="connsiteX33" fmla="*/ 228600 w 228600"/>
                <a:gd name="connsiteY33" fmla="*/ 99346 h 114300"/>
                <a:gd name="connsiteX34" fmla="*/ 114300 w 228600"/>
                <a:gd name="connsiteY34" fmla="*/ 0 h 114300"/>
                <a:gd name="connsiteX35" fmla="*/ 142875 w 228600"/>
                <a:gd name="connsiteY35" fmla="*/ 28575 h 114300"/>
                <a:gd name="connsiteX36" fmla="*/ 114300 w 228600"/>
                <a:gd name="connsiteY36" fmla="*/ 57150 h 114300"/>
                <a:gd name="connsiteX37" fmla="*/ 85725 w 228600"/>
                <a:gd name="connsiteY37" fmla="*/ 28575 h 114300"/>
                <a:gd name="connsiteX38" fmla="*/ 114300 w 228600"/>
                <a:gd name="connsiteY38" fmla="*/ 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8600" h="114300">
                  <a:moveTo>
                    <a:pt x="114300" y="64294"/>
                  </a:moveTo>
                  <a:cubicBezTo>
                    <a:pt x="129826" y="64294"/>
                    <a:pt x="143542" y="68009"/>
                    <a:pt x="154686" y="72866"/>
                  </a:cubicBezTo>
                  <a:cubicBezTo>
                    <a:pt x="164973" y="77438"/>
                    <a:pt x="171450" y="87725"/>
                    <a:pt x="171450" y="98869"/>
                  </a:cubicBezTo>
                  <a:lnTo>
                    <a:pt x="171450" y="114300"/>
                  </a:lnTo>
                  <a:lnTo>
                    <a:pt x="57150" y="114300"/>
                  </a:lnTo>
                  <a:lnTo>
                    <a:pt x="57150" y="98965"/>
                  </a:lnTo>
                  <a:cubicBezTo>
                    <a:pt x="57150" y="87725"/>
                    <a:pt x="63627" y="77438"/>
                    <a:pt x="73914" y="72962"/>
                  </a:cubicBezTo>
                  <a:cubicBezTo>
                    <a:pt x="85058" y="68009"/>
                    <a:pt x="98774" y="64294"/>
                    <a:pt x="114300" y="64294"/>
                  </a:cubicBezTo>
                  <a:close/>
                  <a:moveTo>
                    <a:pt x="38100" y="66675"/>
                  </a:moveTo>
                  <a:cubicBezTo>
                    <a:pt x="48578" y="66675"/>
                    <a:pt x="57150" y="58103"/>
                    <a:pt x="57150" y="47625"/>
                  </a:cubicBezTo>
                  <a:cubicBezTo>
                    <a:pt x="57150" y="37147"/>
                    <a:pt x="48578" y="28575"/>
                    <a:pt x="38100" y="28575"/>
                  </a:cubicBezTo>
                  <a:cubicBezTo>
                    <a:pt x="27623" y="28575"/>
                    <a:pt x="19050" y="37147"/>
                    <a:pt x="19050" y="47625"/>
                  </a:cubicBezTo>
                  <a:cubicBezTo>
                    <a:pt x="19050" y="58103"/>
                    <a:pt x="27623" y="66675"/>
                    <a:pt x="38100" y="66675"/>
                  </a:cubicBezTo>
                  <a:close/>
                  <a:moveTo>
                    <a:pt x="48863" y="77153"/>
                  </a:moveTo>
                  <a:cubicBezTo>
                    <a:pt x="45339" y="76581"/>
                    <a:pt x="41815" y="76200"/>
                    <a:pt x="38100" y="76200"/>
                  </a:cubicBezTo>
                  <a:cubicBezTo>
                    <a:pt x="28670" y="76200"/>
                    <a:pt x="19717" y="78200"/>
                    <a:pt x="11621" y="81725"/>
                  </a:cubicBezTo>
                  <a:cubicBezTo>
                    <a:pt x="4572" y="84773"/>
                    <a:pt x="0" y="91631"/>
                    <a:pt x="0" y="99346"/>
                  </a:cubicBezTo>
                  <a:lnTo>
                    <a:pt x="0" y="114300"/>
                  </a:lnTo>
                  <a:lnTo>
                    <a:pt x="42863" y="114300"/>
                  </a:lnTo>
                  <a:lnTo>
                    <a:pt x="42863" y="98965"/>
                  </a:lnTo>
                  <a:cubicBezTo>
                    <a:pt x="42863" y="91059"/>
                    <a:pt x="45053" y="83630"/>
                    <a:pt x="48863" y="77153"/>
                  </a:cubicBezTo>
                  <a:close/>
                  <a:moveTo>
                    <a:pt x="190500" y="66675"/>
                  </a:moveTo>
                  <a:cubicBezTo>
                    <a:pt x="200978" y="66675"/>
                    <a:pt x="209550" y="58103"/>
                    <a:pt x="209550" y="47625"/>
                  </a:cubicBezTo>
                  <a:cubicBezTo>
                    <a:pt x="209550" y="37147"/>
                    <a:pt x="200978" y="28575"/>
                    <a:pt x="190500" y="28575"/>
                  </a:cubicBezTo>
                  <a:cubicBezTo>
                    <a:pt x="180023" y="28575"/>
                    <a:pt x="171450" y="37147"/>
                    <a:pt x="171450" y="47625"/>
                  </a:cubicBezTo>
                  <a:cubicBezTo>
                    <a:pt x="171450" y="58103"/>
                    <a:pt x="180023" y="66675"/>
                    <a:pt x="190500" y="66675"/>
                  </a:cubicBezTo>
                  <a:close/>
                  <a:moveTo>
                    <a:pt x="228600" y="99346"/>
                  </a:moveTo>
                  <a:cubicBezTo>
                    <a:pt x="228600" y="91631"/>
                    <a:pt x="224028" y="84773"/>
                    <a:pt x="216980" y="81725"/>
                  </a:cubicBezTo>
                  <a:cubicBezTo>
                    <a:pt x="208883" y="78200"/>
                    <a:pt x="199930" y="76200"/>
                    <a:pt x="190500" y="76200"/>
                  </a:cubicBezTo>
                  <a:cubicBezTo>
                    <a:pt x="186785" y="76200"/>
                    <a:pt x="183261" y="76581"/>
                    <a:pt x="179737" y="77153"/>
                  </a:cubicBezTo>
                  <a:cubicBezTo>
                    <a:pt x="183547" y="83630"/>
                    <a:pt x="185738" y="91059"/>
                    <a:pt x="185738" y="98965"/>
                  </a:cubicBezTo>
                  <a:lnTo>
                    <a:pt x="185738" y="114300"/>
                  </a:lnTo>
                  <a:lnTo>
                    <a:pt x="228600" y="114300"/>
                  </a:lnTo>
                  <a:lnTo>
                    <a:pt x="228600" y="99346"/>
                  </a:lnTo>
                  <a:close/>
                  <a:moveTo>
                    <a:pt x="114300" y="0"/>
                  </a:moveTo>
                  <a:cubicBezTo>
                    <a:pt x="130112" y="0"/>
                    <a:pt x="142875" y="12764"/>
                    <a:pt x="142875" y="28575"/>
                  </a:cubicBezTo>
                  <a:cubicBezTo>
                    <a:pt x="142875" y="44387"/>
                    <a:pt x="130112" y="57150"/>
                    <a:pt x="114300" y="57150"/>
                  </a:cubicBezTo>
                  <a:cubicBezTo>
                    <a:pt x="98489" y="57150"/>
                    <a:pt x="85725" y="44387"/>
                    <a:pt x="85725" y="28575"/>
                  </a:cubicBezTo>
                  <a:cubicBezTo>
                    <a:pt x="85725" y="12764"/>
                    <a:pt x="98489" y="0"/>
                    <a:pt x="114300" y="0"/>
                  </a:cubicBezTo>
                  <a:close/>
                </a:path>
              </a:pathLst>
            </a:custGeom>
            <a:solidFill>
              <a:schemeClr val="bg1"/>
            </a:solidFill>
            <a:ln w="9525" cap="flat">
              <a:noFill/>
              <a:prstDash val="solid"/>
              <a:miter/>
            </a:ln>
          </p:spPr>
          <p:txBody>
            <a:bodyPr rtlCol="0" anchor="ctr"/>
            <a:lstStyle/>
            <a:p>
              <a:endParaRPr lang="en-FI">
                <a:ea typeface="Noto Sans Adlam" panose="020B0502040504020204" pitchFamily="34" charset="0"/>
                <a:cs typeface="Noto Sans Adlam" panose="020B0502040504020204" pitchFamily="34" charset="0"/>
              </a:endParaRPr>
            </a:p>
          </p:txBody>
        </p:sp>
      </p:grpSp>
      <p:grpSp>
        <p:nvGrpSpPr>
          <p:cNvPr id="23" name="Group 22">
            <a:extLst>
              <a:ext uri="{FF2B5EF4-FFF2-40B4-BE49-F238E27FC236}">
                <a16:creationId xmlns:a16="http://schemas.microsoft.com/office/drawing/2014/main" id="{3B59A48E-715B-AE4E-96AD-B8FE03A663DF}"/>
              </a:ext>
            </a:extLst>
          </p:cNvPr>
          <p:cNvGrpSpPr/>
          <p:nvPr/>
        </p:nvGrpSpPr>
        <p:grpSpPr>
          <a:xfrm>
            <a:off x="1034930" y="665632"/>
            <a:ext cx="715875" cy="459112"/>
            <a:chOff x="595085" y="767380"/>
            <a:chExt cx="1016503" cy="651913"/>
          </a:xfrm>
        </p:grpSpPr>
        <p:sp>
          <p:nvSpPr>
            <p:cNvPr id="34" name="Chevron 33">
              <a:extLst>
                <a:ext uri="{FF2B5EF4-FFF2-40B4-BE49-F238E27FC236}">
                  <a16:creationId xmlns:a16="http://schemas.microsoft.com/office/drawing/2014/main" id="{CA15A059-DD01-DD47-BD88-BCC66DE26C86}"/>
                </a:ext>
              </a:extLst>
            </p:cNvPr>
            <p:cNvSpPr/>
            <p:nvPr/>
          </p:nvSpPr>
          <p:spPr>
            <a:xfrm>
              <a:off x="595085" y="769256"/>
              <a:ext cx="605027" cy="65003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chemeClr val="tx1"/>
                </a:solidFill>
                <a:ea typeface="Noto Sans Adlam" panose="020B0502040504020204" pitchFamily="34" charset="0"/>
                <a:cs typeface="Noto Sans Adlam" panose="020B0502040504020204" pitchFamily="34" charset="0"/>
              </a:endParaRPr>
            </a:p>
          </p:txBody>
        </p:sp>
        <p:sp>
          <p:nvSpPr>
            <p:cNvPr id="35" name="Chevron 34">
              <a:extLst>
                <a:ext uri="{FF2B5EF4-FFF2-40B4-BE49-F238E27FC236}">
                  <a16:creationId xmlns:a16="http://schemas.microsoft.com/office/drawing/2014/main" id="{EFE33F77-B226-AC41-91D4-33997A27E9A2}"/>
                </a:ext>
              </a:extLst>
            </p:cNvPr>
            <p:cNvSpPr/>
            <p:nvPr/>
          </p:nvSpPr>
          <p:spPr>
            <a:xfrm>
              <a:off x="1006561" y="767380"/>
              <a:ext cx="605027" cy="650037"/>
            </a:xfrm>
            <a:prstGeom prst="chevron">
              <a:avLst/>
            </a:prstGeom>
            <a:solidFill>
              <a:srgbClr val="1CB5F2">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solidFill>
                  <a:schemeClr val="tx1"/>
                </a:solidFill>
                <a:ea typeface="Noto Sans Adlam" panose="020B0502040504020204" pitchFamily="34" charset="0"/>
                <a:cs typeface="Noto Sans Adlam" panose="020B0502040504020204" pitchFamily="34" charset="0"/>
              </a:endParaRPr>
            </a:p>
          </p:txBody>
        </p:sp>
      </p:grpSp>
    </p:spTree>
    <p:extLst>
      <p:ext uri="{BB962C8B-B14F-4D97-AF65-F5344CB8AC3E}">
        <p14:creationId xmlns:p14="http://schemas.microsoft.com/office/powerpoint/2010/main" val="1541691671"/>
      </p:ext>
    </p:extLst>
  </p:cSld>
  <p:clrMapOvr>
    <a:masterClrMapping/>
  </p:clrMapOvr>
</p:sld>
</file>

<file path=ppt/theme/theme1.xml><?xml version="1.0" encoding="utf-8"?>
<a:theme xmlns:a="http://schemas.openxmlformats.org/drawingml/2006/main" name="Viima">
  <a:themeElements>
    <a:clrScheme name="Viima Colors">
      <a:dk1>
        <a:srgbClr val="000000"/>
      </a:dk1>
      <a:lt1>
        <a:srgbClr val="FFFFFF"/>
      </a:lt1>
      <a:dk2>
        <a:srgbClr val="777777"/>
      </a:dk2>
      <a:lt2>
        <a:srgbClr val="FCFCFC"/>
      </a:lt2>
      <a:accent1>
        <a:srgbClr val="1CB5F2"/>
      </a:accent1>
      <a:accent2>
        <a:srgbClr val="33DB87"/>
      </a:accent2>
      <a:accent3>
        <a:srgbClr val="F9599A"/>
      </a:accent3>
      <a:accent4>
        <a:srgbClr val="8679D1"/>
      </a:accent4>
      <a:accent5>
        <a:srgbClr val="FC954F"/>
      </a:accent5>
      <a:accent6>
        <a:srgbClr val="FCDA4C"/>
      </a:accent6>
      <a:hlink>
        <a:srgbClr val="1CB5F2"/>
      </a:hlink>
      <a:folHlink>
        <a:srgbClr val="1C91BF"/>
      </a:folHlink>
    </a:clrScheme>
    <a:fontScheme name="Viima">
      <a:majorFont>
        <a:latin typeface="Noto Sans" panose="020B0604020202020204"/>
        <a:ea typeface=""/>
        <a:cs typeface=""/>
        <a:font script="Jpan" typeface="ＭＳ Ｐゴシック"/>
        <a:font script="Hang" typeface="굴림"/>
        <a:font script="Hans" typeface="黑体"/>
        <a:font script="Hant" typeface="微軟正黑體"/>
        <a:font script="Arab" typeface="Noto Sans"/>
        <a:font script="Hebr" typeface="Noto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ajorFont>
      <a:minorFont>
        <a:latin typeface="Noto Sans" panose="02020603050405020304"/>
        <a:ea typeface=""/>
        <a:cs typeface=""/>
        <a:font script="Jpan" typeface="ＭＳ Ｐ明朝"/>
        <a:font script="Hang" typeface="바탕"/>
        <a:font script="Hans" typeface="宋体"/>
        <a:font script="Hant" typeface="新細明體"/>
        <a:font script="Arab" typeface="Noto Sans"/>
        <a:font script="Hebr" typeface="Noto Sans"/>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iima" id="{8A28AEC6-9FC1-8046-8988-B7D9F687C035}" vid="{E8DC18F3-EF60-7F40-AC69-D58C9304A63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17380</TotalTime>
  <Words>3791</Words>
  <Application>Microsoft Macintosh PowerPoint</Application>
  <PresentationFormat>Widescreen</PresentationFormat>
  <Paragraphs>352</Paragraphs>
  <Slides>39</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Noto Sans</vt:lpstr>
      <vt:lpstr>Calibri</vt:lpstr>
      <vt:lpstr>Assistant</vt:lpstr>
      <vt:lpstr>Arial</vt:lpstr>
      <vt:lpstr>Wingdings</vt:lpstr>
      <vt:lpstr>Noto Sans Adlam</vt:lpstr>
      <vt:lpstr>Viima</vt:lpstr>
      <vt:lpstr>PowerPoint Presentation</vt:lpstr>
      <vt:lpstr>PowerPoint Presentation</vt:lpstr>
      <vt:lpstr>PowerPoint Presentation</vt:lpstr>
      <vt:lpstr>PowerPoint Presentation</vt:lpstr>
      <vt:lpstr>Problem-centric vs solution-centric</vt:lpstr>
      <vt:lpstr>PowerPoint Presentation</vt:lpstr>
      <vt:lpstr>Problem-centric idea challenge process</vt:lpstr>
      <vt:lpstr>Charting your goals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Problem-centric idea challenge process</vt:lpstr>
      <vt:lpstr>Charting your goals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Jesse Nieminen</dc:creator>
  <cp:lastModifiedBy>Diana Porumboiu</cp:lastModifiedBy>
  <cp:revision>378</cp:revision>
  <cp:lastPrinted>2019-03-22T11:04:22Z</cp:lastPrinted>
  <dcterms:created xsi:type="dcterms:W3CDTF">2019-03-19T11:30:33Z</dcterms:created>
  <dcterms:modified xsi:type="dcterms:W3CDTF">2022-03-04T07:51:01Z</dcterms:modified>
</cp:coreProperties>
</file>